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6"/>
  </p:sldMasterIdLst>
  <p:notesMasterIdLst>
    <p:notesMasterId r:id="rId36"/>
  </p:notesMasterIdLst>
  <p:handoutMasterIdLst>
    <p:handoutMasterId r:id="rId37"/>
  </p:handoutMasterIdLst>
  <p:sldIdLst>
    <p:sldId id="256" r:id="rId7"/>
    <p:sldId id="330" r:id="rId8"/>
    <p:sldId id="331" r:id="rId9"/>
    <p:sldId id="329" r:id="rId10"/>
    <p:sldId id="326" r:id="rId11"/>
    <p:sldId id="341" r:id="rId12"/>
    <p:sldId id="313" r:id="rId13"/>
    <p:sldId id="342" r:id="rId14"/>
    <p:sldId id="343" r:id="rId15"/>
    <p:sldId id="340" r:id="rId16"/>
    <p:sldId id="339" r:id="rId17"/>
    <p:sldId id="338" r:id="rId18"/>
    <p:sldId id="344" r:id="rId19"/>
    <p:sldId id="352" r:id="rId20"/>
    <p:sldId id="323" r:id="rId21"/>
    <p:sldId id="350" r:id="rId22"/>
    <p:sldId id="345" r:id="rId23"/>
    <p:sldId id="351" r:id="rId24"/>
    <p:sldId id="335" r:id="rId25"/>
    <p:sldId id="334" r:id="rId26"/>
    <p:sldId id="333" r:id="rId27"/>
    <p:sldId id="346" r:id="rId28"/>
    <p:sldId id="332" r:id="rId29"/>
    <p:sldId id="349" r:id="rId30"/>
    <p:sldId id="328" r:id="rId31"/>
    <p:sldId id="327" r:id="rId32"/>
    <p:sldId id="348" r:id="rId33"/>
    <p:sldId id="325" r:id="rId34"/>
    <p:sldId id="293" r:id="rId35"/>
  </p:sldIdLst>
  <p:sldSz cx="9144000" cy="6858000" type="screen4x3"/>
  <p:notesSz cx="92233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40E"/>
    <a:srgbClr val="8343C9"/>
    <a:srgbClr val="00338D"/>
    <a:srgbClr val="004BD2"/>
    <a:srgbClr val="766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44" autoAdjust="0"/>
  </p:normalViewPr>
  <p:slideViewPr>
    <p:cSldViewPr>
      <p:cViewPr varScale="1">
        <p:scale>
          <a:sx n="64" d="100"/>
          <a:sy n="64" d="100"/>
        </p:scale>
        <p:origin x="2002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794" y="-96"/>
      </p:cViewPr>
      <p:guideLst>
        <p:guide orient="horz" pos="2208"/>
        <p:guide pos="29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7631" cy="351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/>
              <a:t>Facebook Best Practices for Lions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3657" y="0"/>
            <a:ext cx="3997631" cy="35112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May 16 – 17, 2017</a:t>
            </a:r>
          </a:p>
        </p:txBody>
      </p:sp>
    </p:spTree>
    <p:extLst>
      <p:ext uri="{BB962C8B-B14F-4D97-AF65-F5344CB8AC3E}">
        <p14:creationId xmlns:p14="http://schemas.microsoft.com/office/powerpoint/2010/main" val="231212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7631" cy="35112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3657" y="0"/>
            <a:ext cx="3997631" cy="35112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260BAEE-9485-4249-97AC-086BC9871428}" type="datetimeFigureOut">
              <a:rPr lang="en-US"/>
              <a:pPr>
                <a:defRPr/>
              </a:pPr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39887" y="60960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173" y="3330242"/>
            <a:ext cx="7377029" cy="3154077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070"/>
            <a:ext cx="3997631" cy="35112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3657" y="6658070"/>
            <a:ext cx="3997631" cy="351124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C1377A3-438D-40C5-B2CE-F5D73659F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55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9888" y="60960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377A3-438D-40C5-B2CE-F5D73659F0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9888" y="60960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377A3-438D-40C5-B2CE-F5D73659F03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029200" y="3733800"/>
            <a:ext cx="3962400" cy="1524000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00338D"/>
                </a:solidFill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029200" y="5334000"/>
            <a:ext cx="35814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2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029200" y="3733800"/>
            <a:ext cx="3962400" cy="1524000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00338D"/>
                </a:solidFill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029200" y="5334000"/>
            <a:ext cx="35814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0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ctr" eaLnBrk="1" hangingPunct="1">
              <a:buFont typeface="Helvetica" pitchFamily="125" charset="0"/>
              <a:buNone/>
            </a:pPr>
            <a:endParaRPr lang="en-US" altLang="en-US" sz="3000">
              <a:solidFill>
                <a:srgbClr val="404040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29200" y="3733800"/>
            <a:ext cx="3962400" cy="1524000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00338D"/>
                </a:solidFill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029200" y="5334000"/>
            <a:ext cx="35814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4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76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92725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8534400" cy="860425"/>
          </a:xfrm>
        </p:spPr>
        <p:txBody>
          <a:bodyPr anchor="t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4500" b="1" dirty="0" smtClean="0">
                <a:solidFill>
                  <a:srgbClr val="00338D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81200" y="3352800"/>
            <a:ext cx="5334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3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4572000"/>
          </a:xfrm>
        </p:spPr>
        <p:txBody>
          <a:bodyPr/>
          <a:lstStyle>
            <a:lvl1pPr marL="230188" indent="-230188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4213" indent="-227013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4588" indent="-230188"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98613" indent="-227013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8988" indent="-230188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flipH="1">
            <a:off x="4570413" y="1295400"/>
            <a:ext cx="1587" cy="4573588"/>
          </a:xfrm>
          <a:prstGeom prst="line">
            <a:avLst/>
          </a:prstGeom>
          <a:noFill/>
          <a:ln w="12700">
            <a:solidFill>
              <a:srgbClr val="00338D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191000" cy="5105400"/>
          </a:xfr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914400"/>
            <a:ext cx="4191000" cy="5105400"/>
          </a:xfr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4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Picture 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flipH="1">
            <a:off x="4570413" y="1295400"/>
            <a:ext cx="1587" cy="4573588"/>
          </a:xfrm>
          <a:prstGeom prst="line">
            <a:avLst/>
          </a:prstGeom>
          <a:noFill/>
          <a:ln w="12700">
            <a:solidFill>
              <a:srgbClr val="00338D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191000" cy="5105400"/>
          </a:xfr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24400" y="914400"/>
            <a:ext cx="4191000" cy="4495800"/>
          </a:xfrm>
        </p:spPr>
        <p:txBody>
          <a:bodyPr/>
          <a:lstStyle>
            <a:lvl1pPr>
              <a:defRPr sz="1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45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6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3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LIONS_PPT_TEMPLATE_V1-0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92725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6200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572500" y="6400800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BAF026F7-6F1E-4D06-88B4-0C7AAFF20294}" type="slidenum">
              <a:rPr lang="en-US" sz="100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00338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1" r:id="rId4"/>
    <p:sldLayoutId id="2147483757" r:id="rId5"/>
    <p:sldLayoutId id="2147483752" r:id="rId6"/>
    <p:sldLayoutId id="2147483758" r:id="rId7"/>
    <p:sldLayoutId id="2147483759" r:id="rId8"/>
    <p:sldLayoutId id="2147483753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6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25" indent="-2270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ヒラギノ角ゴ Pro W3" charset="0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○"/>
        <a:defRPr sz="2000">
          <a:solidFill>
            <a:schemeClr val="tx1"/>
          </a:solidFill>
          <a:latin typeface="+mn-lt"/>
          <a:ea typeface="ヒラギノ角ゴ Pro W3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60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s.durward@sympatico.c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District A15 Lions Learning Library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Club LCIF Coordinator</a:t>
            </a:r>
          </a:p>
          <a:p>
            <a:r>
              <a:rPr lang="en-US" dirty="0"/>
              <a:t>23-07-24  R4</a:t>
            </a:r>
          </a:p>
        </p:txBody>
      </p:sp>
    </p:spTree>
    <p:extLst>
      <p:ext uri="{BB962C8B-B14F-4D97-AF65-F5344CB8AC3E}">
        <p14:creationId xmlns:p14="http://schemas.microsoft.com/office/powerpoint/2010/main" val="251159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562600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chemeClr val="tx1"/>
                </a:solidFill>
              </a:rPr>
              <a:t>Expectations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CA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information to your Club members that you receive from LCIF or the District Coordinator.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CA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 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Club that it is only through financial support  that LCIF is able to carry out its mandate.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CA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Suggest 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the District Coordinator come to your Club to discuss our Foundation, LCIF.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CA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</a:t>
            </a:r>
            <a:r>
              <a:rPr lang="en-C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discuss, and support, presenting a Melvin Jones Fellowship to a deserving Lion or community supporter.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</a:t>
            </a:r>
            <a:r>
              <a:rPr lang="en-US"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Club has a budgeted line item for a LCIF donation.</a:t>
            </a:r>
            <a:endParaRPr lang="en-C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411854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/>
          <a:lstStyle/>
          <a:p>
            <a:r>
              <a:rPr lang="en-CA" u="sng" dirty="0">
                <a:solidFill>
                  <a:schemeClr val="tx1"/>
                </a:solidFill>
              </a:rPr>
              <a:t>THE LAST FIFTY YEARS</a:t>
            </a:r>
          </a:p>
          <a:p>
            <a:pPr marL="0" indent="0">
              <a:buNone/>
            </a:pPr>
            <a:endParaRPr lang="en-CA" u="sng" dirty="0">
              <a:solidFill>
                <a:schemeClr val="tx1"/>
              </a:solidFill>
            </a:endParaRPr>
          </a:p>
          <a:p>
            <a:r>
              <a:rPr lang="en-US" sz="2000" dirty="0"/>
              <a:t>Approved over </a:t>
            </a:r>
            <a:r>
              <a:rPr lang="en-US" sz="2000" b="1" dirty="0"/>
              <a:t>1.2 BILLION USD in over  20,000 grants.</a:t>
            </a:r>
            <a:endParaRPr lang="en-CA" sz="2000" dirty="0"/>
          </a:p>
          <a:p>
            <a:pPr lvl="0"/>
            <a:r>
              <a:rPr lang="en-US" sz="2000" u="sng" dirty="0">
                <a:solidFill>
                  <a:srgbClr val="FF0000"/>
                </a:solidFill>
              </a:rPr>
              <a:t>Vision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The Sight First Campaign provided</a:t>
            </a:r>
            <a:r>
              <a:rPr lang="en-US" sz="2000" b="1" dirty="0"/>
              <a:t> 9.7 million cataract surgeries and 270 million river blindness treatments.</a:t>
            </a:r>
            <a:r>
              <a:rPr lang="en-US" sz="2000" dirty="0"/>
              <a:t>  </a:t>
            </a:r>
            <a:endParaRPr lang="en-CA" sz="2000" dirty="0"/>
          </a:p>
          <a:p>
            <a:pPr lvl="0"/>
            <a:r>
              <a:rPr lang="en-US" sz="2000" u="sng" dirty="0">
                <a:solidFill>
                  <a:srgbClr val="FF0000"/>
                </a:solidFill>
              </a:rPr>
              <a:t>Youth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Lions Quest programs have helped </a:t>
            </a:r>
            <a:r>
              <a:rPr lang="en-US" sz="2000" b="1" dirty="0"/>
              <a:t>16 million youth</a:t>
            </a:r>
            <a:r>
              <a:rPr lang="en-US" sz="2000" dirty="0"/>
              <a:t> to make positive choices regarding drugs, bullying, life choices, self- learning and character development.  The program operates in over 110 countries.</a:t>
            </a:r>
            <a:endParaRPr lang="en-CA" sz="2000" dirty="0"/>
          </a:p>
          <a:p>
            <a:r>
              <a:rPr lang="en-US" sz="2000" u="sng" dirty="0">
                <a:solidFill>
                  <a:srgbClr val="FF0000"/>
                </a:solidFill>
              </a:rPr>
              <a:t>Disaster Relief  </a:t>
            </a:r>
            <a:r>
              <a:rPr lang="en-CA" sz="2000" dirty="0"/>
              <a:t>More than </a:t>
            </a:r>
            <a:r>
              <a:rPr lang="en-CA" sz="2000" b="1" dirty="0"/>
              <a:t>US$140 million</a:t>
            </a:r>
            <a:r>
              <a:rPr lang="en-CA" sz="2000" dirty="0"/>
              <a:t> for disaster relief programs worldwide;  </a:t>
            </a:r>
            <a:r>
              <a:rPr lang="en-CA" sz="2000" b="1" dirty="0"/>
              <a:t>US$6 million </a:t>
            </a:r>
            <a:r>
              <a:rPr lang="en-CA" sz="2000" dirty="0"/>
              <a:t>for Haiti earthquake relief; </a:t>
            </a:r>
            <a:r>
              <a:rPr lang="en-CA" sz="2000" b="1" dirty="0"/>
              <a:t>US$15 million</a:t>
            </a:r>
            <a:r>
              <a:rPr lang="en-CA" sz="2000" dirty="0"/>
              <a:t> following South Asia tsunami; </a:t>
            </a:r>
            <a:r>
              <a:rPr lang="en-CA" sz="2000" b="1" dirty="0"/>
              <a:t>US$5 million</a:t>
            </a:r>
            <a:r>
              <a:rPr lang="en-CA" sz="2000" dirty="0"/>
              <a:t> for Hurricane Katrina projects. A major catastrophe grant for Ft. McMurray. </a:t>
            </a:r>
          </a:p>
          <a:p>
            <a:r>
              <a:rPr lang="en-US" sz="2000" dirty="0"/>
              <a:t>There have been </a:t>
            </a:r>
            <a:r>
              <a:rPr lang="en-US" sz="2000" b="1" dirty="0"/>
              <a:t>89 LCIF grants totaling USD$6,086,929 </a:t>
            </a:r>
            <a:r>
              <a:rPr lang="en-US" sz="2000" dirty="0"/>
              <a:t>to support Ukrainian Refugees and disaster relief in the Ukraine. </a:t>
            </a:r>
            <a:endParaRPr lang="en-CA" sz="2000" dirty="0"/>
          </a:p>
          <a:p>
            <a:pPr lvl="0"/>
            <a:r>
              <a:rPr lang="en-US" sz="2000" u="sng" dirty="0">
                <a:solidFill>
                  <a:srgbClr val="FF0000"/>
                </a:solidFill>
              </a:rPr>
              <a:t>Humanitarian Services 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education, technology advancement, health care.     </a:t>
            </a:r>
            <a:r>
              <a:rPr lang="en-US" sz="2000" b="1" dirty="0"/>
              <a:t> 100 million children have been immunized</a:t>
            </a:r>
            <a:r>
              <a:rPr lang="en-US" sz="2000" dirty="0"/>
              <a:t> </a:t>
            </a:r>
            <a:endParaRPr lang="en-CA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121028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CA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3600" dirty="0">
                <a:solidFill>
                  <a:schemeClr val="tx1"/>
                </a:solidFill>
              </a:rPr>
              <a:t>“Giving is a truly selfless act and a very personal decision. No matter the amount, every gift is important and helps Lions accomplish great things.”</a:t>
            </a:r>
          </a:p>
          <a:p>
            <a:endParaRPr lang="en-CA" sz="32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CA" sz="2400" b="1" dirty="0">
                <a:solidFill>
                  <a:schemeClr val="tx1"/>
                </a:solidFill>
              </a:rPr>
              <a:t>Gudrun </a:t>
            </a:r>
            <a:r>
              <a:rPr lang="en-CA" sz="2400" b="1" dirty="0" err="1">
                <a:solidFill>
                  <a:schemeClr val="tx1"/>
                </a:solidFill>
              </a:rPr>
              <a:t>Yngvadottir</a:t>
            </a:r>
            <a:endParaRPr lang="en-CA" sz="2400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CA" sz="2400" b="1" dirty="0">
                <a:solidFill>
                  <a:schemeClr val="tx1"/>
                </a:solidFill>
              </a:rPr>
              <a:t>Past International President</a:t>
            </a:r>
          </a:p>
          <a:p>
            <a:endParaRPr lang="en-CA" sz="32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158037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562600"/>
          </a:xfrm>
        </p:spPr>
        <p:txBody>
          <a:bodyPr/>
          <a:lstStyle/>
          <a:p>
            <a:pPr marL="457200" indent="-457200"/>
            <a:r>
              <a:rPr lang="en-US" sz="2800" dirty="0"/>
              <a:t>Our Foundation raised over $325 Million USD at the completion of Campaign 100 in June 2022. 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Last year the goal of LCIF was to raise $50 Million USD. The amount raised was 58 Million USD.  </a:t>
            </a:r>
          </a:p>
          <a:p>
            <a:pPr marL="457200" indent="-457200"/>
            <a:endParaRPr lang="en-US" sz="2800" dirty="0"/>
          </a:p>
          <a:p>
            <a:pPr marL="457200" indent="-457200"/>
            <a:r>
              <a:rPr lang="en-US" sz="2800" dirty="0"/>
              <a:t>Our fundraising goal for 2023 is $70 Million USD. We will concentrate on increasing awareness of our Foundation, increasing member financial support and club participation in the Melvin Jones Fellowship program.</a:t>
            </a:r>
          </a:p>
          <a:p>
            <a:pPr marL="457200" indent="-457200"/>
            <a:endParaRPr lang="en-US" sz="2800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178956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3600" dirty="0">
                <a:solidFill>
                  <a:schemeClr val="tx1"/>
                </a:solidFill>
              </a:rPr>
              <a:t>District A15 23-24 LCIF Goal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1"/>
                </a:solidFill>
              </a:rPr>
              <a:t>Our Club and member donations to our Foundation totalled $24,981.00 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1"/>
                </a:solidFill>
              </a:rPr>
              <a:t>LCIF set our District goal at $34,632.00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1"/>
                </a:solidFill>
              </a:rPr>
              <a:t>  We only donated 72.14% of our Goal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tx1"/>
                </a:solidFill>
              </a:rPr>
              <a:t>          </a:t>
            </a:r>
            <a:r>
              <a:rPr lang="en-CA" sz="3600" dirty="0">
                <a:solidFill>
                  <a:schemeClr val="tx1"/>
                </a:solidFill>
                <a:highlight>
                  <a:srgbClr val="FFFF00"/>
                </a:highlight>
              </a:rPr>
              <a:t>24-25 Goal is $37,200.00</a:t>
            </a:r>
          </a:p>
          <a:p>
            <a:pPr marL="0" indent="0">
              <a:buNone/>
            </a:pPr>
            <a:endParaRPr lang="en-CA" sz="32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235231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 b="1" dirty="0">
                <a:solidFill>
                  <a:srgbClr val="7030A0"/>
                </a:solidFill>
                <a:ea typeface="Tahoma" pitchFamily="34" charset="0"/>
                <a:cs typeface="Tahoma" pitchFamily="34" charset="0"/>
              </a:rPr>
              <a:t>District A15 LCIF grants </a:t>
            </a:r>
          </a:p>
          <a:p>
            <a:pPr marL="0" indent="0">
              <a:buNone/>
            </a:pPr>
            <a:r>
              <a:rPr lang="en-CA" sz="2800" dirty="0">
                <a:ea typeface="Tahoma" pitchFamily="34" charset="0"/>
                <a:cs typeface="Tahoma" pitchFamily="34" charset="0"/>
              </a:rPr>
              <a:t>1999   $70,000   Breading Center at Lions of Canada</a:t>
            </a:r>
          </a:p>
          <a:p>
            <a:pPr marL="0" indent="0">
              <a:buNone/>
            </a:pPr>
            <a:r>
              <a:rPr lang="en-CA" sz="2800" dirty="0">
                <a:ea typeface="Tahoma" pitchFamily="34" charset="0"/>
                <a:cs typeface="Tahoma" pitchFamily="34" charset="0"/>
              </a:rPr>
              <a:t>2001   $43,948   Expand Guide Dog Facility</a:t>
            </a:r>
          </a:p>
          <a:p>
            <a:pPr marL="0" indent="0">
              <a:buNone/>
            </a:pPr>
            <a:r>
              <a:rPr lang="en-CA" sz="2800" dirty="0">
                <a:ea typeface="Tahoma" pitchFamily="34" charset="0"/>
                <a:cs typeface="Tahoma" pitchFamily="34" charset="0"/>
              </a:rPr>
              <a:t>2002   $38,800   Lions Habitat Homes Kitchener</a:t>
            </a:r>
          </a:p>
          <a:p>
            <a:pPr marL="0" indent="0">
              <a:buNone/>
            </a:pPr>
            <a:r>
              <a:rPr lang="en-CA" sz="2800" dirty="0">
                <a:ea typeface="Tahoma" pitchFamily="34" charset="0"/>
                <a:cs typeface="Tahoma" pitchFamily="34" charset="0"/>
              </a:rPr>
              <a:t>2024   $33,835   Swimming Pool for Disabled</a:t>
            </a:r>
          </a:p>
          <a:p>
            <a:pPr marL="0" indent="0">
              <a:buNone/>
            </a:pPr>
            <a:r>
              <a:rPr lang="en-CA" sz="2800" dirty="0">
                <a:ea typeface="Tahoma" pitchFamily="34" charset="0"/>
                <a:cs typeface="Tahoma" pitchFamily="34" charset="0"/>
              </a:rPr>
              <a:t>           $10,000   Eyecare Mission Guatemala</a:t>
            </a:r>
          </a:p>
          <a:p>
            <a:pPr marL="0" indent="0">
              <a:buNone/>
            </a:pPr>
            <a:r>
              <a:rPr lang="en-CA" sz="2800" dirty="0">
                <a:ea typeface="Tahoma" pitchFamily="34" charset="0"/>
                <a:cs typeface="Tahoma" pitchFamily="34" charset="0"/>
              </a:rPr>
              <a:t>2005   $25,000   Expand Lions Quest</a:t>
            </a:r>
          </a:p>
          <a:p>
            <a:pPr marL="514350" indent="-514350">
              <a:buAutoNum type="arabicPlain" startAt="2006"/>
            </a:pPr>
            <a:r>
              <a:rPr lang="en-CA" sz="2800" dirty="0">
                <a:ea typeface="Tahoma" pitchFamily="34" charset="0"/>
                <a:cs typeface="Tahoma" pitchFamily="34" charset="0"/>
              </a:rPr>
              <a:t>   $40,500   Expand Guide Dog Program</a:t>
            </a:r>
          </a:p>
          <a:p>
            <a:pPr marL="0" indent="0">
              <a:buNone/>
            </a:pPr>
            <a:r>
              <a:rPr lang="en-CA" sz="2800" dirty="0">
                <a:ea typeface="Tahoma" pitchFamily="34" charset="0"/>
                <a:cs typeface="Tahoma" pitchFamily="34" charset="0"/>
              </a:rPr>
              <a:t>           $9,417     Equip Health Care Center</a:t>
            </a:r>
          </a:p>
          <a:p>
            <a:pPr marL="514350" indent="-514350">
              <a:buAutoNum type="arabicPlain" startAt="2008"/>
            </a:pPr>
            <a:r>
              <a:rPr lang="en-CA" sz="2800" dirty="0">
                <a:ea typeface="Tahoma" pitchFamily="34" charset="0"/>
                <a:cs typeface="Tahoma" pitchFamily="34" charset="0"/>
              </a:rPr>
              <a:t>   $75,000   Equip Woodstock General Hospital</a:t>
            </a:r>
          </a:p>
          <a:p>
            <a:pPr marL="0" indent="0">
              <a:buNone/>
            </a:pPr>
            <a:r>
              <a:rPr lang="en-CA" sz="2800" dirty="0">
                <a:ea typeface="Tahoma" pitchFamily="34" charset="0"/>
                <a:cs typeface="Tahoma" pitchFamily="34" charset="0"/>
              </a:rPr>
              <a:t>           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113489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>
                <a:solidFill>
                  <a:schemeClr val="tx1"/>
                </a:solidFill>
              </a:rPr>
              <a:t>Sample of Dist. A4 LCIF grants </a:t>
            </a:r>
          </a:p>
          <a:p>
            <a:r>
              <a:rPr lang="en-CA" sz="2800" dirty="0"/>
              <a:t>2008  $75,000   Expand Guide Dog Facilities</a:t>
            </a:r>
          </a:p>
          <a:p>
            <a:r>
              <a:rPr lang="en-CA" sz="2800" dirty="0"/>
              <a:t>2013  $75,000   Expand Guide Dog Facilities</a:t>
            </a:r>
          </a:p>
          <a:p>
            <a:r>
              <a:rPr lang="en-CA" sz="2800" dirty="0"/>
              <a:t>2014  $60.000   Construct Lions Resource Center</a:t>
            </a:r>
          </a:p>
          <a:p>
            <a:pPr marL="0" indent="0">
              <a:buNone/>
            </a:pPr>
            <a:r>
              <a:rPr lang="en-CA" sz="2800" dirty="0"/>
              <a:t>  2019  $50,000   Groves Hospital Diabetes </a:t>
            </a:r>
          </a:p>
          <a:p>
            <a:r>
              <a:rPr lang="en-CA" sz="2800" dirty="0"/>
              <a:t>2020  $10,000   Covid Relief</a:t>
            </a:r>
          </a:p>
          <a:p>
            <a:r>
              <a:rPr lang="en-CA" sz="2800" dirty="0"/>
              <a:t>2022  $3,916     Establish Pollinator Garden</a:t>
            </a:r>
          </a:p>
          <a:p>
            <a:r>
              <a:rPr lang="en-US" sz="2800" dirty="0"/>
              <a:t>          $34,566  Vision Screening Cowan Foundation</a:t>
            </a:r>
          </a:p>
          <a:p>
            <a:r>
              <a:rPr lang="en-US" sz="2800" dirty="0"/>
              <a:t>          $12,072  Vision Screening Cowan Foundation</a:t>
            </a:r>
          </a:p>
          <a:p>
            <a:pPr marL="0" indent="0">
              <a:buNone/>
            </a:pPr>
            <a:r>
              <a:rPr lang="en-US" sz="2800" dirty="0">
                <a:ea typeface="Tahoma" pitchFamily="34" charset="0"/>
                <a:cs typeface="Tahoma" pitchFamily="34" charset="0"/>
              </a:rPr>
              <a:t>2024    $150,000  Guide Dog Facility</a:t>
            </a:r>
            <a:endParaRPr lang="en-CA" sz="2800" dirty="0"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CA" sz="2800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TOTAL  $782,823USD</a:t>
            </a:r>
          </a:p>
          <a:p>
            <a:endParaRPr lang="en-CA" sz="2800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41057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2400" dirty="0">
                <a:solidFill>
                  <a:schemeClr val="tx1"/>
                </a:solidFill>
              </a:rPr>
              <a:t>LCIF- WORKING WITH CANADA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FFC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200" b="1" dirty="0"/>
              <a:t>From 2015-2020 63 grants were approved for Canadian Lions projects. </a:t>
            </a:r>
          </a:p>
          <a:p>
            <a:pPr marL="0" indent="0" algn="ctr">
              <a:buNone/>
            </a:pPr>
            <a:r>
              <a:rPr lang="en-US" sz="3200" b="1" dirty="0"/>
              <a:t>Canada received </a:t>
            </a:r>
            <a:r>
              <a:rPr lang="en-US" sz="3200" b="1" dirty="0">
                <a:solidFill>
                  <a:srgbClr val="FF0000"/>
                </a:solidFill>
              </a:rPr>
              <a:t>$3,359,235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Canadian support to LCIF over that same period totaled </a:t>
            </a:r>
            <a:r>
              <a:rPr lang="en-US" sz="3200" b="1" dirty="0">
                <a:solidFill>
                  <a:srgbClr val="FF0000"/>
                </a:solidFill>
              </a:rPr>
              <a:t>$2,553,023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Canada is a net beneficiary of over </a:t>
            </a:r>
            <a:r>
              <a:rPr lang="en-US" sz="3200" b="1" dirty="0">
                <a:solidFill>
                  <a:srgbClr val="FF0000"/>
                </a:solidFill>
              </a:rPr>
              <a:t>$800,000</a:t>
            </a:r>
            <a:endParaRPr lang="en-CA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340392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3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Every donation counts! </a:t>
            </a:r>
          </a:p>
          <a:p>
            <a:pPr marL="457200" lvl="1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If every Lion in District A15 donated $10.00 / month:</a:t>
            </a:r>
          </a:p>
          <a:p>
            <a:pPr marL="457200" lvl="1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That is only $120.00 / year from each Lion:</a:t>
            </a:r>
          </a:p>
          <a:p>
            <a:pPr marL="457200" lvl="1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$120.00 X 1291 Lions = </a:t>
            </a:r>
            <a:r>
              <a:rPr lang="en-US" sz="4000" dirty="0">
                <a:solidFill>
                  <a:srgbClr val="FF0000"/>
                </a:solidFill>
              </a:rPr>
              <a:t>$154,920CDN </a:t>
            </a:r>
          </a:p>
          <a:p>
            <a:pPr marL="457200" lvl="1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from our District!</a:t>
            </a:r>
          </a:p>
          <a:p>
            <a:pPr marL="0" indent="0" algn="ctr">
              <a:buNone/>
            </a:pPr>
            <a:endParaRPr lang="en-CA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217927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https://lionsofcanadafundforlcif.ca</a:t>
            </a:r>
            <a:endParaRPr lang="en-CA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CA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Lions of Canada fund for LCIF</a:t>
            </a:r>
          </a:p>
          <a:p>
            <a:pPr marL="0" indent="0" algn="ctr">
              <a:buNone/>
            </a:pPr>
            <a:r>
              <a:rPr lang="en-CA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PDG Lion Stan DURWARD (Administrator)</a:t>
            </a:r>
          </a:p>
          <a:p>
            <a:pPr marL="0" indent="0" algn="ctr">
              <a:buNone/>
            </a:pPr>
            <a:r>
              <a:rPr lang="en-CA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Box 38 Sunderland ON L0C 1H0</a:t>
            </a:r>
          </a:p>
          <a:p>
            <a:pPr marL="0" indent="0" algn="ctr">
              <a:buNone/>
            </a:pPr>
            <a:r>
              <a:rPr lang="en-CA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lionsofcanadafundforlcif.ca</a:t>
            </a:r>
          </a:p>
          <a:p>
            <a:pPr marL="0" indent="0" algn="ctr">
              <a:buNone/>
            </a:pPr>
            <a:r>
              <a:rPr lang="en-CA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s.durward@sympatico.ca</a:t>
            </a:r>
            <a:endParaRPr lang="en-CA" sz="28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205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Jim\Downloads\Lions of Canada Fund for LCIF QR-co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22097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3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Zoom Meeting-Tips</a:t>
            </a:r>
          </a:p>
          <a:p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“Mute” your microphone     </a:t>
            </a:r>
          </a:p>
          <a:p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-Mute is in lower left corner, if there is a red line through the microphone,</a:t>
            </a:r>
          </a:p>
          <a:p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 are muted.</a:t>
            </a:r>
          </a:p>
          <a:p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Asking Questions- Use the “chat”  </a:t>
            </a:r>
          </a:p>
          <a:p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-Click on the Chat button, type your question. There will be a Lion watching the chat room for questions.</a:t>
            </a:r>
          </a:p>
          <a:p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Raise your “hand” to ask a question </a:t>
            </a:r>
          </a:p>
          <a:p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-Click “reactions”, then click “raise hand”. Remember to click on “raise hand” after your question to turn the hand off.    </a:t>
            </a:r>
            <a:endParaRPr lang="en-CA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66800"/>
            <a:ext cx="2286000" cy="609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22" y="2286000"/>
            <a:ext cx="1079500" cy="7309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22" y="3886200"/>
            <a:ext cx="880745" cy="5334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5562600"/>
            <a:ext cx="2004694" cy="10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9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CA" sz="2800" dirty="0">
                <a:solidFill>
                  <a:schemeClr val="tx1"/>
                </a:solidFill>
              </a:rPr>
              <a:t>Lions of Canada Fund for LCIF</a:t>
            </a:r>
          </a:p>
          <a:p>
            <a:pPr marL="0" indent="0">
              <a:buNone/>
            </a:pPr>
            <a:r>
              <a:rPr lang="en-CA" sz="3200" dirty="0"/>
              <a:t>Donations are sent, in Canadian Dollars, to LCIF Canada.</a:t>
            </a:r>
          </a:p>
          <a:p>
            <a:pPr marL="0" indent="0">
              <a:buNone/>
            </a:pPr>
            <a:r>
              <a:rPr lang="en-CA" sz="3200" dirty="0"/>
              <a:t>The funds are deposited into a Canadian bank.</a:t>
            </a:r>
          </a:p>
          <a:p>
            <a:pPr marL="0" indent="0">
              <a:buNone/>
            </a:pPr>
            <a:r>
              <a:rPr lang="en-CA" sz="3200" dirty="0"/>
              <a:t>You or your Club are eligible for MJF credits.</a:t>
            </a:r>
          </a:p>
          <a:p>
            <a:pPr marL="0" indent="0">
              <a:buNone/>
            </a:pPr>
            <a:r>
              <a:rPr lang="en-CA" sz="3200" dirty="0"/>
              <a:t>Donations can be designated to specific areas of need.  </a:t>
            </a:r>
          </a:p>
          <a:p>
            <a:pPr marL="0" indent="0">
              <a:buNone/>
            </a:pPr>
            <a:r>
              <a:rPr lang="en-CA" sz="3200" dirty="0"/>
              <a:t>Individuals will receive Canadian tax receipts.</a:t>
            </a:r>
          </a:p>
          <a:p>
            <a:pPr marL="0" indent="0">
              <a:buNone/>
            </a:pPr>
            <a:r>
              <a:rPr lang="en-CA" sz="3200" dirty="0"/>
              <a:t>You can use your credit card to donate.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173625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CA" sz="2800" b="1" dirty="0"/>
              <a:t>Melvin Jones Fellowship</a:t>
            </a:r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marL="0" indent="0">
              <a:buNone/>
            </a:pPr>
            <a:r>
              <a:rPr lang="en-CA" sz="2800" dirty="0"/>
              <a:t>The Melvin Jones Fellowship </a:t>
            </a:r>
          </a:p>
          <a:p>
            <a:pPr marL="0" indent="0">
              <a:buNone/>
            </a:pPr>
            <a:r>
              <a:rPr lang="en-CA" sz="2800" dirty="0"/>
              <a:t>(MJF) is the backbone of our </a:t>
            </a:r>
          </a:p>
          <a:p>
            <a:pPr marL="0" indent="0">
              <a:buNone/>
            </a:pPr>
            <a:r>
              <a:rPr lang="en-CA" sz="2800" dirty="0"/>
              <a:t>foundation. Presented to those </a:t>
            </a:r>
          </a:p>
          <a:p>
            <a:pPr marL="0" indent="0">
              <a:buNone/>
            </a:pPr>
            <a:r>
              <a:rPr lang="en-CA" sz="2800" dirty="0"/>
              <a:t>who donate US$1,000 to LCIF, </a:t>
            </a:r>
          </a:p>
          <a:p>
            <a:pPr marL="0" indent="0">
              <a:buNone/>
            </a:pPr>
            <a:r>
              <a:rPr lang="en-CA" sz="2800" dirty="0"/>
              <a:t>or to people for whom a donation </a:t>
            </a:r>
          </a:p>
          <a:p>
            <a:pPr marL="0" indent="0">
              <a:buNone/>
            </a:pPr>
            <a:r>
              <a:rPr lang="en-CA" sz="2800" dirty="0"/>
              <a:t>was made by others, it’s a tremendous contribution to humanity and to the legacy of our founder, Melvin Jones.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  <p:pic>
        <p:nvPicPr>
          <p:cNvPr id="5" name="Picture 4" descr="Image result for lions clubs, melvin jon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743199" cy="2771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889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2400" dirty="0">
                <a:solidFill>
                  <a:schemeClr val="tx1"/>
                </a:solidFill>
              </a:rPr>
              <a:t>CATEGORYS OF LCIF GRANTS </a:t>
            </a:r>
          </a:p>
          <a:p>
            <a:pPr marL="0" indent="0" algn="ctr">
              <a:buNone/>
            </a:pPr>
            <a:r>
              <a:rPr lang="en-US" sz="2400" dirty="0"/>
              <a:t>Vision Grant Program                 </a:t>
            </a:r>
          </a:p>
          <a:p>
            <a:pPr marL="0" indent="0" algn="ctr">
              <a:buNone/>
            </a:pPr>
            <a:r>
              <a:rPr lang="en-US" sz="2400" dirty="0"/>
              <a:t>Matching      </a:t>
            </a:r>
          </a:p>
          <a:p>
            <a:pPr marL="0" indent="0" algn="ctr">
              <a:buNone/>
            </a:pPr>
            <a:r>
              <a:rPr lang="en-US" sz="2400" dirty="0"/>
              <a:t>Diabetes       </a:t>
            </a:r>
          </a:p>
          <a:p>
            <a:pPr marL="0" indent="0" algn="ctr">
              <a:buNone/>
            </a:pPr>
            <a:r>
              <a:rPr lang="en-US" sz="2400" dirty="0"/>
              <a:t>Disaster       </a:t>
            </a:r>
          </a:p>
          <a:p>
            <a:pPr marL="0" indent="0" algn="ctr">
              <a:buNone/>
            </a:pPr>
            <a:r>
              <a:rPr lang="en-US" sz="2400" dirty="0"/>
              <a:t>Lions Quest  </a:t>
            </a:r>
          </a:p>
          <a:p>
            <a:pPr marL="0" indent="0" algn="ctr">
              <a:buNone/>
            </a:pPr>
            <a:r>
              <a:rPr lang="en-US" sz="2400" dirty="0"/>
              <a:t>Designated    </a:t>
            </a:r>
          </a:p>
          <a:p>
            <a:pPr marL="0" indent="0" algn="ctr">
              <a:buNone/>
            </a:pPr>
            <a:r>
              <a:rPr lang="en-US" sz="2400" dirty="0"/>
              <a:t>Leo        </a:t>
            </a:r>
          </a:p>
          <a:p>
            <a:pPr marL="0" indent="0" algn="ctr">
              <a:buNone/>
            </a:pPr>
            <a:r>
              <a:rPr lang="en-US" sz="2400" dirty="0"/>
              <a:t>Community Impact  </a:t>
            </a:r>
          </a:p>
          <a:p>
            <a:pPr marL="0" indent="0" algn="ctr">
              <a:buNone/>
            </a:pPr>
            <a:r>
              <a:rPr lang="en-US" sz="2400" dirty="0"/>
              <a:t>Hunger   </a:t>
            </a:r>
          </a:p>
          <a:p>
            <a:pPr marL="0" indent="0" algn="ctr">
              <a:buNone/>
            </a:pPr>
            <a:r>
              <a:rPr lang="en-US" sz="2400" dirty="0"/>
              <a:t>Public Relations   </a:t>
            </a:r>
          </a:p>
          <a:p>
            <a:pPr marL="0" indent="0" algn="ctr">
              <a:buNone/>
            </a:pPr>
            <a:r>
              <a:rPr lang="en-US" sz="2400" dirty="0"/>
              <a:t>Childhood Cancer  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  <p:pic>
        <p:nvPicPr>
          <p:cNvPr id="5" name="Picture 4" descr="https://lionsclubs.org/sites/default/files/division/marketing/brand/logos/Cards_ServiceIcon_Youth_FullCol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3" y="609601"/>
            <a:ext cx="1143000" cy="11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lionsclubs.org/sites/default/files/division/marketing/brand/logos/Cards_ServiceIcon_Humanitarian_FullCol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5" y="1752600"/>
            <a:ext cx="1129003" cy="12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lionsclubs.org/sites/default/files/division/marketing/brand/logos/Cards_ServiceIcon_Disaster_FullColo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2" y="2971801"/>
            <a:ext cx="1169437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lionsclubs.org/sites/default/files/division/marketing/brand/logos/Cards_ServiceIcon_Vision_1Color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2" y="4191001"/>
            <a:ext cx="1169437" cy="11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lionsclubs.org/sites/default/files/division/marketing/brand/logos/Cards_ServiceIcon_Environment_1Colo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94" y="609601"/>
            <a:ext cx="11811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lionsclubs.org/sites/default/files/division/marketing/brand/logos/Cards_ServiceIcon_ChildCancer_1Color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88" y="1828801"/>
            <a:ext cx="1215312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lionsclubs.org/sites/default/files/division/marketing/brand/logos/Cards_ServiceIcon_Diabetes_1Color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38" y="2971801"/>
            <a:ext cx="1238639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lionsclubs.org/sites/default/files/division/marketing/brand/logos/Cards_ServiceIcon_Hunger_1Color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67201"/>
            <a:ext cx="1257300" cy="121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784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REMEMBER:</a:t>
            </a:r>
          </a:p>
          <a:p>
            <a:pPr marL="457200" indent="-457200"/>
            <a:r>
              <a:rPr lang="en-US" sz="2800" dirty="0"/>
              <a:t>Your foundation works through a grant program, supporting the efforts of Lions Clubs worldwide. </a:t>
            </a:r>
          </a:p>
          <a:p>
            <a:endParaRPr lang="en-US" sz="2800" dirty="0"/>
          </a:p>
          <a:p>
            <a:pPr marL="457200" indent="-457200"/>
            <a:r>
              <a:rPr lang="en-US" sz="2800" dirty="0"/>
              <a:t>Your Foundation does not fund government operations or agencies.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457200" indent="-457200"/>
            <a:r>
              <a:rPr lang="en-US" sz="2800" dirty="0"/>
              <a:t>Who  knows the needs of a community better than the local Lions Club?</a:t>
            </a:r>
          </a:p>
          <a:p>
            <a:pPr marL="457200" indent="-457200"/>
            <a:r>
              <a:rPr lang="en-US" sz="2800" dirty="0"/>
              <a:t>We partner with other agencies, we do not work for other agencies.</a:t>
            </a:r>
            <a:endParaRPr lang="en-CA" sz="2800" dirty="0"/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1666850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Portal- The Service Information you enter supports LCIF projects</a:t>
            </a:r>
          </a:p>
          <a:p>
            <a:pPr>
              <a:buFont typeface="Wingdings" pitchFamily="2" charset="2"/>
              <a:buChar char="Ø"/>
            </a:pPr>
            <a:r>
              <a:rPr lang="en-CA" sz="3200" dirty="0">
                <a:ea typeface="Tahoma" pitchFamily="34" charset="0"/>
                <a:cs typeface="Tahoma" pitchFamily="34" charset="0"/>
              </a:rPr>
              <a:t>The Portal data shows partnering agencies our commitment to a project.</a:t>
            </a:r>
          </a:p>
          <a:p>
            <a:pPr>
              <a:buFont typeface="Wingdings" pitchFamily="2" charset="2"/>
              <a:buChar char="Ø"/>
            </a:pPr>
            <a:r>
              <a:rPr lang="en-CA" sz="3200" dirty="0">
                <a:ea typeface="Tahoma" pitchFamily="34" charset="0"/>
                <a:cs typeface="Tahoma" pitchFamily="34" charset="0"/>
              </a:rPr>
              <a:t>If we are to convince other agencies we are serious, we require data to back up our claims of service and contribution.</a:t>
            </a:r>
          </a:p>
          <a:p>
            <a:pPr>
              <a:buFont typeface="Wingdings" pitchFamily="2" charset="2"/>
              <a:buChar char="Ø"/>
            </a:pPr>
            <a:r>
              <a:rPr lang="en-CA" sz="3200" dirty="0">
                <a:ea typeface="Tahoma" pitchFamily="34" charset="0"/>
                <a:cs typeface="Tahoma" pitchFamily="34" charset="0"/>
              </a:rPr>
              <a:t>Your project isn’t complete until the data is entered on The Portal.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2014659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  <p:pic>
        <p:nvPicPr>
          <p:cNvPr id="5" name="Content Placeholder 7" descr="Birthday Party">
            <a:extLst>
              <a:ext uri="{FF2B5EF4-FFF2-40B4-BE49-F238E27FC236}">
                <a16:creationId xmlns:a16="http://schemas.microsoft.com/office/drawing/2014/main" id="{16DA631B-9E9B-AEB9-712E-BAE4960AF0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791199" cy="441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329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r>
              <a:rPr lang="en-US" sz="2800" dirty="0"/>
              <a:t>LCIF is the foundation of </a:t>
            </a:r>
            <a:r>
              <a:rPr lang="en-US" sz="2800" dirty="0" err="1"/>
              <a:t>Lionism</a:t>
            </a:r>
            <a:endParaRPr lang="en-US" sz="2800" dirty="0"/>
          </a:p>
          <a:p>
            <a:r>
              <a:rPr lang="en-US" sz="2800" dirty="0"/>
              <a:t>LCIF has a proven record of providing support</a:t>
            </a:r>
          </a:p>
          <a:p>
            <a:r>
              <a:rPr lang="en-US" sz="2800" dirty="0"/>
              <a:t>LCIF will continue to support the great ongoing need.</a:t>
            </a:r>
          </a:p>
          <a:p>
            <a:r>
              <a:rPr lang="en-US" sz="2800" dirty="0"/>
              <a:t>LCIF is an excellent and well accredited place to donate your hard won dollars</a:t>
            </a:r>
          </a:p>
          <a:p>
            <a:r>
              <a:rPr lang="en-US" sz="2800" dirty="0"/>
              <a:t>LCIF has provided support to our District well in excess of our contribution.</a:t>
            </a:r>
          </a:p>
          <a:p>
            <a:r>
              <a:rPr lang="en-US" sz="2800" dirty="0"/>
              <a:t>LCIF should be one of your preferred organizations for regular donations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3630288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Tony Davidson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District A15 LCIF coordinator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lcif@a15lions.org</a:t>
            </a:r>
          </a:p>
          <a:p>
            <a:pPr marL="0" indent="0" algn="ctr">
              <a:buNone/>
            </a:pPr>
            <a:r>
              <a:rPr lang="en-US" sz="2400" dirty="0"/>
              <a:t>519-732-9314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Template by Jim </a:t>
            </a:r>
            <a:r>
              <a:rPr lang="en-US" sz="2400" dirty="0" err="1">
                <a:solidFill>
                  <a:schemeClr val="tx1"/>
                </a:solidFill>
              </a:rPr>
              <a:t>Devenny</a:t>
            </a:r>
            <a:r>
              <a:rPr lang="en-US" sz="2400" dirty="0">
                <a:solidFill>
                  <a:schemeClr val="tx1"/>
                </a:solidFill>
              </a:rPr>
              <a:t> District A4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1102378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Lucida Handwriting" pitchFamily="66" charset="0"/>
              </a:rPr>
              <a:t>? ?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latin typeface="Lucida Handwriting" pitchFamily="66" charset="0"/>
              </a:rPr>
              <a:t>?</a:t>
            </a:r>
            <a:r>
              <a:rPr lang="en-US" sz="4800" dirty="0">
                <a:solidFill>
                  <a:schemeClr val="tx1"/>
                </a:solidFill>
                <a:latin typeface="Lucida Handwriting" pitchFamily="66" charset="0"/>
              </a:rPr>
              <a:t>			</a:t>
            </a:r>
            <a:r>
              <a:rPr lang="en-US" dirty="0">
                <a:solidFill>
                  <a:schemeClr val="tx1"/>
                </a:solidFill>
                <a:latin typeface="Lucida Handwriting" pitchFamily="66" charset="0"/>
              </a:rPr>
              <a:t> ?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tx1"/>
                </a:solidFill>
                <a:latin typeface="Lucida Handwriting" pitchFamily="66" charset="0"/>
              </a:rPr>
              <a:t>QUESTIONS?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tx1"/>
                </a:solidFill>
                <a:latin typeface="Lucida Handwriting" pitchFamily="66" charset="0"/>
              </a:rPr>
              <a:t>?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tx1"/>
                </a:solidFill>
                <a:latin typeface="Lucida Handwriting" pitchFamily="66" charset="0"/>
              </a:rPr>
              <a:t>?			 ?				 ?</a:t>
            </a:r>
            <a:endParaRPr lang="en-CA" sz="6000" dirty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en-CA" dirty="0"/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2767056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Jim DEVENNY</a:t>
            </a:r>
          </a:p>
          <a:p>
            <a:r>
              <a:rPr lang="en-US" dirty="0"/>
              <a:t>District A4 LCIF coordinator</a:t>
            </a:r>
          </a:p>
          <a:p>
            <a:r>
              <a:rPr lang="en-US" dirty="0"/>
              <a:t>23-08-14</a:t>
            </a:r>
          </a:p>
        </p:txBody>
      </p:sp>
    </p:spTree>
    <p:extLst>
      <p:ext uri="{BB962C8B-B14F-4D97-AF65-F5344CB8AC3E}">
        <p14:creationId xmlns:p14="http://schemas.microsoft.com/office/powerpoint/2010/main" val="102364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  <p:pic>
        <p:nvPicPr>
          <p:cNvPr id="5" name="Content Placeholder 4" descr="Image result for lcif log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43434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lionsofcanadafundforlcif.ca/wp-content/uploads/2018/11/maple-leaf-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048000" cy="3008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54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>
                <a:solidFill>
                  <a:srgbClr val="7030A0"/>
                </a:solidFill>
              </a:rPr>
              <a:t>Today’s presentation</a:t>
            </a:r>
            <a:endParaRPr lang="en-CA" sz="3200" dirty="0">
              <a:solidFill>
                <a:srgbClr val="7030A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CA" sz="3200" dirty="0"/>
              <a:t>Club Coordinator role and expectations</a:t>
            </a:r>
          </a:p>
          <a:p>
            <a:pPr>
              <a:buFont typeface="Wingdings" pitchFamily="2" charset="2"/>
              <a:buChar char="v"/>
            </a:pPr>
            <a:r>
              <a:rPr lang="en-CA" sz="3200" dirty="0"/>
              <a:t>What is LCIF?.</a:t>
            </a:r>
          </a:p>
          <a:p>
            <a:pPr>
              <a:buFont typeface="Wingdings" pitchFamily="2" charset="2"/>
              <a:buChar char="v"/>
            </a:pPr>
            <a:r>
              <a:rPr lang="en-CA" sz="3200" dirty="0"/>
              <a:t>History of our Foundation.</a:t>
            </a:r>
          </a:p>
          <a:p>
            <a:pPr>
              <a:buFont typeface="Wingdings" pitchFamily="2" charset="2"/>
              <a:buChar char="v"/>
            </a:pPr>
            <a:r>
              <a:rPr lang="en-CA" sz="3200" dirty="0"/>
              <a:t>LCIF support to District A4.</a:t>
            </a:r>
          </a:p>
          <a:p>
            <a:pPr>
              <a:buFont typeface="Wingdings" pitchFamily="2" charset="2"/>
              <a:buChar char="v"/>
            </a:pPr>
            <a:r>
              <a:rPr lang="en-CA" sz="3200" dirty="0"/>
              <a:t>Supporting our Foundation.</a:t>
            </a:r>
          </a:p>
          <a:p>
            <a:pPr>
              <a:buFont typeface="Wingdings" pitchFamily="2" charset="2"/>
              <a:buChar char="v"/>
            </a:pPr>
            <a:r>
              <a:rPr lang="en-CA" sz="3200" dirty="0"/>
              <a:t>Melvin Jones Fellowship.</a:t>
            </a:r>
          </a:p>
          <a:p>
            <a:pPr>
              <a:buFont typeface="Wingdings" pitchFamily="2" charset="2"/>
              <a:buChar char="v"/>
            </a:pPr>
            <a:r>
              <a:rPr lang="en-CA" sz="3200" dirty="0"/>
              <a:t>LCIF in Canada.</a:t>
            </a:r>
          </a:p>
          <a:p>
            <a:pPr>
              <a:buFont typeface="Wingdings" pitchFamily="2" charset="2"/>
              <a:buChar char="v"/>
            </a:pPr>
            <a:r>
              <a:rPr lang="en-CA" sz="3200" dirty="0"/>
              <a:t>Our Foundations grant program.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418822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LCIF Vision Statement</a:t>
            </a:r>
          </a:p>
          <a:p>
            <a:pPr marL="457200" lvl="1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To be the global leader in community and humanitarian service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  <p:pic>
        <p:nvPicPr>
          <p:cNvPr id="5" name="Picture 4" descr="Image result for lcif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32766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80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 marL="457200" lvl="1" indent="0">
              <a:buNone/>
            </a:pPr>
            <a:r>
              <a:rPr lang="en-CA" sz="3600" dirty="0"/>
              <a:t>Our mission is to empower Lions clubs, volunteers, and partners to improve health and well-being, strengthen communities, and support those in need through humanitarian services and grants that impact lives globally, and encourage peace and international understanding.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322885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486400"/>
          </a:xfrm>
        </p:spPr>
        <p:txBody>
          <a:bodyPr/>
          <a:lstStyle/>
          <a:p>
            <a:pPr lvl="0"/>
            <a:endParaRPr lang="en-CA" sz="2400" dirty="0"/>
          </a:p>
          <a:p>
            <a:pPr lvl="0"/>
            <a:r>
              <a:rPr lang="en-CA" sz="2800" dirty="0"/>
              <a:t>Each day</a:t>
            </a:r>
            <a:r>
              <a:rPr lang="en-CA" sz="2800" b="1" dirty="0"/>
              <a:t>, </a:t>
            </a:r>
            <a:r>
              <a:rPr lang="en-CA" sz="2800" b="1" dirty="0">
                <a:solidFill>
                  <a:srgbClr val="FF0000"/>
                </a:solidFill>
              </a:rPr>
              <a:t>300 people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die from measles. </a:t>
            </a:r>
          </a:p>
          <a:p>
            <a:pPr lvl="0"/>
            <a:r>
              <a:rPr lang="en-CA" sz="2800" dirty="0"/>
              <a:t>Every 2 minutes </a:t>
            </a:r>
            <a:r>
              <a:rPr lang="en-CA" sz="2800" b="1" dirty="0">
                <a:solidFill>
                  <a:srgbClr val="FF0000"/>
                </a:solidFill>
              </a:rPr>
              <a:t>a child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is diagnosed with cancer. </a:t>
            </a:r>
          </a:p>
          <a:p>
            <a:pPr lvl="0"/>
            <a:r>
              <a:rPr lang="en-CA" sz="2800" b="1" dirty="0">
                <a:solidFill>
                  <a:srgbClr val="FF0000"/>
                </a:solidFill>
              </a:rPr>
              <a:t>66% of children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report being a victim of bullying.</a:t>
            </a:r>
          </a:p>
          <a:p>
            <a:pPr lvl="0"/>
            <a:r>
              <a:rPr lang="en-CA" sz="2800" b="1" dirty="0">
                <a:solidFill>
                  <a:srgbClr val="FF0000"/>
                </a:solidFill>
              </a:rPr>
              <a:t>400 Million people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in the world live with diabetes. </a:t>
            </a:r>
          </a:p>
          <a:p>
            <a:pPr lvl="0"/>
            <a:r>
              <a:rPr lang="en-CA" sz="2800" b="1" dirty="0">
                <a:solidFill>
                  <a:srgbClr val="FF0000"/>
                </a:solidFill>
              </a:rPr>
              <a:t>820 Million people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do not have enough to eat. </a:t>
            </a:r>
          </a:p>
          <a:p>
            <a:pPr lvl="0"/>
            <a:r>
              <a:rPr lang="en-CA" sz="2800" dirty="0"/>
              <a:t>By 2025</a:t>
            </a:r>
            <a:r>
              <a:rPr lang="en-CA" sz="2800" b="1" dirty="0"/>
              <a:t> </a:t>
            </a:r>
            <a:r>
              <a:rPr lang="en-CA" sz="2800" b="1" dirty="0">
                <a:solidFill>
                  <a:srgbClr val="FF0000"/>
                </a:solidFill>
              </a:rPr>
              <a:t>half the world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will be concerned about the quality or quantity of their water supply. </a:t>
            </a:r>
          </a:p>
          <a:p>
            <a:pPr lvl="0"/>
            <a:r>
              <a:rPr lang="en-CA" sz="2800" b="1" dirty="0">
                <a:solidFill>
                  <a:srgbClr val="FF0000"/>
                </a:solidFill>
              </a:rPr>
              <a:t>2.2 Billion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individuals are blind or visually impaired.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104576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Background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A" sz="2400" dirty="0"/>
              <a:t>Our Foundation has been in existence over </a:t>
            </a:r>
            <a:r>
              <a:rPr lang="en-CA" sz="2400" dirty="0">
                <a:solidFill>
                  <a:srgbClr val="FF0000"/>
                </a:solidFill>
              </a:rPr>
              <a:t>50 years</a:t>
            </a:r>
            <a:r>
              <a:rPr lang="en-CA" sz="2400" dirty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A" sz="2400" dirty="0">
                <a:solidFill>
                  <a:srgbClr val="FF0000"/>
                </a:solidFill>
              </a:rPr>
              <a:t>100% of all donations </a:t>
            </a:r>
            <a:r>
              <a:rPr lang="en-CA" sz="2400" dirty="0"/>
              <a:t>go to support charitable activities, operating expenses come from other sources.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A" sz="2400" dirty="0"/>
              <a:t>Lions Clubs, members and community partners can </a:t>
            </a:r>
            <a:r>
              <a:rPr lang="en-CA" sz="2400" dirty="0">
                <a:solidFill>
                  <a:srgbClr val="FF0000"/>
                </a:solidFill>
              </a:rPr>
              <a:t>donate</a:t>
            </a:r>
            <a:r>
              <a:rPr lang="en-CA" sz="2400" dirty="0">
                <a:solidFill>
                  <a:srgbClr val="FFFF00"/>
                </a:solidFill>
              </a:rPr>
              <a:t> </a:t>
            </a:r>
            <a:r>
              <a:rPr lang="en-CA" sz="2400" dirty="0"/>
              <a:t>to the Foundation.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A" sz="2400" dirty="0"/>
              <a:t>There are many types and levels of </a:t>
            </a:r>
            <a:r>
              <a:rPr lang="en-CA" sz="2400" dirty="0">
                <a:solidFill>
                  <a:srgbClr val="FF0000"/>
                </a:solidFill>
              </a:rPr>
              <a:t>recognition </a:t>
            </a:r>
            <a:r>
              <a:rPr lang="en-CA" sz="2400" dirty="0"/>
              <a:t>for donors.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A" sz="2400" dirty="0"/>
              <a:t>Lions Clubs and Districts can apply to the Foundation for assistance through the </a:t>
            </a:r>
            <a:r>
              <a:rPr lang="en-CA" sz="2400" dirty="0">
                <a:solidFill>
                  <a:srgbClr val="FF0000"/>
                </a:solidFill>
              </a:rPr>
              <a:t>Grant program</a:t>
            </a:r>
            <a:r>
              <a:rPr lang="en-CA" sz="2400" dirty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endParaRPr lang="en-CA" sz="2400" dirty="0"/>
          </a:p>
          <a:p>
            <a:pPr algn="ctr"/>
            <a:r>
              <a:rPr lang="en-CA" sz="2800" dirty="0">
                <a:solidFill>
                  <a:srgbClr val="FF0000"/>
                </a:solidFill>
              </a:rPr>
              <a:t>Our Foundation depends on your support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315447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r>
              <a:rPr lang="en-CA" sz="2800" dirty="0"/>
              <a:t>As Club LCIF Coordinator, you are the contact between the District coordinator and your Club members.  </a:t>
            </a:r>
          </a:p>
          <a:p>
            <a:endParaRPr lang="en-CA" sz="2800" dirty="0"/>
          </a:p>
          <a:p>
            <a:r>
              <a:rPr lang="en-CA" sz="2800" dirty="0"/>
              <a:t>I hope that you will share LCIF information and motivate fellow Lions to support our Foundation. </a:t>
            </a:r>
          </a:p>
          <a:p>
            <a:endParaRPr lang="en-CA" sz="2800" dirty="0"/>
          </a:p>
          <a:p>
            <a:r>
              <a:rPr lang="en-CA" sz="2800" dirty="0"/>
              <a:t>The District coordinator is always available to assist with handouts, presentations and to answer any questions you encounter.</a:t>
            </a:r>
          </a:p>
          <a:p>
            <a:pPr algn="ctr"/>
            <a:r>
              <a:rPr lang="en-CA" sz="4000" dirty="0">
                <a:solidFill>
                  <a:srgbClr val="FF0000"/>
                </a:solidFill>
              </a:rPr>
              <a:t>YOU ARE NOT ALONE!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457200"/>
          </a:xfrm>
        </p:spPr>
        <p:txBody>
          <a:bodyPr/>
          <a:lstStyle/>
          <a:p>
            <a:pPr algn="ctr"/>
            <a:r>
              <a:rPr lang="en-US" dirty="0"/>
              <a:t>Club LCIF Coordinator</a:t>
            </a:r>
          </a:p>
        </p:txBody>
      </p:sp>
    </p:spTree>
    <p:extLst>
      <p:ext uri="{BB962C8B-B14F-4D97-AF65-F5344CB8AC3E}">
        <p14:creationId xmlns:p14="http://schemas.microsoft.com/office/powerpoint/2010/main" val="2305829559"/>
      </p:ext>
    </p:extLst>
  </p:cSld>
  <p:clrMapOvr>
    <a:masterClrMapping/>
  </p:clrMapOvr>
</p:sld>
</file>

<file path=ppt/theme/theme1.xml><?xml version="1.0" encoding="utf-8"?>
<a:theme xmlns:a="http://schemas.openxmlformats.org/drawingml/2006/main" name="Lions_PowerPoint_Template_June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A4D3E4-5B6C-485A-B8A8-63E12D09401A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7495015-d16d-4dd1-a72f-488cd8119f34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</Template>
  <TotalTime>4572</TotalTime>
  <Words>1504</Words>
  <Application>Microsoft Office PowerPoint</Application>
  <PresentationFormat>On-screen Show (4:3)</PresentationFormat>
  <Paragraphs>212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Candara</vt:lpstr>
      <vt:lpstr>Helvetica</vt:lpstr>
      <vt:lpstr>Lucida Handwriting</vt:lpstr>
      <vt:lpstr>Tahoma</vt:lpstr>
      <vt:lpstr>Wingdings</vt:lpstr>
      <vt:lpstr>Lions_PowerPoint_Template_June2016_Template</vt:lpstr>
      <vt:lpstr>District A15 Lions Learning Library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Club LCIF Coordinator</vt:lpstr>
      <vt:lpstr>Questions?</vt:lpstr>
    </vt:vector>
  </TitlesOfParts>
  <Company>Lions Clubs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Media:  Facebook Basics</dc:title>
  <dc:creator>MacKenzie, Jacquelyn</dc:creator>
  <cp:lastModifiedBy>Tony Davidson</cp:lastModifiedBy>
  <cp:revision>127</cp:revision>
  <cp:lastPrinted>2016-09-22T18:03:43Z</cp:lastPrinted>
  <dcterms:created xsi:type="dcterms:W3CDTF">2016-07-21T17:32:05Z</dcterms:created>
  <dcterms:modified xsi:type="dcterms:W3CDTF">2024-10-07T18:31:28Z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