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p:normalViewPr>
  <p:slideViewPr>
    <p:cSldViewPr snapToGrid="0">
      <p:cViewPr varScale="1">
        <p:scale>
          <a:sx n="93" d="100"/>
          <a:sy n="93" d="100"/>
        </p:scale>
        <p:origin x="34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45A60-BC23-45F5-A75F-80273010D706}" type="datetimeFigureOut">
              <a:rPr lang="en-CA" smtClean="0"/>
              <a:t>2025-07-22</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09D86-2BEF-44E2-BD96-1AE06238DAD5}" type="slidenum">
              <a:rPr lang="en-CA" smtClean="0"/>
              <a:t>‹#›</a:t>
            </a:fld>
            <a:endParaRPr lang="en-CA"/>
          </a:p>
        </p:txBody>
      </p:sp>
    </p:spTree>
    <p:extLst>
      <p:ext uri="{BB962C8B-B14F-4D97-AF65-F5344CB8AC3E}">
        <p14:creationId xmlns:p14="http://schemas.microsoft.com/office/powerpoint/2010/main" val="358707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F09D86-2BEF-44E2-BD96-1AE06238DAD5}" type="slidenum">
              <a:rPr lang="en-CA" smtClean="0"/>
              <a:t>9</a:t>
            </a:fld>
            <a:endParaRPr lang="en-CA"/>
          </a:p>
        </p:txBody>
      </p:sp>
    </p:spTree>
    <p:extLst>
      <p:ext uri="{BB962C8B-B14F-4D97-AF65-F5344CB8AC3E}">
        <p14:creationId xmlns:p14="http://schemas.microsoft.com/office/powerpoint/2010/main" val="333751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2B1FB7-4E8D-44E4-848E-A53C2803304B}" type="datetimeFigureOut">
              <a:rPr lang="en-CA" smtClean="0"/>
              <a:t>2025-07-22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369241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B1FB7-4E8D-44E4-848E-A53C2803304B}" type="datetimeFigureOut">
              <a:rPr lang="en-CA" smtClean="0"/>
              <a:t>2025-07-22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154579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B1FB7-4E8D-44E4-848E-A53C2803304B}" type="datetimeFigureOut">
              <a:rPr lang="en-CA" smtClean="0"/>
              <a:t>2025-07-22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216031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B1FB7-4E8D-44E4-848E-A53C2803304B}" type="datetimeFigureOut">
              <a:rPr lang="en-CA" smtClean="0"/>
              <a:t>2025-07-22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23186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B1FB7-4E8D-44E4-848E-A53C2803304B}" type="datetimeFigureOut">
              <a:rPr lang="en-CA" smtClean="0"/>
              <a:t>2025-07-22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3154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B1FB7-4E8D-44E4-848E-A53C2803304B}" type="datetimeFigureOut">
              <a:rPr lang="en-CA" smtClean="0"/>
              <a:t>2025-07-22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354636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B1FB7-4E8D-44E4-848E-A53C2803304B}" type="datetimeFigureOut">
              <a:rPr lang="en-CA" smtClean="0"/>
              <a:t>2025-07-22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12045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B1FB7-4E8D-44E4-848E-A53C2803304B}" type="datetimeFigureOut">
              <a:rPr lang="en-CA" smtClean="0"/>
              <a:t>2025-07-22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355198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1FB7-4E8D-44E4-848E-A53C2803304B}" type="datetimeFigureOut">
              <a:rPr lang="en-CA" smtClean="0"/>
              <a:t>2025-07-22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291200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2B1FB7-4E8D-44E4-848E-A53C2803304B}" type="datetimeFigureOut">
              <a:rPr lang="en-CA" smtClean="0"/>
              <a:t>2025-07-22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1993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2B1FB7-4E8D-44E4-848E-A53C2803304B}" type="datetimeFigureOut">
              <a:rPr lang="en-CA" smtClean="0"/>
              <a:t>2025-07-22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F3517C-6EC7-47D5-A8CD-926BB396E7B1}" type="slidenum">
              <a:rPr lang="en-CA" smtClean="0"/>
              <a:t>‹#›</a:t>
            </a:fld>
            <a:endParaRPr lang="en-CA"/>
          </a:p>
        </p:txBody>
      </p:sp>
    </p:spTree>
    <p:extLst>
      <p:ext uri="{BB962C8B-B14F-4D97-AF65-F5344CB8AC3E}">
        <p14:creationId xmlns:p14="http://schemas.microsoft.com/office/powerpoint/2010/main" val="325004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C22B1FB7-4E8D-44E4-848E-A53C2803304B}" type="datetimeFigureOut">
              <a:rPr lang="en-CA" smtClean="0"/>
              <a:t>2025-07-22</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9DF3517C-6EC7-47D5-A8CD-926BB396E7B1}" type="slidenum">
              <a:rPr lang="en-CA" smtClean="0"/>
              <a:t>‹#›</a:t>
            </a:fld>
            <a:endParaRPr lang="en-CA"/>
          </a:p>
        </p:txBody>
      </p:sp>
    </p:spTree>
    <p:extLst>
      <p:ext uri="{BB962C8B-B14F-4D97-AF65-F5344CB8AC3E}">
        <p14:creationId xmlns:p14="http://schemas.microsoft.com/office/powerpoint/2010/main" val="407521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05479293-8102-5290-B2CA-78B1CF28535D}"/>
              </a:ext>
            </a:extLst>
          </p:cNvPr>
          <p:cNvSpPr txBox="1">
            <a:spLocks/>
          </p:cNvSpPr>
          <p:nvPr/>
        </p:nvSpPr>
        <p:spPr>
          <a:xfrm>
            <a:off x="838200" y="1904684"/>
            <a:ext cx="5181600" cy="4351338"/>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CA" sz="3600" dirty="0">
                <a:solidFill>
                  <a:schemeClr val="accent1">
                    <a:lumMod val="50000"/>
                  </a:schemeClr>
                </a:solidFill>
              </a:rPr>
              <a:t>District A-15</a:t>
            </a:r>
          </a:p>
          <a:p>
            <a:r>
              <a:rPr lang="en-CA" sz="2800" dirty="0"/>
              <a:t>New Member </a:t>
            </a:r>
          </a:p>
          <a:p>
            <a:r>
              <a:rPr lang="en-CA" sz="2800" dirty="0"/>
              <a:t>Information Booklet</a:t>
            </a:r>
          </a:p>
          <a:p>
            <a:endParaRPr lang="en-CA" sz="3600" dirty="0"/>
          </a:p>
        </p:txBody>
      </p:sp>
      <p:pic>
        <p:nvPicPr>
          <p:cNvPr id="5" name="Content Placeholder 4">
            <a:extLst>
              <a:ext uri="{FF2B5EF4-FFF2-40B4-BE49-F238E27FC236}">
                <a16:creationId xmlns:a16="http://schemas.microsoft.com/office/drawing/2014/main" id="{C3041D7C-2E7F-CA2E-08FF-2204D3A687A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50901" y="4301543"/>
            <a:ext cx="2556197" cy="2556197"/>
          </a:xfrm>
          <a:prstGeom prst="rect">
            <a:avLst/>
          </a:prstGeom>
        </p:spPr>
      </p:pic>
    </p:spTree>
    <p:extLst>
      <p:ext uri="{BB962C8B-B14F-4D97-AF65-F5344CB8AC3E}">
        <p14:creationId xmlns:p14="http://schemas.microsoft.com/office/powerpoint/2010/main" val="141328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0FB85-AA56-60B4-BCB5-B37EA1B989F7}"/>
            </a:ext>
          </a:extLst>
        </p:cNvPr>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9D095793-584B-2B6F-7837-5188F28D8636}"/>
              </a:ext>
            </a:extLst>
          </p:cNvPr>
          <p:cNvPicPr>
            <a:picLocks noChangeAspect="1"/>
          </p:cNvPicPr>
          <p:nvPr/>
        </p:nvPicPr>
        <p:blipFill>
          <a:blip r:embed="rId2"/>
          <a:stretch>
            <a:fillRect/>
          </a:stretch>
        </p:blipFill>
        <p:spPr>
          <a:xfrm rot="16200000">
            <a:off x="-1039867" y="1265336"/>
            <a:ext cx="9144000" cy="6613323"/>
          </a:xfrm>
          <a:prstGeom prst="rect">
            <a:avLst/>
          </a:prstGeom>
        </p:spPr>
      </p:pic>
      <p:sp>
        <p:nvSpPr>
          <p:cNvPr id="3" name="TextBox 2">
            <a:extLst>
              <a:ext uri="{FF2B5EF4-FFF2-40B4-BE49-F238E27FC236}">
                <a16:creationId xmlns:a16="http://schemas.microsoft.com/office/drawing/2014/main" id="{797BA80D-2A00-B2FF-09C0-BC67959A96D3}"/>
              </a:ext>
            </a:extLst>
          </p:cNvPr>
          <p:cNvSpPr txBox="1"/>
          <p:nvPr/>
        </p:nvSpPr>
        <p:spPr>
          <a:xfrm rot="16200000">
            <a:off x="-1856274" y="3820439"/>
            <a:ext cx="4458849" cy="707886"/>
          </a:xfrm>
          <a:prstGeom prst="rect">
            <a:avLst/>
          </a:prstGeom>
          <a:noFill/>
        </p:spPr>
        <p:txBody>
          <a:bodyPr wrap="none" rtlCol="0">
            <a:spAutoFit/>
          </a:bodyPr>
          <a:lstStyle/>
          <a:p>
            <a:r>
              <a:rPr lang="en-US" sz="4000" b="1" dirty="0">
                <a:solidFill>
                  <a:schemeClr val="accent1">
                    <a:lumMod val="50000"/>
                  </a:schemeClr>
                </a:solidFill>
              </a:rPr>
              <a:t>This is District A15</a:t>
            </a:r>
            <a:endParaRPr lang="en-CA" sz="4000" b="1" dirty="0">
              <a:solidFill>
                <a:schemeClr val="accent1">
                  <a:lumMod val="50000"/>
                </a:schemeClr>
              </a:solidFill>
            </a:endParaRPr>
          </a:p>
        </p:txBody>
      </p:sp>
    </p:spTree>
    <p:extLst>
      <p:ext uri="{BB962C8B-B14F-4D97-AF65-F5344CB8AC3E}">
        <p14:creationId xmlns:p14="http://schemas.microsoft.com/office/powerpoint/2010/main" val="328199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20B4-5843-6C3E-1819-8B35D3EBC219}"/>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59143A8-C900-B4F4-5BF5-90F2BE25A56B}"/>
              </a:ext>
            </a:extLst>
          </p:cNvPr>
          <p:cNvSpPr txBox="1">
            <a:spLocks/>
          </p:cNvSpPr>
          <p:nvPr/>
        </p:nvSpPr>
        <p:spPr>
          <a:xfrm>
            <a:off x="275573" y="901874"/>
            <a:ext cx="6137753" cy="8242126"/>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A" sz="2000" b="1" dirty="0">
                <a:latin typeface="Calibri" panose="020F0502020204030204" pitchFamily="34" charset="0"/>
                <a:cs typeface="Calibri" panose="020F0502020204030204" pitchFamily="34" charset="0"/>
              </a:rPr>
              <a:t>District A 15 consists of 3 Regions and 8 Zones</a:t>
            </a:r>
          </a:p>
          <a:p>
            <a:pPr marL="0" indent="0" defTabSz="338138">
              <a:buFont typeface="Arial" panose="020B0604020202020204" pitchFamily="34" charset="0"/>
              <a:buNone/>
            </a:pPr>
            <a:endParaRPr lang="en-CA" sz="1800" dirty="0">
              <a:latin typeface="Calibri" panose="020F0502020204030204" pitchFamily="34" charset="0"/>
              <a:cs typeface="Calibri" panose="020F0502020204030204" pitchFamily="34" charset="0"/>
            </a:endParaRPr>
          </a:p>
          <a:p>
            <a:pPr marL="0" indent="0" defTabSz="338138">
              <a:buFont typeface="Arial" panose="020B0604020202020204" pitchFamily="34" charset="0"/>
              <a:buNone/>
            </a:pPr>
            <a:r>
              <a:rPr lang="en-CA" sz="1800" dirty="0">
                <a:latin typeface="Calibri" panose="020F0502020204030204" pitchFamily="34" charset="0"/>
                <a:cs typeface="Calibri" panose="020F0502020204030204" pitchFamily="34" charset="0"/>
              </a:rPr>
              <a:t>	</a:t>
            </a:r>
            <a:r>
              <a:rPr lang="en-CA" sz="1800" b="1" dirty="0">
                <a:latin typeface="Calibri" panose="020F0502020204030204" pitchFamily="34" charset="0"/>
                <a:cs typeface="Calibri" panose="020F0502020204030204" pitchFamily="34" charset="0"/>
              </a:rPr>
              <a:t>Regions 9, 37 and 51</a:t>
            </a:r>
          </a:p>
          <a:p>
            <a:pPr marL="0" indent="0" defTabSz="338138">
              <a:buFont typeface="Arial" panose="020B0604020202020204" pitchFamily="34" charset="0"/>
              <a:buNone/>
            </a:pPr>
            <a:endParaRPr lang="en-CA" sz="1800" dirty="0">
              <a:latin typeface="Calibri" panose="020F0502020204030204" pitchFamily="34" charset="0"/>
              <a:cs typeface="Calibri" panose="020F0502020204030204" pitchFamily="34" charset="0"/>
            </a:endParaRPr>
          </a:p>
          <a:p>
            <a:pPr marL="0" indent="0" defTabSz="338138">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In </a:t>
            </a:r>
            <a:r>
              <a:rPr lang="en-CA" sz="1800" b="1" dirty="0">
                <a:latin typeface="Calibri" panose="020F0502020204030204" pitchFamily="34" charset="0"/>
                <a:cs typeface="Calibri" panose="020F0502020204030204" pitchFamily="34" charset="0"/>
              </a:rPr>
              <a:t>Region 9 </a:t>
            </a:r>
            <a:r>
              <a:rPr lang="en-CA" sz="1800" dirty="0">
                <a:latin typeface="Calibri" panose="020F0502020204030204" pitchFamily="34" charset="0"/>
                <a:cs typeface="Calibri" panose="020F0502020204030204" pitchFamily="34" charset="0"/>
              </a:rPr>
              <a:t>there are 3 Zones with 21 clubs</a:t>
            </a:r>
          </a:p>
          <a:p>
            <a:pPr marL="0" indent="0" defTabSz="338138">
              <a:lnSpc>
                <a:spcPct val="100000"/>
              </a:lnSpc>
              <a:spcBef>
                <a:spcPts val="0"/>
              </a:spcBef>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a:t>
            </a:r>
            <a:r>
              <a:rPr lang="en-CA" sz="1800" b="1" dirty="0">
                <a:latin typeface="Calibri" panose="020F0502020204030204" pitchFamily="34" charset="0"/>
                <a:cs typeface="Calibri" panose="020F0502020204030204" pitchFamily="34" charset="0"/>
              </a:rPr>
              <a:t>9 East (9E) </a:t>
            </a:r>
            <a:r>
              <a:rPr lang="en-CA" sz="1800" dirty="0">
                <a:latin typeface="Calibri" panose="020F0502020204030204" pitchFamily="34" charset="0"/>
                <a:cs typeface="Calibri" panose="020F0502020204030204" pitchFamily="34" charset="0"/>
              </a:rPr>
              <a:t>which has 8 chartered clubs</a:t>
            </a:r>
          </a:p>
          <a:p>
            <a:pPr marL="0" indent="0" defTabSz="338138">
              <a:lnSpc>
                <a:spcPct val="100000"/>
              </a:lnSpc>
              <a:spcBef>
                <a:spcPts val="0"/>
              </a:spcBef>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a:t>
            </a:r>
            <a:r>
              <a:rPr lang="en-CA" sz="1800" b="1" dirty="0">
                <a:latin typeface="Calibri" panose="020F0502020204030204" pitchFamily="34" charset="0"/>
                <a:cs typeface="Calibri" panose="020F0502020204030204" pitchFamily="34" charset="0"/>
              </a:rPr>
              <a:t>9 Central (9C) </a:t>
            </a:r>
            <a:r>
              <a:rPr lang="en-CA" sz="1800" dirty="0">
                <a:latin typeface="Calibri" panose="020F0502020204030204" pitchFamily="34" charset="0"/>
                <a:cs typeface="Calibri" panose="020F0502020204030204" pitchFamily="34" charset="0"/>
              </a:rPr>
              <a:t>which has 7 chartered clubs</a:t>
            </a:r>
          </a:p>
          <a:p>
            <a:pPr marL="0" indent="0" defTabSz="338138">
              <a:lnSpc>
                <a:spcPct val="100000"/>
              </a:lnSpc>
              <a:spcBef>
                <a:spcPts val="0"/>
              </a:spcBef>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a:t>
            </a:r>
            <a:r>
              <a:rPr lang="en-CA" sz="1800" b="1" dirty="0">
                <a:latin typeface="Calibri" panose="020F0502020204030204" pitchFamily="34" charset="0"/>
                <a:cs typeface="Calibri" panose="020F0502020204030204" pitchFamily="34" charset="0"/>
              </a:rPr>
              <a:t>9 South (9S) </a:t>
            </a:r>
            <a:r>
              <a:rPr lang="en-CA" sz="1800" dirty="0">
                <a:latin typeface="Calibri" panose="020F0502020204030204" pitchFamily="34" charset="0"/>
                <a:cs typeface="Calibri" panose="020F0502020204030204" pitchFamily="34" charset="0"/>
              </a:rPr>
              <a:t>which has 6 chartered clubs</a:t>
            </a:r>
          </a:p>
          <a:p>
            <a:pPr marL="0" indent="0" defTabSz="338138">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a:t>
            </a:r>
          </a:p>
          <a:p>
            <a:pPr marL="0" indent="0" defTabSz="338138">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In </a:t>
            </a:r>
            <a:r>
              <a:rPr lang="en-CA" sz="1800" b="1" dirty="0">
                <a:latin typeface="Calibri" panose="020F0502020204030204" pitchFamily="34" charset="0"/>
                <a:cs typeface="Calibri" panose="020F0502020204030204" pitchFamily="34" charset="0"/>
              </a:rPr>
              <a:t>Region 37 </a:t>
            </a:r>
            <a:r>
              <a:rPr lang="en-CA" sz="1800" dirty="0">
                <a:latin typeface="Calibri" panose="020F0502020204030204" pitchFamily="34" charset="0"/>
                <a:cs typeface="Calibri" panose="020F0502020204030204" pitchFamily="34" charset="0"/>
              </a:rPr>
              <a:t>there are 2 Zones with 17 clubs</a:t>
            </a:r>
          </a:p>
          <a:p>
            <a:pPr marL="0" indent="0" defTabSz="338138">
              <a:spcBef>
                <a:spcPts val="0"/>
              </a:spcBef>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a:t>
            </a:r>
            <a:r>
              <a:rPr lang="en-CA" sz="1800" b="1" dirty="0">
                <a:latin typeface="Calibri" panose="020F0502020204030204" pitchFamily="34" charset="0"/>
                <a:cs typeface="Calibri" panose="020F0502020204030204" pitchFamily="34" charset="0"/>
              </a:rPr>
              <a:t>37 West (37W) </a:t>
            </a:r>
            <a:r>
              <a:rPr lang="en-CA" sz="1800" dirty="0">
                <a:latin typeface="Calibri" panose="020F0502020204030204" pitchFamily="34" charset="0"/>
                <a:cs typeface="Calibri" panose="020F0502020204030204" pitchFamily="34" charset="0"/>
              </a:rPr>
              <a:t>which has 7 chartered clubs</a:t>
            </a:r>
          </a:p>
          <a:p>
            <a:pPr marL="0" indent="0" defTabSz="338138">
              <a:spcBef>
                <a:spcPts val="0"/>
              </a:spcBef>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a:t>
            </a:r>
            <a:r>
              <a:rPr lang="en-CA" sz="1800" b="1" dirty="0">
                <a:latin typeface="Calibri" panose="020F0502020204030204" pitchFamily="34" charset="0"/>
                <a:cs typeface="Calibri" panose="020F0502020204030204" pitchFamily="34" charset="0"/>
              </a:rPr>
              <a:t>	37 South (37S) </a:t>
            </a:r>
            <a:r>
              <a:rPr lang="en-CA" sz="1800" dirty="0">
                <a:latin typeface="Calibri" panose="020F0502020204030204" pitchFamily="34" charset="0"/>
                <a:cs typeface="Calibri" panose="020F0502020204030204" pitchFamily="34" charset="0"/>
              </a:rPr>
              <a:t>which has 10 chartered clubs</a:t>
            </a:r>
          </a:p>
          <a:p>
            <a:pPr marL="0" indent="0" defTabSz="338138">
              <a:spcAft>
                <a:spcPts val="400"/>
              </a:spcAft>
              <a:buFont typeface="Arial" panose="020B0604020202020204" pitchFamily="34" charset="0"/>
              <a:buNone/>
            </a:pPr>
            <a:endParaRPr lang="en-CA" sz="1800" dirty="0">
              <a:latin typeface="Calibri" panose="020F0502020204030204" pitchFamily="34" charset="0"/>
              <a:cs typeface="Calibri" panose="020F0502020204030204" pitchFamily="34" charset="0"/>
            </a:endParaRPr>
          </a:p>
          <a:p>
            <a:pPr marL="0" indent="0" defTabSz="338138">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In </a:t>
            </a:r>
            <a:r>
              <a:rPr lang="en-CA" sz="1800" b="1" dirty="0">
                <a:latin typeface="Calibri" panose="020F0502020204030204" pitchFamily="34" charset="0"/>
                <a:cs typeface="Calibri" panose="020F0502020204030204" pitchFamily="34" charset="0"/>
              </a:rPr>
              <a:t>Region 51 </a:t>
            </a:r>
            <a:r>
              <a:rPr lang="en-CA" sz="1800" dirty="0">
                <a:latin typeface="Calibri" panose="020F0502020204030204" pitchFamily="34" charset="0"/>
                <a:cs typeface="Calibri" panose="020F0502020204030204" pitchFamily="34" charset="0"/>
              </a:rPr>
              <a:t>there are 2 Zones with 21 clubs</a:t>
            </a:r>
          </a:p>
          <a:p>
            <a:pPr marL="0" indent="0" defTabSz="338138">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a:t>
            </a:r>
            <a:r>
              <a:rPr lang="en-CA" sz="1800" b="1" dirty="0">
                <a:latin typeface="Calibri" panose="020F0502020204030204" pitchFamily="34" charset="0"/>
                <a:cs typeface="Calibri" panose="020F0502020204030204" pitchFamily="34" charset="0"/>
              </a:rPr>
              <a:t>51 East (51E)</a:t>
            </a:r>
            <a:r>
              <a:rPr lang="en-CA" sz="1800" dirty="0">
                <a:latin typeface="Calibri" panose="020F0502020204030204" pitchFamily="34" charset="0"/>
                <a:cs typeface="Calibri" panose="020F0502020204030204" pitchFamily="34" charset="0"/>
              </a:rPr>
              <a:t>which has 9 chartered clubs </a:t>
            </a:r>
          </a:p>
          <a:p>
            <a:pPr marL="0" indent="0" defTabSz="338138">
              <a:spcBef>
                <a:spcPts val="0"/>
              </a:spcBef>
              <a:spcAft>
                <a:spcPts val="400"/>
              </a:spcAft>
              <a:buFont typeface="Arial" panose="020B0604020202020204" pitchFamily="34" charset="0"/>
              <a:buNone/>
            </a:pPr>
            <a:r>
              <a:rPr lang="en-CA" sz="1800" dirty="0">
                <a:latin typeface="Calibri" panose="020F0502020204030204" pitchFamily="34" charset="0"/>
                <a:cs typeface="Calibri" panose="020F0502020204030204" pitchFamily="34" charset="0"/>
              </a:rPr>
              <a:t>			and 1 club branch</a:t>
            </a:r>
          </a:p>
          <a:p>
            <a:pPr marL="0" indent="0" defTabSz="338138">
              <a:spcBef>
                <a:spcPts val="0"/>
              </a:spcBef>
              <a:spcAft>
                <a:spcPts val="400"/>
              </a:spcAft>
              <a:buNone/>
            </a:pPr>
            <a:r>
              <a:rPr lang="en-CA" sz="1800" dirty="0">
                <a:latin typeface="Calibri" panose="020F0502020204030204" pitchFamily="34" charset="0"/>
                <a:cs typeface="Calibri" panose="020F0502020204030204" pitchFamily="34" charset="0"/>
              </a:rPr>
              <a:t>	      </a:t>
            </a:r>
            <a:r>
              <a:rPr lang="en-CA" sz="1800" b="1" dirty="0">
                <a:latin typeface="Calibri" panose="020F0502020204030204" pitchFamily="34" charset="0"/>
                <a:cs typeface="Calibri" panose="020F0502020204030204" pitchFamily="34" charset="0"/>
              </a:rPr>
              <a:t>51 West (51W) </a:t>
            </a:r>
            <a:r>
              <a:rPr lang="en-CA" sz="1800" dirty="0">
                <a:latin typeface="Calibri" panose="020F0502020204030204" pitchFamily="34" charset="0"/>
                <a:cs typeface="Calibri" panose="020F0502020204030204" pitchFamily="34" charset="0"/>
              </a:rPr>
              <a:t>which has 9 chartered clubs </a:t>
            </a:r>
          </a:p>
          <a:p>
            <a:pPr marL="0" indent="0" defTabSz="338138">
              <a:spcBef>
                <a:spcPts val="0"/>
              </a:spcBef>
              <a:spcAft>
                <a:spcPts val="400"/>
              </a:spcAft>
              <a:buNone/>
            </a:pPr>
            <a:r>
              <a:rPr lang="en-CA" sz="1800" dirty="0">
                <a:latin typeface="Calibri" panose="020F0502020204030204" pitchFamily="34" charset="0"/>
                <a:cs typeface="Calibri" panose="020F0502020204030204" pitchFamily="34" charset="0"/>
              </a:rPr>
              <a:t>			and 2 club branches</a:t>
            </a:r>
          </a:p>
          <a:p>
            <a:pPr marL="0" indent="0" defTabSz="338138">
              <a:spcBef>
                <a:spcPts val="0"/>
              </a:spcBef>
              <a:spcAft>
                <a:spcPts val="400"/>
              </a:spcAft>
              <a:buNone/>
            </a:pPr>
            <a:endParaRPr lang="en-CA" sz="1800" dirty="0">
              <a:latin typeface="Calibri" panose="020F0502020204030204" pitchFamily="34" charset="0"/>
              <a:cs typeface="Calibri" panose="020F0502020204030204" pitchFamily="34" charset="0"/>
            </a:endParaRPr>
          </a:p>
          <a:p>
            <a:pPr marL="0" indent="0" algn="ctr" defTabSz="338138">
              <a:spcBef>
                <a:spcPts val="0"/>
              </a:spcBef>
              <a:spcAft>
                <a:spcPts val="400"/>
              </a:spcAft>
              <a:buNone/>
            </a:pPr>
            <a:r>
              <a:rPr lang="en-CA" sz="1800" dirty="0">
                <a:latin typeface="Calibri" panose="020F0502020204030204" pitchFamily="34" charset="0"/>
                <a:cs typeface="Calibri" panose="020F0502020204030204" pitchFamily="34" charset="0"/>
              </a:rPr>
              <a:t>District A15 has, at this time, </a:t>
            </a:r>
            <a:r>
              <a:rPr lang="en-CA" sz="1800" b="1" dirty="0">
                <a:latin typeface="Calibri" panose="020F0502020204030204" pitchFamily="34" charset="0"/>
                <a:cs typeface="Calibri" panose="020F0502020204030204" pitchFamily="34" charset="0"/>
              </a:rPr>
              <a:t>56 clubs and 3 club Branches </a:t>
            </a:r>
            <a:r>
              <a:rPr lang="en-CA" sz="1800" dirty="0">
                <a:latin typeface="Calibri" panose="020F0502020204030204" pitchFamily="34" charset="0"/>
                <a:cs typeface="Calibri" panose="020F0502020204030204" pitchFamily="34" charset="0"/>
              </a:rPr>
              <a:t>with </a:t>
            </a:r>
          </a:p>
          <a:p>
            <a:pPr marL="0" indent="0" algn="ctr" defTabSz="338138">
              <a:spcBef>
                <a:spcPts val="0"/>
              </a:spcBef>
              <a:spcAft>
                <a:spcPts val="400"/>
              </a:spcAft>
              <a:buNone/>
            </a:pPr>
            <a:r>
              <a:rPr lang="en-CA" sz="1800" dirty="0">
                <a:latin typeface="Calibri" panose="020F0502020204030204" pitchFamily="34" charset="0"/>
                <a:cs typeface="Calibri" panose="020F0502020204030204" pitchFamily="34" charset="0"/>
              </a:rPr>
              <a:t>approximately </a:t>
            </a:r>
            <a:r>
              <a:rPr lang="en-CA" sz="1800" b="1" dirty="0">
                <a:latin typeface="Calibri" panose="020F0502020204030204" pitchFamily="34" charset="0"/>
                <a:cs typeface="Calibri" panose="020F0502020204030204" pitchFamily="34" charset="0"/>
              </a:rPr>
              <a:t>1300 members </a:t>
            </a:r>
            <a:r>
              <a:rPr lang="en-CA" sz="1800" dirty="0">
                <a:latin typeface="Calibri" panose="020F0502020204030204" pitchFamily="34" charset="0"/>
                <a:cs typeface="Calibri" panose="020F0502020204030204" pitchFamily="34" charset="0"/>
              </a:rPr>
              <a:t>…</a:t>
            </a:r>
            <a:r>
              <a:rPr lang="en-CA" sz="1800" b="1" dirty="0">
                <a:latin typeface="Calibri" panose="020F0502020204030204" pitchFamily="34" charset="0"/>
                <a:cs typeface="Calibri" panose="020F0502020204030204" pitchFamily="34" charset="0"/>
              </a:rPr>
              <a:t> </a:t>
            </a:r>
            <a:r>
              <a:rPr lang="en-CA" sz="1800" dirty="0">
                <a:latin typeface="Calibri" panose="020F0502020204030204" pitchFamily="34" charset="0"/>
                <a:cs typeface="Calibri" panose="020F0502020204030204" pitchFamily="34" charset="0"/>
              </a:rPr>
              <a:t>and </a:t>
            </a:r>
            <a:r>
              <a:rPr lang="en-CA" sz="1800" b="1" i="1" u="sng" dirty="0">
                <a:latin typeface="Calibri" panose="020F0502020204030204" pitchFamily="34" charset="0"/>
                <a:cs typeface="Calibri" panose="020F0502020204030204" pitchFamily="34" charset="0"/>
              </a:rPr>
              <a:t>growing</a:t>
            </a:r>
            <a:r>
              <a:rPr lang="en-CA" sz="1800" dirty="0">
                <a:latin typeface="Calibri" panose="020F0502020204030204" pitchFamily="34" charset="0"/>
                <a:cs typeface="Calibri" panose="020F0502020204030204" pitchFamily="34" charset="0"/>
              </a:rPr>
              <a:t>!</a:t>
            </a:r>
          </a:p>
          <a:p>
            <a:pPr marL="0" indent="0" defTabSz="338138">
              <a:spcBef>
                <a:spcPts val="0"/>
              </a:spcBef>
              <a:spcAft>
                <a:spcPts val="400"/>
              </a:spcAft>
              <a:buNone/>
            </a:pPr>
            <a:endParaRPr lang="en-CA" sz="18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CA" sz="1600" i="1" dirty="0">
              <a:latin typeface="Arial Nova Cond" panose="020B0506020202020204" pitchFamily="34" charset="0"/>
            </a:endParaRPr>
          </a:p>
          <a:p>
            <a:pPr marL="0" indent="0">
              <a:buFont typeface="Arial" panose="020B0604020202020204" pitchFamily="34" charset="0"/>
              <a:buNone/>
            </a:pPr>
            <a:endParaRPr lang="en-CA" sz="1600" i="1" dirty="0">
              <a:latin typeface="Arial Nova Cond" panose="020B0506020202020204" pitchFamily="34" charset="0"/>
            </a:endParaRPr>
          </a:p>
          <a:p>
            <a:pPr marL="0" indent="0">
              <a:buFont typeface="Arial" panose="020B0604020202020204" pitchFamily="34" charset="0"/>
              <a:buNone/>
            </a:pPr>
            <a:r>
              <a:rPr lang="en-CA" sz="1600" i="1" dirty="0">
                <a:latin typeface="Arial Nova Cond" panose="020B0506020202020204" pitchFamily="34" charset="0"/>
              </a:rPr>
              <a:t>(See image to the left for a list of the clubs in each Region/Zone)</a:t>
            </a:r>
          </a:p>
        </p:txBody>
      </p:sp>
    </p:spTree>
    <p:extLst>
      <p:ext uri="{BB962C8B-B14F-4D97-AF65-F5344CB8AC3E}">
        <p14:creationId xmlns:p14="http://schemas.microsoft.com/office/powerpoint/2010/main" val="377549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F532B-5175-1D87-F53D-7ADEF1484665}"/>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AB0EF68-1CA5-F55E-8B8C-D2A0EF68E934}"/>
              </a:ext>
            </a:extLst>
          </p:cNvPr>
          <p:cNvSpPr txBox="1">
            <a:spLocks/>
          </p:cNvSpPr>
          <p:nvPr/>
        </p:nvSpPr>
        <p:spPr>
          <a:xfrm>
            <a:off x="263047" y="2768"/>
            <a:ext cx="6438378" cy="8903237"/>
          </a:xfrm>
          <a:prstGeom prst="rect">
            <a:avLst/>
          </a:prstGeom>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spcBef>
                <a:spcPts val="0"/>
              </a:spcBef>
              <a:spcAft>
                <a:spcPts val="100"/>
              </a:spcAft>
            </a:pPr>
            <a:r>
              <a:rPr lang="en-US" sz="6400" dirty="0">
                <a:latin typeface="Calibri" panose="020F0502020204030204" pitchFamily="34" charset="0"/>
                <a:cs typeface="Calibri" panose="020F0502020204030204" pitchFamily="34" charset="0"/>
              </a:rPr>
              <a:t>The District Cabinet in Lions Clubs International plays a crucial role in leading and supporting clubs within a district. The cabinet ensures that clubs align with Lions International’s mission while fostering growth, service, and leadership development. Below are the key roles and responsibilities of the District Cabinet:</a:t>
            </a:r>
          </a:p>
          <a:p>
            <a:pPr marL="180000" algn="l">
              <a:lnSpc>
                <a:spcPct val="120000"/>
              </a:lnSpc>
              <a:spcBef>
                <a:spcPts val="0"/>
              </a:spcBef>
              <a:spcAft>
                <a:spcPts val="25"/>
              </a:spcAft>
            </a:pPr>
            <a:endParaRPr lang="en-US" sz="6400" dirty="0">
              <a:latin typeface="Calibri" panose="020F0502020204030204" pitchFamily="34" charset="0"/>
              <a:cs typeface="Calibri" panose="020F0502020204030204" pitchFamily="34" charset="0"/>
            </a:endParaRPr>
          </a:p>
          <a:p>
            <a:pPr algn="l">
              <a:lnSpc>
                <a:spcPct val="120000"/>
              </a:lnSpc>
              <a:spcBef>
                <a:spcPts val="0"/>
              </a:spcBef>
              <a:spcAft>
                <a:spcPts val="25"/>
              </a:spcAft>
            </a:pPr>
            <a:r>
              <a:rPr lang="en-US" sz="6000" b="1" dirty="0">
                <a:latin typeface="Calibri" panose="020F0502020204030204" pitchFamily="34" charset="0"/>
                <a:cs typeface="Calibri" panose="020F0502020204030204" pitchFamily="34" charset="0"/>
              </a:rPr>
              <a:t>1. District Governor (DG)</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The chief executive officer of the district.</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Provides leadership, direction, and motivation to clubs.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Represents the district at international and multiple district levels.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Oversees district projects, membership growth, and service activities.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Presides over cabinet meetings and district conventions.</a:t>
            </a:r>
          </a:p>
          <a:p>
            <a:pPr marL="180000" algn="l">
              <a:lnSpc>
                <a:spcPct val="120000"/>
              </a:lnSpc>
              <a:spcBef>
                <a:spcPts val="0"/>
              </a:spcBef>
              <a:spcAft>
                <a:spcPts val="25"/>
              </a:spcAft>
            </a:pPr>
            <a:endParaRPr lang="en-US" sz="6000" dirty="0">
              <a:latin typeface="Calibri" panose="020F0502020204030204" pitchFamily="34" charset="0"/>
              <a:cs typeface="Calibri" panose="020F0502020204030204" pitchFamily="34" charset="0"/>
            </a:endParaRPr>
          </a:p>
          <a:p>
            <a:pPr algn="l">
              <a:lnSpc>
                <a:spcPct val="120000"/>
              </a:lnSpc>
              <a:spcBef>
                <a:spcPts val="0"/>
              </a:spcBef>
              <a:spcAft>
                <a:spcPts val="25"/>
              </a:spcAft>
            </a:pPr>
            <a:r>
              <a:rPr lang="en-US" sz="6000" b="1" dirty="0">
                <a:latin typeface="Calibri" panose="020F0502020204030204" pitchFamily="34" charset="0"/>
                <a:cs typeface="Calibri" panose="020F0502020204030204" pitchFamily="34" charset="0"/>
              </a:rPr>
              <a:t>2. First Vice District Governor (1VDG)</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Assists and supports the District Governor.</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Prepares to assume the role of District Governor the following year.</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Oversees district committees and special projects.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Attends leadership training and develops strategic district plans.</a:t>
            </a:r>
          </a:p>
          <a:p>
            <a:pPr algn="l">
              <a:lnSpc>
                <a:spcPct val="120000"/>
              </a:lnSpc>
              <a:spcBef>
                <a:spcPts val="0"/>
              </a:spcBef>
              <a:spcAft>
                <a:spcPts val="25"/>
              </a:spcAft>
            </a:pPr>
            <a:endParaRPr lang="en-US" sz="6000" b="1" dirty="0">
              <a:latin typeface="Calibri" panose="020F0502020204030204" pitchFamily="34" charset="0"/>
              <a:cs typeface="Calibri" panose="020F0502020204030204" pitchFamily="34" charset="0"/>
            </a:endParaRPr>
          </a:p>
          <a:p>
            <a:pPr algn="l">
              <a:lnSpc>
                <a:spcPct val="120000"/>
              </a:lnSpc>
              <a:spcBef>
                <a:spcPts val="0"/>
              </a:spcBef>
              <a:spcAft>
                <a:spcPts val="25"/>
              </a:spcAft>
            </a:pPr>
            <a:r>
              <a:rPr lang="en-US" sz="6000" b="1" dirty="0">
                <a:latin typeface="Calibri" panose="020F0502020204030204" pitchFamily="34" charset="0"/>
                <a:cs typeface="Calibri" panose="020F0502020204030204" pitchFamily="34" charset="0"/>
              </a:rPr>
              <a:t>3. Second Vice District Governor (2VDG)</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     Supports both the District Governor and 1VDG</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 Focuses on leadership development and membership growth.</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 Assists with district events and training sessions</a:t>
            </a:r>
          </a:p>
          <a:p>
            <a:pPr algn="l">
              <a:lnSpc>
                <a:spcPct val="120000"/>
              </a:lnSpc>
              <a:spcBef>
                <a:spcPts val="0"/>
              </a:spcBef>
              <a:spcAft>
                <a:spcPts val="25"/>
              </a:spcAft>
            </a:pPr>
            <a:endParaRPr lang="en-US" sz="6000" dirty="0">
              <a:latin typeface="Calibri" panose="020F0502020204030204" pitchFamily="34" charset="0"/>
              <a:cs typeface="Calibri" panose="020F0502020204030204" pitchFamily="34" charset="0"/>
            </a:endParaRPr>
          </a:p>
          <a:p>
            <a:pPr algn="l">
              <a:lnSpc>
                <a:spcPct val="120000"/>
              </a:lnSpc>
              <a:spcBef>
                <a:spcPts val="0"/>
              </a:spcBef>
              <a:spcAft>
                <a:spcPts val="25"/>
              </a:spcAft>
            </a:pPr>
            <a:r>
              <a:rPr lang="en-US" sz="6000" b="1" dirty="0">
                <a:latin typeface="Calibri" panose="020F0502020204030204" pitchFamily="34" charset="0"/>
                <a:cs typeface="Calibri" panose="020F0502020204030204" pitchFamily="34" charset="0"/>
              </a:rPr>
              <a:t>4. Cabinet Secretary (CS)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Maintains official records of cabinet meetings.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Handles correspondence and communications within the district.</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Ensures accurate reporting of district activities to Lions International.</a:t>
            </a:r>
          </a:p>
          <a:p>
            <a:pPr algn="l">
              <a:lnSpc>
                <a:spcPct val="120000"/>
              </a:lnSpc>
              <a:spcBef>
                <a:spcPts val="0"/>
              </a:spcBef>
              <a:spcAft>
                <a:spcPts val="25"/>
              </a:spcAft>
            </a:pPr>
            <a:endParaRPr lang="en-US" sz="6000" dirty="0">
              <a:latin typeface="Calibri" panose="020F0502020204030204" pitchFamily="34" charset="0"/>
              <a:cs typeface="Calibri" panose="020F0502020204030204" pitchFamily="34" charset="0"/>
            </a:endParaRPr>
          </a:p>
          <a:p>
            <a:pPr algn="l">
              <a:lnSpc>
                <a:spcPct val="120000"/>
              </a:lnSpc>
              <a:spcBef>
                <a:spcPts val="0"/>
              </a:spcBef>
              <a:spcAft>
                <a:spcPts val="25"/>
              </a:spcAft>
            </a:pPr>
            <a:r>
              <a:rPr lang="en-US" sz="6000" b="1" dirty="0">
                <a:latin typeface="Calibri" panose="020F0502020204030204" pitchFamily="34" charset="0"/>
                <a:cs typeface="Calibri" panose="020F0502020204030204" pitchFamily="34" charset="0"/>
              </a:rPr>
              <a:t>5. Cabinet Treasurer (CT)</a:t>
            </a:r>
          </a:p>
          <a:p>
            <a:pPr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    Manages district financial records and reports.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Oversees collection and disbursement of district funds.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Prepares financial statements and ensures financial transparency.</a:t>
            </a:r>
          </a:p>
          <a:p>
            <a:pPr marL="180000" algn="l">
              <a:lnSpc>
                <a:spcPct val="120000"/>
              </a:lnSpc>
              <a:spcBef>
                <a:spcPts val="0"/>
              </a:spcBef>
              <a:spcAft>
                <a:spcPts val="25"/>
              </a:spcAft>
            </a:pPr>
            <a:endParaRPr lang="en-US" sz="6000" dirty="0">
              <a:latin typeface="Calibri" panose="020F0502020204030204" pitchFamily="34" charset="0"/>
              <a:cs typeface="Calibri" panose="020F0502020204030204" pitchFamily="34" charset="0"/>
            </a:endParaRPr>
          </a:p>
          <a:p>
            <a:pPr algn="l">
              <a:lnSpc>
                <a:spcPct val="120000"/>
              </a:lnSpc>
              <a:spcBef>
                <a:spcPts val="0"/>
              </a:spcBef>
              <a:spcAft>
                <a:spcPts val="25"/>
              </a:spcAft>
            </a:pPr>
            <a:r>
              <a:rPr lang="en-US" sz="6000" b="1" dirty="0">
                <a:latin typeface="Calibri" panose="020F0502020204030204" pitchFamily="34" charset="0"/>
                <a:cs typeface="Calibri" panose="020F0502020204030204" pitchFamily="34" charset="0"/>
              </a:rPr>
              <a:t>6. Region Chairs (Optional)</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Supervise several zones within the district.</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Provide guidance and leadership to Zone Chairs.</a:t>
            </a:r>
          </a:p>
          <a:p>
            <a:pPr marL="180000" algn="l">
              <a:lnSpc>
                <a:spcPct val="120000"/>
              </a:lnSpc>
              <a:spcBef>
                <a:spcPts val="0"/>
              </a:spcBef>
              <a:spcAft>
                <a:spcPts val="25"/>
              </a:spcAft>
            </a:pPr>
            <a:r>
              <a:rPr lang="en-US" sz="6000" dirty="0">
                <a:latin typeface="Calibri" panose="020F0502020204030204" pitchFamily="34" charset="0"/>
                <a:cs typeface="Calibri" panose="020F0502020204030204" pitchFamily="34" charset="0"/>
              </a:rPr>
              <a:t>Act as a liaison between clubs and the District Governor.</a:t>
            </a:r>
          </a:p>
          <a:p>
            <a:pPr algn="l">
              <a:spcBef>
                <a:spcPts val="0"/>
              </a:spcBef>
            </a:pPr>
            <a:endParaRPr lang="en-US" sz="6000" dirty="0">
              <a:latin typeface="Arial Nova Cond" panose="020B0506020202020204" pitchFamily="34" charset="0"/>
            </a:endParaRPr>
          </a:p>
          <a:p>
            <a:pPr algn="l">
              <a:spcBef>
                <a:spcPts val="0"/>
              </a:spcBef>
            </a:pPr>
            <a:br>
              <a:rPr lang="en-US" sz="6000" dirty="0">
                <a:latin typeface="Arial Nova Cond" panose="020B0506020202020204" pitchFamily="34" charset="0"/>
              </a:rPr>
            </a:br>
            <a:endParaRPr lang="en-US" sz="6000" dirty="0">
              <a:latin typeface="Arial Nova Cond" panose="020B0506020202020204" pitchFamily="34" charset="0"/>
            </a:endParaRPr>
          </a:p>
          <a:p>
            <a:pPr marL="180000" algn="l">
              <a:spcBef>
                <a:spcPts val="0"/>
              </a:spcBef>
            </a:pPr>
            <a:endParaRPr lang="en-CA" dirty="0"/>
          </a:p>
        </p:txBody>
      </p:sp>
    </p:spTree>
    <p:extLst>
      <p:ext uri="{BB962C8B-B14F-4D97-AF65-F5344CB8AC3E}">
        <p14:creationId xmlns:p14="http://schemas.microsoft.com/office/powerpoint/2010/main" val="331840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34F33-A913-90C6-8137-DCE311398B07}"/>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18669B1-5D0F-3457-60DB-0F1174AE2FD7}"/>
              </a:ext>
            </a:extLst>
          </p:cNvPr>
          <p:cNvSpPr txBox="1">
            <a:spLocks/>
          </p:cNvSpPr>
          <p:nvPr/>
        </p:nvSpPr>
        <p:spPr>
          <a:xfrm>
            <a:off x="388307" y="751562"/>
            <a:ext cx="6175332" cy="839243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500" b="1" dirty="0">
                <a:latin typeface="Calibri" panose="020F0502020204030204" pitchFamily="34" charset="0"/>
                <a:cs typeface="Calibri" panose="020F0502020204030204" pitchFamily="34" charset="0"/>
              </a:rPr>
              <a:t>7. Zone Chairs</a:t>
            </a:r>
          </a:p>
          <a:p>
            <a:pPr marL="179388">
              <a:spcBef>
                <a:spcPts val="0"/>
              </a:spcBef>
              <a:buNone/>
              <a:tabLst>
                <a:tab pos="112713" algn="l"/>
              </a:tabLst>
            </a:pPr>
            <a:r>
              <a:rPr lang="en-US" sz="1500" dirty="0">
                <a:latin typeface="Calibri" panose="020F0502020204030204" pitchFamily="34" charset="0"/>
                <a:cs typeface="Calibri" panose="020F0502020204030204" pitchFamily="34" charset="0"/>
              </a:rPr>
              <a:t>		Support and guide clubs within a specific zone.</a:t>
            </a:r>
          </a:p>
          <a:p>
            <a:pPr marL="179388">
              <a:spcBef>
                <a:spcPts val="0"/>
              </a:spcBef>
              <a:buNone/>
            </a:pPr>
            <a:r>
              <a:rPr lang="en-US" sz="1500" dirty="0">
                <a:latin typeface="Calibri" panose="020F0502020204030204" pitchFamily="34" charset="0"/>
                <a:cs typeface="Calibri" panose="020F0502020204030204" pitchFamily="34" charset="0"/>
              </a:rPr>
              <a:t>	Encourage collaboration and best practices among clubs.</a:t>
            </a:r>
          </a:p>
          <a:p>
            <a:pPr marL="174625" indent="-166688">
              <a:spcBef>
                <a:spcPts val="0"/>
              </a:spcBef>
              <a:buNone/>
              <a:tabLst>
                <a:tab pos="174625" algn="l"/>
              </a:tabLst>
            </a:pPr>
            <a:r>
              <a:rPr lang="en-US" sz="1500" dirty="0">
                <a:latin typeface="Calibri" panose="020F0502020204030204" pitchFamily="34" charset="0"/>
                <a:cs typeface="Calibri" panose="020F0502020204030204" pitchFamily="34" charset="0"/>
              </a:rPr>
              <a:t>	Report club progress and challenges to the District Governor.</a:t>
            </a:r>
          </a:p>
          <a:p>
            <a:pPr marL="174625" indent="-166688">
              <a:spcBef>
                <a:spcPts val="0"/>
              </a:spcBef>
              <a:buFont typeface="Arial" panose="020B0604020202020204" pitchFamily="34" charset="0"/>
              <a:buNone/>
              <a:tabLst>
                <a:tab pos="174625" algn="l"/>
              </a:tabLst>
            </a:pPr>
            <a:endParaRPr lang="en-US" sz="1500" dirty="0">
              <a:latin typeface="Calibri" panose="020F0502020204030204" pitchFamily="34" charset="0"/>
              <a:cs typeface="Calibri" panose="020F0502020204030204" pitchFamily="34" charset="0"/>
            </a:endParaRPr>
          </a:p>
          <a:p>
            <a:pPr marL="174625" indent="-166688">
              <a:spcBef>
                <a:spcPts val="0"/>
              </a:spcBef>
              <a:buFont typeface="Arial" panose="020B0604020202020204" pitchFamily="34" charset="0"/>
              <a:buNone/>
              <a:tabLst>
                <a:tab pos="174625" algn="l"/>
              </a:tabLst>
            </a:pPr>
            <a:r>
              <a:rPr lang="en-US" sz="1500" b="1" dirty="0">
                <a:latin typeface="Calibri" panose="020F0502020204030204" pitchFamily="34" charset="0"/>
                <a:cs typeface="Calibri" panose="020F0502020204030204" pitchFamily="34" charset="0"/>
              </a:rPr>
              <a:t>8. Global Action Team (GAT) Leaders (Non-Voting)</a:t>
            </a:r>
          </a:p>
          <a:p>
            <a:pPr marL="174625" indent="-166688">
              <a:spcBef>
                <a:spcPts val="0"/>
              </a:spcBef>
              <a:buFont typeface="Arial" panose="020B0604020202020204" pitchFamily="34" charset="0"/>
              <a:buNone/>
              <a:tabLst>
                <a:tab pos="174625" algn="l"/>
              </a:tabLst>
            </a:pPr>
            <a:endParaRPr lang="en-US" sz="1500" dirty="0">
              <a:latin typeface="Calibri" panose="020F0502020204030204" pitchFamily="34" charset="0"/>
              <a:cs typeface="Calibri" panose="020F0502020204030204" pitchFamily="34" charset="0"/>
            </a:endParaRP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Global Leadership Team (GLT) Coordinator: Focuses on leadership 	development and training.</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Global Membership Team (GMT) Coordinator: Works on membership 	growth and retention.</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Global Service Team (GST) Coordinator: Oversees service projects and 	impact measurement.</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Global Extension Team (GET)- Focuses on adding new clubs to the district</a:t>
            </a:r>
          </a:p>
          <a:p>
            <a:pPr marL="174625" indent="-166688">
              <a:spcBef>
                <a:spcPts val="0"/>
              </a:spcBef>
              <a:buFont typeface="Arial" panose="020B0604020202020204" pitchFamily="34" charset="0"/>
              <a:buNone/>
              <a:tabLst>
                <a:tab pos="174625" algn="l"/>
              </a:tabLst>
            </a:pPr>
            <a:endParaRPr lang="en-US" sz="1500" b="1" dirty="0">
              <a:latin typeface="Calibri" panose="020F0502020204030204" pitchFamily="34" charset="0"/>
              <a:cs typeface="Calibri" panose="020F0502020204030204" pitchFamily="34" charset="0"/>
            </a:endParaRPr>
          </a:p>
          <a:p>
            <a:pPr marL="174625" indent="-166688">
              <a:spcBef>
                <a:spcPts val="0"/>
              </a:spcBef>
              <a:buFont typeface="Arial" panose="020B0604020202020204" pitchFamily="34" charset="0"/>
              <a:buNone/>
              <a:tabLst>
                <a:tab pos="174625" algn="l"/>
              </a:tabLst>
            </a:pPr>
            <a:r>
              <a:rPr lang="en-US" sz="1500" b="1" dirty="0">
                <a:latin typeface="Calibri" panose="020F0502020204030204" pitchFamily="34" charset="0"/>
                <a:cs typeface="Calibri" panose="020F0502020204030204" pitchFamily="34" charset="0"/>
              </a:rPr>
              <a:t>9. District Chairpersons (Committee Heads)(Non-Voting)</a:t>
            </a:r>
          </a:p>
          <a:p>
            <a:pPr marL="174625" indent="-166688">
              <a:spcBef>
                <a:spcPts val="0"/>
              </a:spcBef>
              <a:tabLst>
                <a:tab pos="174625" algn="l"/>
              </a:tabLst>
            </a:pPr>
            <a:endParaRPr lang="en-US" sz="1500" dirty="0">
              <a:latin typeface="Calibri" panose="020F0502020204030204" pitchFamily="34" charset="0"/>
              <a:cs typeface="Calibri" panose="020F0502020204030204" pitchFamily="34" charset="0"/>
            </a:endParaRP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Lead specific district initiatives, such as:</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Service Projects (Vision, Hunger, Environment, Childhood Cancer, etc.)</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Membership &amp; New Club Development</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Leadership &amp; Training</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Public Relations &amp; Marketing</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Youth Programs (Leo Clubs, Peace Poster Contest)</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LCIF Fundraising and Grants</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Ensure clubs are engaged in relevant district and international programs.</a:t>
            </a:r>
          </a:p>
          <a:p>
            <a:pPr marL="174625" indent="-166688">
              <a:spcBef>
                <a:spcPts val="0"/>
              </a:spcBef>
              <a:buFont typeface="Arial" panose="020B0604020202020204" pitchFamily="34" charset="0"/>
              <a:buNone/>
              <a:tabLst>
                <a:tab pos="174625" algn="l"/>
              </a:tabLst>
            </a:pPr>
            <a:br>
              <a:rPr lang="en-US" sz="1500"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10. Immediate Past District Governor (IPDG)</a:t>
            </a:r>
          </a:p>
          <a:p>
            <a:pPr marL="174625" indent="-166688">
              <a:spcBef>
                <a:spcPts val="0"/>
              </a:spcBef>
              <a:tabLst>
                <a:tab pos="174625" algn="l"/>
              </a:tabLst>
            </a:pPr>
            <a:endParaRPr lang="en-US" sz="1500" dirty="0">
              <a:latin typeface="Calibri" panose="020F0502020204030204" pitchFamily="34" charset="0"/>
              <a:cs typeface="Calibri" panose="020F0502020204030204" pitchFamily="34" charset="0"/>
            </a:endParaRP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Acts as an advisor to the current District Governor.</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Helps with leadership transitions and continuity.</a:t>
            </a: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May assist in special projects or mentorship roles.</a:t>
            </a:r>
          </a:p>
          <a:p>
            <a:pPr marL="174625" indent="-166688">
              <a:spcBef>
                <a:spcPts val="0"/>
              </a:spcBef>
              <a:tabLst>
                <a:tab pos="174625" algn="l"/>
              </a:tabLst>
            </a:pPr>
            <a:endParaRPr lang="en-US" sz="1500" dirty="0">
              <a:latin typeface="Calibri" panose="020F0502020204030204" pitchFamily="34" charset="0"/>
              <a:cs typeface="Calibri" panose="020F0502020204030204" pitchFamily="34" charset="0"/>
            </a:endParaRPr>
          </a:p>
          <a:p>
            <a:pPr marL="7937" indent="0">
              <a:spcBef>
                <a:spcPts val="0"/>
              </a:spcBef>
              <a:buNone/>
              <a:tabLst>
                <a:tab pos="174625" algn="l"/>
              </a:tabLst>
            </a:pPr>
            <a:r>
              <a:rPr lang="en-US" sz="1500" dirty="0">
                <a:latin typeface="Calibri" panose="020F0502020204030204" pitchFamily="34" charset="0"/>
                <a:cs typeface="Calibri" panose="020F0502020204030204" pitchFamily="34" charset="0"/>
              </a:rPr>
              <a:t>	     These roles collectively ensure that the district operates efficiently, supports its clubs, and fulfills the Lions’ mission of community service and leadership development. </a:t>
            </a:r>
            <a:endParaRPr lang="en-CA"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941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ECE09-6F51-BC8E-FEA6-CE8ACC7ECCF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F8A740A-C14F-7725-FC1A-E8C614E36C60}"/>
              </a:ext>
            </a:extLst>
          </p:cNvPr>
          <p:cNvSpPr txBox="1">
            <a:spLocks/>
          </p:cNvSpPr>
          <p:nvPr/>
        </p:nvSpPr>
        <p:spPr>
          <a:xfrm>
            <a:off x="770709" y="-1"/>
            <a:ext cx="5786845" cy="87913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sz="1600" dirty="0">
              <a:latin typeface="Calibri" panose="020F0502020204030204" pitchFamily="34" charset="0"/>
              <a:cs typeface="Calibri" panose="020F0502020204030204" pitchFamily="34" charset="0"/>
            </a:endParaRPr>
          </a:p>
          <a:p>
            <a:pPr algn="l"/>
            <a:endParaRPr lang="en-US" sz="1600" dirty="0">
              <a:latin typeface="Calibri" panose="020F0502020204030204" pitchFamily="34" charset="0"/>
              <a:cs typeface="Calibri" panose="020F0502020204030204" pitchFamily="34" charset="0"/>
            </a:endParaRPr>
          </a:p>
          <a:p>
            <a:pPr algn="l"/>
            <a:r>
              <a:rPr lang="en-US" sz="1700" dirty="0">
                <a:latin typeface="Calibri" panose="020F0502020204030204" pitchFamily="34" charset="0"/>
                <a:cs typeface="Calibri" panose="020F0502020204030204" pitchFamily="34" charset="0"/>
              </a:rPr>
              <a:t>Lions Club members play a vital role in serving their communities and upholding the mission of Lions Clubs International (LCI). Their duties can vary depending on their club's activities and leadership positions, but here are the primary responsibilities:</a:t>
            </a:r>
          </a:p>
          <a:p>
            <a:pPr algn="l"/>
            <a:endParaRPr lang="en-US" sz="1700" b="1" dirty="0">
              <a:latin typeface="Calibri" panose="020F0502020204030204" pitchFamily="34" charset="0"/>
              <a:cs typeface="Calibri" panose="020F0502020204030204" pitchFamily="34" charset="0"/>
            </a:endParaRPr>
          </a:p>
          <a:p>
            <a:pPr algn="l">
              <a:spcBef>
                <a:spcPts val="1000"/>
              </a:spcBef>
            </a:pPr>
            <a:r>
              <a:rPr lang="en-US" sz="1600" b="1" dirty="0">
                <a:latin typeface="Calibri" panose="020F0502020204030204" pitchFamily="34" charset="0"/>
                <a:cs typeface="Calibri" panose="020F0502020204030204" pitchFamily="34" charset="0"/>
              </a:rPr>
              <a:t>General Duties of Lions Club Members</a:t>
            </a:r>
          </a:p>
          <a:p>
            <a:pPr algn="l">
              <a:spcBef>
                <a:spcPts val="1000"/>
              </a:spcBef>
            </a:pPr>
            <a:r>
              <a:rPr lang="en-US" sz="1700" dirty="0">
                <a:latin typeface="Calibri" panose="020F0502020204030204" pitchFamily="34" charset="0"/>
                <a:cs typeface="Calibri" panose="020F0502020204030204" pitchFamily="34" charset="0"/>
              </a:rPr>
              <a:t>1. Service Participation – Engage in service projects, fundraisers, and initiatives that support global causes such as vision care, hunger relief, environmental sustainability, childhood cancer, and disaster relief.</a:t>
            </a:r>
          </a:p>
          <a:p>
            <a:pPr algn="l">
              <a:spcBef>
                <a:spcPts val="1000"/>
              </a:spcBef>
            </a:pPr>
            <a:r>
              <a:rPr lang="en-US" sz="1700" dirty="0">
                <a:latin typeface="Calibri" panose="020F0502020204030204" pitchFamily="34" charset="0"/>
                <a:cs typeface="Calibri" panose="020F0502020204030204" pitchFamily="34" charset="0"/>
              </a:rPr>
              <a:t>2. Attending Meetings – Regularly participate in club meetings to stay informed, contribute ideas, and help plan events.</a:t>
            </a:r>
          </a:p>
          <a:p>
            <a:pPr algn="l">
              <a:spcBef>
                <a:spcPts val="1000"/>
              </a:spcBef>
            </a:pPr>
            <a:r>
              <a:rPr lang="en-US" sz="1700" dirty="0">
                <a:latin typeface="Calibri" panose="020F0502020204030204" pitchFamily="34" charset="0"/>
                <a:cs typeface="Calibri" panose="020F0502020204030204" pitchFamily="34" charset="0"/>
              </a:rPr>
              <a:t>3. Community Engagement – Represent the Lions Club in the community, network with local leaders, and encourage participation in service efforts.</a:t>
            </a:r>
          </a:p>
          <a:p>
            <a:pPr algn="l">
              <a:spcBef>
                <a:spcPts val="1000"/>
              </a:spcBef>
            </a:pPr>
            <a:r>
              <a:rPr lang="en-US" sz="1700" dirty="0">
                <a:latin typeface="Calibri" panose="020F0502020204030204" pitchFamily="34" charset="0"/>
                <a:cs typeface="Calibri" panose="020F0502020204030204" pitchFamily="34" charset="0"/>
              </a:rPr>
              <a:t>4. Membership Growth – Help recruit new members and mentor them to ensure they become active participants.</a:t>
            </a:r>
          </a:p>
          <a:p>
            <a:pPr algn="l">
              <a:spcBef>
                <a:spcPts val="1000"/>
              </a:spcBef>
            </a:pPr>
            <a:r>
              <a:rPr lang="en-US" sz="1700" dirty="0">
                <a:latin typeface="Calibri" panose="020F0502020204030204" pitchFamily="34" charset="0"/>
                <a:cs typeface="Calibri" panose="020F0502020204030204" pitchFamily="34" charset="0"/>
              </a:rPr>
              <a:t>5. Fundraising Support – Assist in raising funds for service projects and humanitarian efforts.</a:t>
            </a:r>
          </a:p>
          <a:p>
            <a:pPr algn="l">
              <a:spcBef>
                <a:spcPts val="1000"/>
              </a:spcBef>
            </a:pPr>
            <a:r>
              <a:rPr lang="en-US" sz="1700" dirty="0">
                <a:latin typeface="Calibri" panose="020F0502020204030204" pitchFamily="34" charset="0"/>
                <a:cs typeface="Calibri" panose="020F0502020204030204" pitchFamily="34" charset="0"/>
              </a:rPr>
              <a:t>6. Leadership Development – Take on leadership roles, such as club officer positions, to guide the club’s mission and operations.     </a:t>
            </a:r>
          </a:p>
          <a:p>
            <a:pPr algn="l">
              <a:spcBef>
                <a:spcPts val="1000"/>
              </a:spcBef>
            </a:pPr>
            <a:r>
              <a:rPr lang="en-US" sz="1700" dirty="0">
                <a:latin typeface="Calibri" panose="020F0502020204030204" pitchFamily="34" charset="0"/>
                <a:cs typeface="Calibri" panose="020F0502020204030204" pitchFamily="34" charset="0"/>
              </a:rPr>
              <a:t>7. Collaboration with Other Organizations – Work with local nonprofits, businesses, and government entities to maximize impact.</a:t>
            </a:r>
          </a:p>
          <a:p>
            <a:pPr algn="l">
              <a:spcBef>
                <a:spcPts val="1000"/>
              </a:spcBef>
            </a:pPr>
            <a:r>
              <a:rPr lang="en-US" sz="1700" dirty="0">
                <a:latin typeface="Calibri" panose="020F0502020204030204" pitchFamily="34" charset="0"/>
                <a:cs typeface="Calibri" panose="020F0502020204030204" pitchFamily="34" charset="0"/>
              </a:rPr>
              <a:t>8. Promoting Lions International Values – Uphold ethics, integrity, and service-oriented principles in all activities.</a:t>
            </a:r>
          </a:p>
        </p:txBody>
      </p:sp>
    </p:spTree>
    <p:extLst>
      <p:ext uri="{BB962C8B-B14F-4D97-AF65-F5344CB8AC3E}">
        <p14:creationId xmlns:p14="http://schemas.microsoft.com/office/powerpoint/2010/main" val="192357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482C-97DB-4418-12F8-86A613455FF9}"/>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AB1FFAA1-2328-6D5D-9B45-89233C1983A0}"/>
              </a:ext>
            </a:extLst>
          </p:cNvPr>
          <p:cNvSpPr txBox="1">
            <a:spLocks/>
          </p:cNvSpPr>
          <p:nvPr/>
        </p:nvSpPr>
        <p:spPr>
          <a:xfrm>
            <a:off x="400833" y="325676"/>
            <a:ext cx="6125227" cy="8702413"/>
          </a:xfrm>
          <a:prstGeom prst="rect">
            <a:avLst/>
          </a:prstGeom>
        </p:spPr>
        <p:txBody>
          <a:bodyPr>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4200" b="1" dirty="0">
                <a:latin typeface="Calibri" panose="020F0502020204030204" pitchFamily="34" charset="0"/>
                <a:cs typeface="Calibri" panose="020F0502020204030204" pitchFamily="34" charset="0"/>
              </a:rPr>
              <a:t>Lions Club Leadership Positions and Responsibilities</a:t>
            </a:r>
          </a:p>
          <a:p>
            <a:pPr marL="0" indent="0">
              <a:buFont typeface="Arial" panose="020B0604020202020204" pitchFamily="34" charset="0"/>
              <a:buNone/>
            </a:pPr>
            <a:endParaRPr lang="en-US" sz="3700" dirty="0">
              <a:latin typeface="Calibri" panose="020F0502020204030204" pitchFamily="34" charset="0"/>
              <a:cs typeface="Calibri" panose="020F0502020204030204" pitchFamily="34" charset="0"/>
            </a:endParaRPr>
          </a:p>
          <a:p>
            <a:pPr marL="0" indent="0">
              <a:buNone/>
              <a:tabLst>
                <a:tab pos="338138" algn="l"/>
              </a:tabLst>
            </a:pPr>
            <a:r>
              <a:rPr lang="en-US" sz="3400" b="1" dirty="0">
                <a:latin typeface="Calibri" panose="020F0502020204030204" pitchFamily="34" charset="0"/>
                <a:cs typeface="Calibri" panose="020F0502020204030204" pitchFamily="34" charset="0"/>
              </a:rPr>
              <a:t>1. Club President</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Leads meetings and service activities.</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Represents the club at district and international events.</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Ensures the club meets its goals and follows Lions Club 	International guidelines.</a:t>
            </a:r>
          </a:p>
          <a:p>
            <a:pPr marL="0" indent="0">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2. </a:t>
            </a:r>
            <a:r>
              <a:rPr lang="en-US" sz="3400" b="1" dirty="0">
                <a:latin typeface="Calibri" panose="020F0502020204030204" pitchFamily="34" charset="0"/>
                <a:cs typeface="Calibri" panose="020F0502020204030204" pitchFamily="34" charset="0"/>
              </a:rPr>
              <a:t>Vice President</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Assists the president and steps in when needed.</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Oversees club committees and service projects.</a:t>
            </a:r>
          </a:p>
          <a:p>
            <a:pPr marL="0" indent="0">
              <a:spcBef>
                <a:spcPts val="0"/>
              </a:spcBef>
              <a:buFont typeface="Arial" panose="020B0604020202020204" pitchFamily="34" charset="0"/>
              <a:buNone/>
              <a:tabLst>
                <a:tab pos="338138" algn="l"/>
              </a:tabLst>
            </a:pPr>
            <a:endParaRPr lang="en-US" sz="3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tabLst>
                <a:tab pos="338138" algn="l"/>
              </a:tabLst>
            </a:pPr>
            <a:r>
              <a:rPr lang="en-US" sz="3400" b="1" dirty="0">
                <a:latin typeface="Calibri" panose="020F0502020204030204" pitchFamily="34" charset="0"/>
                <a:cs typeface="Calibri" panose="020F0502020204030204" pitchFamily="34" charset="0"/>
              </a:rPr>
              <a:t>3. Secretary</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Maintains club records, meeting minutes, and correspondence.</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Submits reports to Lions International.</a:t>
            </a:r>
          </a:p>
          <a:p>
            <a:pPr marL="0" indent="0">
              <a:spcBef>
                <a:spcPts val="0"/>
              </a:spcBef>
              <a:buFont typeface="Arial" panose="020B0604020202020204" pitchFamily="34" charset="0"/>
              <a:buNone/>
              <a:tabLst>
                <a:tab pos="338138" algn="l"/>
              </a:tabLst>
            </a:pPr>
            <a:endParaRPr lang="en-US" sz="3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tabLst>
                <a:tab pos="338138" algn="l"/>
              </a:tabLst>
            </a:pPr>
            <a:r>
              <a:rPr lang="en-US" sz="3400" b="1" dirty="0">
                <a:latin typeface="Calibri" panose="020F0502020204030204" pitchFamily="34" charset="0"/>
                <a:cs typeface="Calibri" panose="020F0502020204030204" pitchFamily="34" charset="0"/>
              </a:rPr>
              <a:t>4. Treasurer</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Manages club finances, budgets, and fundraising proceeds.</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Ensures financial transparency and compliance.</a:t>
            </a:r>
          </a:p>
          <a:p>
            <a:pPr marL="0" indent="0">
              <a:spcBef>
                <a:spcPts val="0"/>
              </a:spcBef>
              <a:buFont typeface="Arial" panose="020B0604020202020204" pitchFamily="34" charset="0"/>
              <a:buNone/>
              <a:tabLst>
                <a:tab pos="338138" algn="l"/>
              </a:tabLst>
            </a:pPr>
            <a:endParaRPr lang="en-US" sz="3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tabLst>
                <a:tab pos="338138" algn="l"/>
              </a:tabLst>
            </a:pPr>
            <a:r>
              <a:rPr lang="en-US" sz="3400" b="1" dirty="0">
                <a:latin typeface="Calibri" panose="020F0502020204030204" pitchFamily="34" charset="0"/>
                <a:cs typeface="Calibri" panose="020F0502020204030204" pitchFamily="34" charset="0"/>
              </a:rPr>
              <a:t>5. Membership Chairperson</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Recruits and retains members.</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Plans membership drives and orientation programs.</a:t>
            </a:r>
          </a:p>
          <a:p>
            <a:pPr marL="0" indent="0">
              <a:spcBef>
                <a:spcPts val="0"/>
              </a:spcBef>
              <a:buFont typeface="Arial" panose="020B0604020202020204" pitchFamily="34" charset="0"/>
              <a:buNone/>
              <a:tabLst>
                <a:tab pos="338138" algn="l"/>
              </a:tabLst>
            </a:pPr>
            <a:endParaRPr lang="en-US" sz="3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tabLst>
                <a:tab pos="338138" algn="l"/>
              </a:tabLst>
            </a:pPr>
            <a:r>
              <a:rPr lang="en-US" sz="3400" b="1" dirty="0">
                <a:latin typeface="Calibri" panose="020F0502020204030204" pitchFamily="34" charset="0"/>
                <a:cs typeface="Calibri" panose="020F0502020204030204" pitchFamily="34" charset="0"/>
              </a:rPr>
              <a:t>6. Service Chairperson</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Organizes and promotes club service projects.</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Ensures projects align with Lions International’s global causes.</a:t>
            </a:r>
          </a:p>
          <a:p>
            <a:pPr marL="0" indent="0">
              <a:spcBef>
                <a:spcPts val="0"/>
              </a:spcBef>
              <a:buFont typeface="Arial" panose="020B0604020202020204" pitchFamily="34" charset="0"/>
              <a:buNone/>
              <a:tabLst>
                <a:tab pos="338138" algn="l"/>
              </a:tabLst>
            </a:pPr>
            <a:endParaRPr lang="en-US" sz="3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tabLst>
                <a:tab pos="338138" algn="l"/>
              </a:tabLst>
            </a:pPr>
            <a:r>
              <a:rPr lang="en-US" sz="3400" b="1" dirty="0">
                <a:latin typeface="Calibri" panose="020F0502020204030204" pitchFamily="34" charset="0"/>
                <a:cs typeface="Calibri" panose="020F0502020204030204" pitchFamily="34" charset="0"/>
              </a:rPr>
              <a:t>7. Marketing/Communications Chairperson</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Promotes the club’s activities through social media, press releases, 	and community outreach.</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Helps build the club’s public image.</a:t>
            </a:r>
          </a:p>
          <a:p>
            <a:pPr marL="0" indent="0">
              <a:spcBef>
                <a:spcPts val="0"/>
              </a:spcBef>
              <a:buFont typeface="Arial" panose="020B0604020202020204" pitchFamily="34" charset="0"/>
              <a:buNone/>
              <a:tabLst>
                <a:tab pos="338138" algn="l"/>
              </a:tabLst>
            </a:pPr>
            <a:endParaRPr lang="en-US" sz="3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tabLst>
                <a:tab pos="338138" algn="l"/>
              </a:tabLst>
            </a:pPr>
            <a:r>
              <a:rPr lang="en-US" sz="3400" b="1" dirty="0">
                <a:latin typeface="Calibri" panose="020F0502020204030204" pitchFamily="34" charset="0"/>
                <a:cs typeface="Calibri" panose="020F0502020204030204" pitchFamily="34" charset="0"/>
              </a:rPr>
              <a:t>8. LCIF Chairperson</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Promote LCIF Awareness, Fundraising and Grants</a:t>
            </a:r>
          </a:p>
          <a:p>
            <a:pPr marL="0" indent="0">
              <a:spcBef>
                <a:spcPts val="0"/>
              </a:spcBef>
              <a:buFont typeface="Arial" panose="020B0604020202020204" pitchFamily="34" charset="0"/>
              <a:buNone/>
              <a:tabLst>
                <a:tab pos="338138" algn="l"/>
              </a:tabLst>
            </a:pPr>
            <a:endParaRPr lang="en-US" sz="3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tabLst>
                <a:tab pos="338138" algn="l"/>
              </a:tabLst>
            </a:pPr>
            <a:r>
              <a:rPr lang="en-US" sz="3400" b="1" dirty="0">
                <a:latin typeface="Calibri" panose="020F0502020204030204" pitchFamily="34" charset="0"/>
                <a:cs typeface="Calibri" panose="020F0502020204030204" pitchFamily="34" charset="0"/>
              </a:rPr>
              <a:t>9. Tail Twister (Optional, for Fun &amp; Morale)</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Encourages enthusiasm, humor, and camaraderie in meetings.</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Organizes small fun fines and club spirit activities.</a:t>
            </a:r>
          </a:p>
          <a:p>
            <a:pPr marL="0" indent="0">
              <a:spcBef>
                <a:spcPts val="0"/>
              </a:spcBef>
              <a:buFont typeface="Arial" panose="020B0604020202020204" pitchFamily="34" charset="0"/>
              <a:buNone/>
              <a:tabLst>
                <a:tab pos="338138" algn="l"/>
              </a:tabLst>
            </a:pPr>
            <a:endParaRPr lang="en-US" sz="3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tabLst>
                <a:tab pos="338138" algn="l"/>
              </a:tabLst>
            </a:pPr>
            <a:r>
              <a:rPr lang="en-US" sz="3400" b="1" dirty="0">
                <a:latin typeface="Calibri" panose="020F0502020204030204" pitchFamily="34" charset="0"/>
                <a:cs typeface="Calibri" panose="020F0502020204030204" pitchFamily="34" charset="0"/>
              </a:rPr>
              <a:t>10. Lion Tamer-(Optional) </a:t>
            </a:r>
          </a:p>
          <a:p>
            <a:pPr marL="0" indent="0">
              <a:spcBef>
                <a:spcPts val="0"/>
              </a:spcBef>
              <a:buFont typeface="Arial" panose="020B0604020202020204" pitchFamily="34" charset="0"/>
              <a:buNone/>
              <a:tabLst>
                <a:tab pos="338138" algn="l"/>
              </a:tabLst>
            </a:pPr>
            <a:r>
              <a:rPr lang="en-US" sz="3400" dirty="0">
                <a:latin typeface="Calibri" panose="020F0502020204030204" pitchFamily="34" charset="0"/>
                <a:cs typeface="Calibri" panose="020F0502020204030204" pitchFamily="34" charset="0"/>
              </a:rPr>
              <a:t>	Responsible for managing the club's property and 	paraphernalia.  They act as the sergeant-at-arms during meetings</a:t>
            </a:r>
          </a:p>
          <a:p>
            <a:pPr marL="0" indent="0">
              <a:spcBef>
                <a:spcPts val="0"/>
              </a:spcBef>
              <a:buFont typeface="Arial" panose="020B0604020202020204" pitchFamily="34" charset="0"/>
              <a:buNone/>
            </a:pPr>
            <a:endParaRPr lang="en-US" sz="3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95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AABBF-2AF7-8984-71FA-2A3692BA701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CB6CC70-E775-0ABA-7536-5399E914A1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915" y="1633200"/>
            <a:ext cx="1618914" cy="1471064"/>
          </a:xfrm>
          <a:prstGeom prst="rect">
            <a:avLst/>
          </a:prstGeom>
        </p:spPr>
      </p:pic>
      <p:sp>
        <p:nvSpPr>
          <p:cNvPr id="2" name="Title 5">
            <a:extLst>
              <a:ext uri="{FF2B5EF4-FFF2-40B4-BE49-F238E27FC236}">
                <a16:creationId xmlns:a16="http://schemas.microsoft.com/office/drawing/2014/main" id="{9872B946-9D19-090C-1148-639F1E479469}"/>
              </a:ext>
            </a:extLst>
          </p:cNvPr>
          <p:cNvSpPr txBox="1">
            <a:spLocks/>
          </p:cNvSpPr>
          <p:nvPr/>
        </p:nvSpPr>
        <p:spPr>
          <a:xfrm>
            <a:off x="2046625" y="200416"/>
            <a:ext cx="4409455" cy="4324832"/>
          </a:xfrm>
          <a:prstGeom prst="rect">
            <a:avLst/>
          </a:prstGeom>
        </p:spPr>
        <p:txBody>
          <a:bodyPr vert="horz" lIns="91440" tIns="45720" rIns="91440" bIns="45720" rtlCol="0" anchor="b">
            <a:normAutofit fontScale="8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CA" sz="1800" b="1" dirty="0">
                <a:latin typeface="Calibri" panose="020F0502020204030204" pitchFamily="34" charset="0"/>
                <a:cs typeface="Calibri" panose="020F0502020204030204" pitchFamily="34" charset="0"/>
              </a:rPr>
              <a:t>Lions Foundation of Canada - Dog Guides</a:t>
            </a:r>
          </a:p>
          <a:p>
            <a:pPr algn="l">
              <a:lnSpc>
                <a:spcPct val="110000"/>
              </a:lnSpc>
            </a:pPr>
            <a:endParaRPr lang="en-CA" sz="1600" b="1" dirty="0">
              <a:latin typeface="Calibri" panose="020F0502020204030204" pitchFamily="34" charset="0"/>
              <a:cs typeface="Calibri" panose="020F0502020204030204" pitchFamily="34" charset="0"/>
            </a:endParaRPr>
          </a:p>
          <a:p>
            <a:pPr algn="l">
              <a:lnSpc>
                <a:spcPct val="110000"/>
              </a:lnSpc>
            </a:pPr>
            <a:r>
              <a:rPr lang="en-US" sz="1700" dirty="0">
                <a:latin typeface="Calibri" panose="020F0502020204030204" pitchFamily="34" charset="0"/>
                <a:cs typeface="Calibri" panose="020F0502020204030204" pitchFamily="34" charset="0"/>
              </a:rPr>
              <a:t>    LFCDG empowers Canadians living with disabilities to navigate the world with confidence and independence, by providing a Dog Guide at no cost and supporting them in their journey together. Located in Oakville, Ontario with a breeding and training facility in Breslau (between Kitchener and Guelph), we are the only school to train Dog Guides in seven distinct programs. </a:t>
            </a:r>
          </a:p>
          <a:p>
            <a:pPr algn="l">
              <a:lnSpc>
                <a:spcPct val="110000"/>
              </a:lnSpc>
            </a:pPr>
            <a:endParaRPr lang="en-US" sz="1700" dirty="0">
              <a:latin typeface="Calibri" panose="020F0502020204030204" pitchFamily="34" charset="0"/>
              <a:cs typeface="Calibri" panose="020F0502020204030204" pitchFamily="34" charset="0"/>
            </a:endParaRPr>
          </a:p>
          <a:p>
            <a:pPr algn="l">
              <a:lnSpc>
                <a:spcPct val="110000"/>
              </a:lnSpc>
            </a:pPr>
            <a:r>
              <a:rPr lang="en-US" sz="1700" dirty="0">
                <a:latin typeface="Calibri" panose="020F0502020204030204" pitchFamily="34" charset="0"/>
                <a:cs typeface="Calibri" panose="020F0502020204030204" pitchFamily="34" charset="0"/>
              </a:rPr>
              <a:t>    From breeding to rearing and training with a life-time of follow-up services, each Dog Guide is $35,000 to train and place. The Foundation relies on donations to provide these special matches and does not receive any government funding.</a:t>
            </a:r>
            <a:br>
              <a:rPr lang="en-US" sz="1700" dirty="0">
                <a:latin typeface="Calibri" panose="020F0502020204030204" pitchFamily="34" charset="0"/>
                <a:cs typeface="Calibri" panose="020F0502020204030204" pitchFamily="34" charset="0"/>
              </a:rPr>
            </a:br>
            <a:br>
              <a:rPr lang="en-US" sz="1700" dirty="0">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Lions Foundation of Canada,</a:t>
            </a:r>
            <a:br>
              <a:rPr lang="en-US" sz="1700" b="1" dirty="0">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152 Wilson St. Oakville, ON L6K 0G6</a:t>
            </a:r>
            <a:br>
              <a:rPr lang="en-US" sz="1700" b="1" dirty="0">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T: 905-842-2891</a:t>
            </a:r>
            <a:br>
              <a:rPr lang="en-CA" sz="1700" b="1" dirty="0">
                <a:latin typeface="Calibri" panose="020F0502020204030204" pitchFamily="34" charset="0"/>
                <a:cs typeface="Calibri" panose="020F0502020204030204" pitchFamily="34" charset="0"/>
              </a:rPr>
            </a:br>
            <a:endParaRPr lang="en-CA" sz="1700" b="1" dirty="0">
              <a:latin typeface="Calibri" panose="020F0502020204030204" pitchFamily="34" charset="0"/>
              <a:cs typeface="Calibri" panose="020F0502020204030204" pitchFamily="34" charset="0"/>
            </a:endParaRPr>
          </a:p>
        </p:txBody>
      </p:sp>
      <p:sp>
        <p:nvSpPr>
          <p:cNvPr id="3" name="Text Placeholder 6">
            <a:extLst>
              <a:ext uri="{FF2B5EF4-FFF2-40B4-BE49-F238E27FC236}">
                <a16:creationId xmlns:a16="http://schemas.microsoft.com/office/drawing/2014/main" id="{D744C594-2D7C-772C-1AE5-2420F23A098B}"/>
              </a:ext>
            </a:extLst>
          </p:cNvPr>
          <p:cNvSpPr txBox="1">
            <a:spLocks/>
          </p:cNvSpPr>
          <p:nvPr/>
        </p:nvSpPr>
        <p:spPr>
          <a:xfrm>
            <a:off x="2046626" y="4960307"/>
            <a:ext cx="4409455" cy="398327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458"/>
              </a:spcAft>
              <a:buNone/>
            </a:pPr>
            <a:r>
              <a:rPr lang="en-US" sz="1600" b="1" dirty="0">
                <a:latin typeface="Calibri" panose="020F0502020204030204" pitchFamily="34" charset="0"/>
                <a:ea typeface="Open Sans" panose="020B0606030504020204" pitchFamily="34" charset="0"/>
                <a:cs typeface="Calibri" panose="020F0502020204030204" pitchFamily="34" charset="0"/>
              </a:rPr>
              <a:t>Lions Quest Canada</a:t>
            </a:r>
          </a:p>
          <a:p>
            <a:pPr marL="0" indent="0">
              <a:spcAft>
                <a:spcPts val="1458"/>
              </a:spcAft>
              <a:buNone/>
            </a:pPr>
            <a:r>
              <a:rPr lang="en-US" sz="1400" dirty="0">
                <a:latin typeface="Calibri" panose="020F0502020204030204" pitchFamily="34" charset="0"/>
                <a:ea typeface="Open Sans" panose="020B0606030504020204" pitchFamily="34" charset="0"/>
                <a:cs typeface="Calibri" panose="020F0502020204030204" pitchFamily="34" charset="0"/>
              </a:rPr>
              <a:t>    The mission of Lions Quest Canada is to provide leadership, knowledge, and resources to develop healthy, capable young Canadians of strong character.  </a:t>
            </a:r>
          </a:p>
          <a:p>
            <a:pPr marL="0" indent="0">
              <a:spcAft>
                <a:spcPts val="1458"/>
              </a:spcAft>
              <a:buNone/>
            </a:pPr>
            <a:r>
              <a:rPr lang="en-US" sz="1400" dirty="0">
                <a:latin typeface="Calibri" panose="020F0502020204030204" pitchFamily="34" charset="0"/>
                <a:ea typeface="Open Sans" panose="020B0606030504020204" pitchFamily="34" charset="0"/>
                <a:cs typeface="Calibri" panose="020F0502020204030204" pitchFamily="34" charset="0"/>
              </a:rPr>
              <a:t>   Initially, Lions Quest Canada distributed and promoted the Lions Quest School-Based Programs - Skills for Growing, Skills for adolescence, Skills for Action - and has expanded their offerings to include other training &amp; products that support the implementation of a positive youth development approach in schools and communities. </a:t>
            </a:r>
          </a:p>
          <a:p>
            <a:pPr marL="0" indent="0">
              <a:spcBef>
                <a:spcPts val="0"/>
              </a:spcBef>
              <a:buNone/>
            </a:pPr>
            <a:r>
              <a:rPr lang="en-US" sz="1400" b="1" dirty="0">
                <a:latin typeface="Calibri" panose="020F0502020204030204" pitchFamily="34" charset="0"/>
                <a:cs typeface="Calibri" panose="020F0502020204030204" pitchFamily="34" charset="0"/>
              </a:rPr>
              <a:t>Lions Quest Canada,</a:t>
            </a:r>
          </a:p>
          <a:p>
            <a:pPr marL="0" indent="0">
              <a:spcBef>
                <a:spcPts val="0"/>
              </a:spcBef>
              <a:buNone/>
            </a:pPr>
            <a:r>
              <a:rPr lang="en-US" sz="1400" b="1" dirty="0">
                <a:latin typeface="Calibri" panose="020F0502020204030204" pitchFamily="34" charset="0"/>
                <a:cs typeface="Calibri" panose="020F0502020204030204" pitchFamily="34" charset="0"/>
              </a:rPr>
              <a:t>PO Box 2947, </a:t>
            </a:r>
            <a:r>
              <a:rPr lang="en-US" sz="1400" b="1" dirty="0" err="1">
                <a:latin typeface="Calibri" panose="020F0502020204030204" pitchFamily="34" charset="0"/>
                <a:cs typeface="Calibri" panose="020F0502020204030204" pitchFamily="34" charset="0"/>
              </a:rPr>
              <a:t>Stn</a:t>
            </a:r>
            <a:r>
              <a:rPr lang="en-US" sz="1400" b="1" dirty="0">
                <a:latin typeface="Calibri" panose="020F0502020204030204" pitchFamily="34" charset="0"/>
                <a:cs typeface="Calibri" panose="020F0502020204030204" pitchFamily="34" charset="0"/>
              </a:rPr>
              <a:t> Main</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St. Mary's, ON   N4X 1A6</a:t>
            </a:r>
          </a:p>
          <a:p>
            <a:pPr marL="0" indent="0">
              <a:spcBef>
                <a:spcPts val="0"/>
              </a:spcBef>
              <a:buNone/>
            </a:pPr>
            <a:endParaRPr lang="en-US" sz="1400" b="1" dirty="0">
              <a:latin typeface="Calibri" panose="020F0502020204030204" pitchFamily="34" charset="0"/>
              <a:cs typeface="Calibri" panose="020F0502020204030204" pitchFamily="34" charset="0"/>
            </a:endParaRPr>
          </a:p>
          <a:p>
            <a:pPr marL="0" indent="0">
              <a:spcBef>
                <a:spcPts val="0"/>
              </a:spcBef>
              <a:buNone/>
            </a:pPr>
            <a:r>
              <a:rPr lang="en-US" sz="1400" b="1" dirty="0">
                <a:latin typeface="Calibri" panose="020F0502020204030204" pitchFamily="34" charset="0"/>
                <a:cs typeface="Calibri" panose="020F0502020204030204" pitchFamily="34" charset="0"/>
              </a:rPr>
              <a:t>T: 800-265-2680</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F: </a:t>
            </a:r>
            <a:r>
              <a:rPr lang="en-US" sz="1400" b="1" dirty="0">
                <a:latin typeface="Calibri" panose="020F0502020204030204" pitchFamily="34" charset="0"/>
                <a:cs typeface="Calibri" panose="020F0502020204030204" pitchFamily="34" charset="0"/>
              </a:rPr>
              <a:t>519-624-1170</a:t>
            </a:r>
            <a:endParaRPr lang="en-US" sz="1400" dirty="0">
              <a:latin typeface="Calibri" panose="020F0502020204030204" pitchFamily="34" charset="0"/>
              <a:cs typeface="Calibri" panose="020F0502020204030204" pitchFamily="34" charset="0"/>
            </a:endParaRPr>
          </a:p>
          <a:p>
            <a:pPr>
              <a:spcAft>
                <a:spcPts val="1458"/>
              </a:spcAft>
            </a:pPr>
            <a:endParaRPr lang="en-US" sz="1000" dirty="0">
              <a:solidFill>
                <a:srgbClr val="333232"/>
              </a:solidFill>
              <a:latin typeface="Calibri" panose="020F0502020204030204" pitchFamily="34" charset="0"/>
              <a:ea typeface="Open Sans" panose="020B0606030504020204" pitchFamily="34" charset="0"/>
              <a:cs typeface="Calibri" panose="020F0502020204030204" pitchFamily="34" charset="0"/>
            </a:endParaRPr>
          </a:p>
          <a:p>
            <a:pPr>
              <a:spcAft>
                <a:spcPts val="1458"/>
              </a:spcAft>
            </a:pPr>
            <a:endParaRPr lang="en-US" sz="1000" dirty="0">
              <a:solidFill>
                <a:srgbClr val="333232"/>
              </a:solidFill>
              <a:latin typeface="Calibri" panose="020F0502020204030204" pitchFamily="34" charset="0"/>
              <a:ea typeface="Open Sans" panose="020B0606030504020204" pitchFamily="34" charset="0"/>
              <a:cs typeface="Calibri" panose="020F0502020204030204" pitchFamily="34" charset="0"/>
            </a:endParaRPr>
          </a:p>
          <a:p>
            <a:pPr>
              <a:spcAft>
                <a:spcPts val="1458"/>
              </a:spcAft>
            </a:pPr>
            <a:r>
              <a:rPr lang="en-US" sz="1000" dirty="0">
                <a:solidFill>
                  <a:srgbClr val="333232"/>
                </a:solidFill>
                <a:latin typeface="Calibri" panose="020F0502020204030204" pitchFamily="34" charset="0"/>
                <a:ea typeface="Open Sans" panose="020B0606030504020204" pitchFamily="34" charset="0"/>
                <a:cs typeface="Calibri" panose="020F0502020204030204" pitchFamily="34" charset="0"/>
              </a:rPr>
              <a:t>	</a:t>
            </a:r>
          </a:p>
          <a:p>
            <a:endParaRPr lang="en-CA" sz="1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A885FAB-AD91-DAD9-84EE-7CF72B0B39C6}"/>
              </a:ext>
            </a:extLst>
          </p:cNvPr>
          <p:cNvPicPr>
            <a:picLocks noChangeAspect="1"/>
          </p:cNvPicPr>
          <p:nvPr/>
        </p:nvPicPr>
        <p:blipFill>
          <a:blip r:embed="rId3"/>
          <a:stretch>
            <a:fillRect/>
          </a:stretch>
        </p:blipFill>
        <p:spPr>
          <a:xfrm>
            <a:off x="223913" y="6325885"/>
            <a:ext cx="1822711" cy="1455681"/>
          </a:xfrm>
          <a:prstGeom prst="rect">
            <a:avLst/>
          </a:prstGeom>
        </p:spPr>
      </p:pic>
    </p:spTree>
    <p:extLst>
      <p:ext uri="{BB962C8B-B14F-4D97-AF65-F5344CB8AC3E}">
        <p14:creationId xmlns:p14="http://schemas.microsoft.com/office/powerpoint/2010/main" val="259741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22367-5763-4A1F-2A1F-DDFB57D2AA95}"/>
            </a:ext>
          </a:extLst>
        </p:cNvPr>
        <p:cNvGrpSpPr/>
        <p:nvPr/>
      </p:nvGrpSpPr>
      <p:grpSpPr>
        <a:xfrm>
          <a:off x="0" y="0"/>
          <a:ext cx="0" cy="0"/>
          <a:chOff x="0" y="0"/>
          <a:chExt cx="0" cy="0"/>
        </a:xfrm>
      </p:grpSpPr>
      <p:sp>
        <p:nvSpPr>
          <p:cNvPr id="2" name="Text Placeholder 6">
            <a:extLst>
              <a:ext uri="{FF2B5EF4-FFF2-40B4-BE49-F238E27FC236}">
                <a16:creationId xmlns:a16="http://schemas.microsoft.com/office/drawing/2014/main" id="{25CB13D2-3259-969D-8C5C-5CC99E71500F}"/>
              </a:ext>
            </a:extLst>
          </p:cNvPr>
          <p:cNvSpPr txBox="1">
            <a:spLocks/>
          </p:cNvSpPr>
          <p:nvPr/>
        </p:nvSpPr>
        <p:spPr>
          <a:xfrm>
            <a:off x="301065" y="439760"/>
            <a:ext cx="6556935" cy="61542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Aft>
                <a:spcPts val="1458"/>
              </a:spcAft>
            </a:pPr>
            <a:r>
              <a:rPr lang="en-US" b="1" dirty="0">
                <a:solidFill>
                  <a:srgbClr val="333232"/>
                </a:solidFill>
                <a:latin typeface="Calibri" panose="020F0502020204030204" pitchFamily="34" charset="0"/>
                <a:ea typeface="Open Sans" panose="020B0606030504020204" pitchFamily="34" charset="0"/>
                <a:cs typeface="Calibri" panose="020F0502020204030204" pitchFamily="34" charset="0"/>
              </a:rPr>
              <a:t>Lions of Canada Fund for Lions Clubs International Foundation (LCIF)</a:t>
            </a:r>
          </a:p>
          <a:p>
            <a:pPr>
              <a:spcAft>
                <a:spcPts val="1458"/>
              </a:spcAft>
            </a:pPr>
            <a:endParaRPr lang="en-US" sz="3600" dirty="0">
              <a:solidFill>
                <a:srgbClr val="333232"/>
              </a:solidFill>
              <a:latin typeface="Open Sans" panose="020B0606030504020204" pitchFamily="34" charset="0"/>
              <a:ea typeface="Open Sans" panose="020B0606030504020204" pitchFamily="34" charset="0"/>
              <a:cs typeface="Open Sans" panose="020B0606030504020204" pitchFamily="34" charset="0"/>
            </a:endParaRPr>
          </a:p>
          <a:p>
            <a:pPr>
              <a:spcAft>
                <a:spcPts val="1458"/>
              </a:spcAft>
            </a:pPr>
            <a:r>
              <a:rPr lang="en-US" sz="3600" dirty="0">
                <a:solidFill>
                  <a:srgbClr val="333232"/>
                </a:solidFill>
                <a:latin typeface="Open Sans" panose="020B0606030504020204" pitchFamily="34" charset="0"/>
                <a:ea typeface="Open Sans" panose="020B0606030504020204" pitchFamily="34" charset="0"/>
                <a:cs typeface="Open Sans" panose="020B0606030504020204" pitchFamily="34" charset="0"/>
              </a:rPr>
              <a:t>	</a:t>
            </a:r>
          </a:p>
          <a:p>
            <a:endParaRPr lang="en-CA" dirty="0"/>
          </a:p>
        </p:txBody>
      </p:sp>
      <p:pic>
        <p:nvPicPr>
          <p:cNvPr id="4" name="Picture 3" descr="A logo with a lion head and a maple leaf&#10;&#10;AI-generated content may be incorrect.">
            <a:extLst>
              <a:ext uri="{FF2B5EF4-FFF2-40B4-BE49-F238E27FC236}">
                <a16:creationId xmlns:a16="http://schemas.microsoft.com/office/drawing/2014/main" id="{1CEE9885-4185-BFC2-C68F-F8848218A4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857" y="2337837"/>
            <a:ext cx="2077054" cy="2358068"/>
          </a:xfrm>
          <a:prstGeom prst="rect">
            <a:avLst/>
          </a:prstGeom>
        </p:spPr>
      </p:pic>
      <p:sp>
        <p:nvSpPr>
          <p:cNvPr id="5" name="Text Placeholder 6">
            <a:extLst>
              <a:ext uri="{FF2B5EF4-FFF2-40B4-BE49-F238E27FC236}">
                <a16:creationId xmlns:a16="http://schemas.microsoft.com/office/drawing/2014/main" id="{CF988B44-8B95-2C09-7DB9-41FF54536AB4}"/>
              </a:ext>
            </a:extLst>
          </p:cNvPr>
          <p:cNvSpPr txBox="1">
            <a:spLocks/>
          </p:cNvSpPr>
          <p:nvPr/>
        </p:nvSpPr>
        <p:spPr>
          <a:xfrm>
            <a:off x="2277911" y="1055800"/>
            <a:ext cx="4147941" cy="61542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1500"/>
              </a:spcBef>
            </a:pPr>
            <a:r>
              <a:rPr lang="en-US" sz="1500" b="0" i="0" dirty="0">
                <a:solidFill>
                  <a:srgbClr val="333333"/>
                </a:solidFill>
                <a:effectLst/>
                <a:latin typeface="Calibri" panose="020F0502020204030204" pitchFamily="34" charset="0"/>
                <a:cs typeface="Calibri" panose="020F0502020204030204" pitchFamily="34" charset="0"/>
              </a:rPr>
              <a:t>Since 1968, LCIF has given over US$1 billion in grants. Of those grants, many have come to Canada to help districts and club serve their communities. In fact, Canadian Lions have received more than we have given.</a:t>
            </a:r>
          </a:p>
          <a:p>
            <a:pPr algn="l">
              <a:spcBef>
                <a:spcPts val="1500"/>
              </a:spcBef>
              <a:spcAft>
                <a:spcPts val="1125"/>
              </a:spcAft>
            </a:pPr>
            <a:r>
              <a:rPr lang="en-US" sz="1500" b="0" i="0" dirty="0">
                <a:solidFill>
                  <a:srgbClr val="333333"/>
                </a:solidFill>
                <a:effectLst/>
                <a:latin typeface="Calibri" panose="020F0502020204030204" pitchFamily="34" charset="0"/>
                <a:cs typeface="Calibri" panose="020F0502020204030204" pitchFamily="34" charset="0"/>
              </a:rPr>
              <a:t>    Dollars given to LCIF make possible “the power of we” – the power to let us do more by working together than working alone.</a:t>
            </a:r>
          </a:p>
          <a:p>
            <a:pPr algn="l">
              <a:spcBef>
                <a:spcPts val="1500"/>
              </a:spcBef>
              <a:spcAft>
                <a:spcPts val="1125"/>
              </a:spcAft>
            </a:pPr>
            <a:r>
              <a:rPr lang="en-US" sz="1500" dirty="0">
                <a:solidFill>
                  <a:srgbClr val="333333"/>
                </a:solidFill>
                <a:latin typeface="Calibri" panose="020F0502020204030204" pitchFamily="34" charset="0"/>
                <a:cs typeface="Calibri" panose="020F0502020204030204" pitchFamily="34" charset="0"/>
              </a:rPr>
              <a:t>    </a:t>
            </a:r>
            <a:r>
              <a:rPr lang="en-US" sz="1500" b="0" i="0" dirty="0">
                <a:solidFill>
                  <a:srgbClr val="333333"/>
                </a:solidFill>
                <a:effectLst/>
                <a:latin typeface="Calibri" panose="020F0502020204030204" pitchFamily="34" charset="0"/>
                <a:cs typeface="Calibri" panose="020F0502020204030204" pitchFamily="34" charset="0"/>
              </a:rPr>
              <a:t>All funds raised will support Lions’ service in Vision, Youth, Environment, Hunger, Diabetes, Pediatric Cancer, Disaster Relief and other Humanitarian Causes. LCIF will continue to identify and develop new ways to make an impact on our world and its most vulnerable inhabitants.</a:t>
            </a:r>
          </a:p>
          <a:p>
            <a:pPr>
              <a:spcBef>
                <a:spcPts val="0"/>
              </a:spcBef>
            </a:pPr>
            <a:r>
              <a:rPr lang="en-US" sz="1500" b="1" i="1" dirty="0">
                <a:solidFill>
                  <a:srgbClr val="333333"/>
                </a:solidFill>
                <a:effectLst/>
                <a:latin typeface="Calibri" panose="020F0502020204030204" pitchFamily="34" charset="0"/>
                <a:cs typeface="Calibri" panose="020F0502020204030204" pitchFamily="34" charset="0"/>
              </a:rPr>
              <a:t>100% of your donation empowers the compassionate service of Lions.</a:t>
            </a:r>
            <a:endParaRPr lang="en-US" sz="1500" b="0" i="0" dirty="0">
              <a:solidFill>
                <a:srgbClr val="333333"/>
              </a:solidFill>
              <a:effectLst/>
              <a:latin typeface="Calibri" panose="020F0502020204030204" pitchFamily="34" charset="0"/>
              <a:cs typeface="Calibri" panose="020F0502020204030204" pitchFamily="34" charset="0"/>
            </a:endParaRPr>
          </a:p>
          <a:p>
            <a:pPr>
              <a:spcBef>
                <a:spcPts val="0"/>
              </a:spcBef>
            </a:pPr>
            <a:endParaRPr lang="en-US" sz="1500" b="1" dirty="0">
              <a:solidFill>
                <a:srgbClr val="333232"/>
              </a:solidFill>
              <a:latin typeface="Calibri" panose="020F0502020204030204" pitchFamily="34" charset="0"/>
              <a:ea typeface="Open Sans" panose="020B0606030504020204" pitchFamily="34" charset="0"/>
              <a:cs typeface="Calibri" panose="020F0502020204030204" pitchFamily="34" charset="0"/>
            </a:endParaRPr>
          </a:p>
          <a:p>
            <a:pPr>
              <a:spcBef>
                <a:spcPts val="0"/>
              </a:spcBef>
            </a:pPr>
            <a:r>
              <a:rPr lang="en-US" sz="1500" b="1" dirty="0">
                <a:solidFill>
                  <a:srgbClr val="333232"/>
                </a:solidFill>
                <a:latin typeface="Calibri" panose="020F0502020204030204" pitchFamily="34" charset="0"/>
                <a:ea typeface="Open Sans" panose="020B0606030504020204" pitchFamily="34" charset="0"/>
                <a:cs typeface="Calibri" panose="020F0502020204030204" pitchFamily="34" charset="0"/>
              </a:rPr>
              <a:t>Lions of Canada Fund for LCIF,</a:t>
            </a:r>
          </a:p>
          <a:p>
            <a:pPr>
              <a:spcBef>
                <a:spcPts val="0"/>
              </a:spcBef>
            </a:pPr>
            <a:r>
              <a:rPr lang="en-US" sz="1500" b="1" dirty="0">
                <a:solidFill>
                  <a:srgbClr val="333232"/>
                </a:solidFill>
                <a:latin typeface="Calibri" panose="020F0502020204030204" pitchFamily="34" charset="0"/>
                <a:ea typeface="Open Sans" panose="020B0606030504020204" pitchFamily="34" charset="0"/>
                <a:cs typeface="Calibri" panose="020F0502020204030204" pitchFamily="34" charset="0"/>
              </a:rPr>
              <a:t>22 </a:t>
            </a:r>
            <a:r>
              <a:rPr lang="en-US" sz="1500" b="1" dirty="0" err="1">
                <a:solidFill>
                  <a:srgbClr val="333232"/>
                </a:solidFill>
                <a:latin typeface="Calibri" panose="020F0502020204030204" pitchFamily="34" charset="0"/>
                <a:ea typeface="Open Sans" panose="020B0606030504020204" pitchFamily="34" charset="0"/>
                <a:cs typeface="Calibri" panose="020F0502020204030204" pitchFamily="34" charset="0"/>
              </a:rPr>
              <a:t>Dundana</a:t>
            </a:r>
            <a:r>
              <a:rPr lang="en-US" sz="1500" b="1" dirty="0">
                <a:solidFill>
                  <a:srgbClr val="333232"/>
                </a:solidFill>
                <a:latin typeface="Calibri" panose="020F0502020204030204" pitchFamily="34" charset="0"/>
                <a:ea typeface="Open Sans" panose="020B0606030504020204" pitchFamily="34" charset="0"/>
                <a:cs typeface="Calibri" panose="020F0502020204030204" pitchFamily="34" charset="0"/>
              </a:rPr>
              <a:t> Ave.</a:t>
            </a:r>
          </a:p>
          <a:p>
            <a:pPr>
              <a:spcBef>
                <a:spcPts val="0"/>
              </a:spcBef>
            </a:pPr>
            <a:r>
              <a:rPr lang="en-US" sz="1500" b="1" dirty="0">
                <a:solidFill>
                  <a:srgbClr val="333232"/>
                </a:solidFill>
                <a:latin typeface="Calibri" panose="020F0502020204030204" pitchFamily="34" charset="0"/>
                <a:ea typeface="Open Sans" panose="020B0606030504020204" pitchFamily="34" charset="0"/>
                <a:cs typeface="Calibri" panose="020F0502020204030204" pitchFamily="34" charset="0"/>
              </a:rPr>
              <a:t>Dundas, ON L9H 4E6</a:t>
            </a:r>
          </a:p>
          <a:p>
            <a:pPr>
              <a:spcBef>
                <a:spcPts val="0"/>
              </a:spcBef>
            </a:pPr>
            <a:r>
              <a:rPr lang="en-US" sz="1500" b="1" dirty="0">
                <a:solidFill>
                  <a:srgbClr val="333232"/>
                </a:solidFill>
                <a:latin typeface="Calibri" panose="020F0502020204030204" pitchFamily="34" charset="0"/>
                <a:ea typeface="Open Sans" panose="020B0606030504020204" pitchFamily="34" charset="0"/>
                <a:cs typeface="Calibri" panose="020F0502020204030204" pitchFamily="34" charset="0"/>
              </a:rPr>
              <a:t>1-630-203-3836</a:t>
            </a:r>
          </a:p>
        </p:txBody>
      </p:sp>
    </p:spTree>
    <p:extLst>
      <p:ext uri="{BB962C8B-B14F-4D97-AF65-F5344CB8AC3E}">
        <p14:creationId xmlns:p14="http://schemas.microsoft.com/office/powerpoint/2010/main" val="175481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30E5-7D27-37B0-A4D5-43A18530F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B4F48-75CE-0CD7-FECC-5EDCC2C36180}"/>
              </a:ext>
            </a:extLst>
          </p:cNvPr>
          <p:cNvSpPr txBox="1">
            <a:spLocks/>
          </p:cNvSpPr>
          <p:nvPr/>
        </p:nvSpPr>
        <p:spPr>
          <a:xfrm>
            <a:off x="375781" y="162837"/>
            <a:ext cx="6200383" cy="8705590"/>
          </a:xfrm>
          <a:prstGeom prst="rect">
            <a:avLst/>
          </a:prstGeom>
        </p:spPr>
        <p:txBody>
          <a:bodyPr vert="horz" lIns="91440" tIns="45720" rIns="91440" bIns="4572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20000"/>
              </a:lnSpc>
            </a:pPr>
            <a:r>
              <a:rPr lang="en-CA" sz="2000" b="1" dirty="0">
                <a:latin typeface="Calibri" panose="020F0502020204030204" pitchFamily="34" charset="0"/>
                <a:cs typeface="Calibri" panose="020F0502020204030204" pitchFamily="34" charset="0"/>
              </a:rPr>
              <a:t>District A15 Service Committees</a:t>
            </a:r>
            <a:br>
              <a:rPr lang="en-CA" sz="2000" dirty="0">
                <a:latin typeface="Calibri" panose="020F0502020204030204" pitchFamily="34" charset="0"/>
                <a:cs typeface="Calibri" panose="020F0502020204030204" pitchFamily="34" charset="0"/>
              </a:rPr>
            </a:b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Accessibility Committee</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Bulletin Editor and MDA Magazine Liaison</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Childhood Cancer</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Diabetes Awareness</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Environment</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Hunger</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Lions Clubs International Foundation </a:t>
            </a:r>
          </a:p>
          <a:p>
            <a:pPr>
              <a:lnSpc>
                <a:spcPct val="120000"/>
              </a:lnSpc>
            </a:pPr>
            <a:r>
              <a:rPr lang="en-CA" sz="2000" dirty="0">
                <a:latin typeface="Calibri" panose="020F0502020204030204" pitchFamily="34" charset="0"/>
                <a:cs typeface="Calibri" panose="020F0502020204030204" pitchFamily="34" charset="0"/>
              </a:rPr>
              <a:t>Lions Foundation of Canada Dog Guides</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Lions Quest Canada</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Peace Poster and Essay for </a:t>
            </a:r>
          </a:p>
          <a:p>
            <a:pPr>
              <a:lnSpc>
                <a:spcPct val="120000"/>
              </a:lnSpc>
            </a:pPr>
            <a:r>
              <a:rPr lang="en-CA" sz="2000" dirty="0">
                <a:latin typeface="Calibri" panose="020F0502020204030204" pitchFamily="34" charset="0"/>
                <a:cs typeface="Calibri" panose="020F0502020204030204" pitchFamily="34" charset="0"/>
              </a:rPr>
              <a:t>Visually Impaired Youth Vision</a:t>
            </a:r>
          </a:p>
          <a:p>
            <a:endParaRPr lang="en-CA" sz="2000"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r>
              <a:rPr lang="en-CA" sz="2000" b="1" dirty="0">
                <a:latin typeface="Calibri" panose="020F0502020204030204" pitchFamily="34" charset="0"/>
                <a:cs typeface="Calibri" panose="020F0502020204030204" pitchFamily="34" charset="0"/>
              </a:rPr>
              <a:t>District A15 Administrative Committees</a:t>
            </a:r>
          </a:p>
          <a:p>
            <a:endParaRPr lang="en-CA" sz="2000" b="1" dirty="0">
              <a:latin typeface="Arial Nova Cond" panose="020B0506020202020204" pitchFamily="34" charset="0"/>
            </a:endParaRPr>
          </a:p>
          <a:p>
            <a:pPr>
              <a:lnSpc>
                <a:spcPct val="120000"/>
              </a:lnSpc>
            </a:pPr>
            <a:r>
              <a:rPr lang="en-CA" sz="2000" dirty="0">
                <a:latin typeface="Calibri" panose="020F0502020204030204" pitchFamily="34" charset="0"/>
                <a:cs typeface="Calibri" panose="020F0502020204030204" pitchFamily="34" charset="0"/>
              </a:rPr>
              <a:t>District Administrator</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Constitution &amp; By-laws</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Convention Advisory</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Convention Host</a:t>
            </a:r>
          </a:p>
          <a:p>
            <a:pPr>
              <a:lnSpc>
                <a:spcPct val="120000"/>
              </a:lnSpc>
            </a:pPr>
            <a:r>
              <a:rPr lang="en-CA" sz="2000" dirty="0">
                <a:latin typeface="Calibri" panose="020F0502020204030204" pitchFamily="34" charset="0"/>
                <a:cs typeface="Calibri" panose="020F0502020204030204" pitchFamily="34" charset="0"/>
              </a:rPr>
              <a:t>Elections and Credentials</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Historian</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Honorary Committee</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Information Technology</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Leo Advisory</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Long Range Planning</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Nominations </a:t>
            </a:r>
          </a:p>
          <a:p>
            <a:pPr>
              <a:lnSpc>
                <a:spcPct val="120000"/>
              </a:lnSpc>
            </a:pPr>
            <a:r>
              <a:rPr lang="en-CA" sz="2000" dirty="0">
                <a:latin typeface="Calibri" panose="020F0502020204030204" pitchFamily="34" charset="0"/>
                <a:cs typeface="Calibri" panose="020F0502020204030204" pitchFamily="34" charset="0"/>
              </a:rPr>
              <a:t>Marketing</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Protocol and International Relations</a:t>
            </a:r>
            <a:br>
              <a:rPr lang="en-CA" sz="2000" dirty="0">
                <a:latin typeface="Calibri" panose="020F0502020204030204" pitchFamily="34" charset="0"/>
                <a:cs typeface="Calibri" panose="020F0502020204030204" pitchFamily="34" charset="0"/>
              </a:rPr>
            </a:br>
            <a:r>
              <a:rPr lang="en-CA" sz="2000" dirty="0">
                <a:latin typeface="Calibri" panose="020F0502020204030204" pitchFamily="34" charset="0"/>
                <a:cs typeface="Calibri" panose="020F0502020204030204" pitchFamily="34" charset="0"/>
              </a:rPr>
              <a:t>Video and Sound Facilitator</a:t>
            </a:r>
            <a:br>
              <a:rPr lang="en-CA" sz="2000" dirty="0">
                <a:latin typeface="Calibri" panose="020F0502020204030204" pitchFamily="34" charset="0"/>
                <a:cs typeface="Calibri" panose="020F0502020204030204" pitchFamily="34" charset="0"/>
              </a:rPr>
            </a:br>
            <a:r>
              <a:rPr lang="en-CA" sz="2000" b="1" dirty="0">
                <a:latin typeface="Arial Nova Cond" panose="020B0506020202020204" pitchFamily="34" charset="0"/>
              </a:rPr>
              <a:t>	</a:t>
            </a:r>
            <a:br>
              <a:rPr lang="en-CA" sz="1800" dirty="0">
                <a:latin typeface="Calibri" panose="020F0502020204030204" pitchFamily="34" charset="0"/>
                <a:cs typeface="Calibri" panose="020F0502020204030204" pitchFamily="34" charset="0"/>
              </a:rPr>
            </a:br>
            <a:r>
              <a:rPr lang="en-CA" sz="1800" dirty="0">
                <a:latin typeface="Calibri" panose="020F0502020204030204" pitchFamily="34" charset="0"/>
                <a:cs typeface="Calibri" panose="020F0502020204030204" pitchFamily="34" charset="0"/>
              </a:rPr>
              <a:t>	</a:t>
            </a:r>
            <a:br>
              <a:rPr lang="en-CA" sz="1300" b="1" dirty="0">
                <a:latin typeface="Arial Nova Cond" panose="020B0506020202020204" pitchFamily="34" charset="0"/>
              </a:rPr>
            </a:br>
            <a:endParaRPr lang="en-CA" sz="1300" b="1" dirty="0">
              <a:latin typeface="Arial Nova Cond" panose="020B0506020202020204" pitchFamily="34" charset="0"/>
            </a:endParaRPr>
          </a:p>
        </p:txBody>
      </p:sp>
    </p:spTree>
    <p:extLst>
      <p:ext uri="{BB962C8B-B14F-4D97-AF65-F5344CB8AC3E}">
        <p14:creationId xmlns:p14="http://schemas.microsoft.com/office/powerpoint/2010/main" val="579362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EDE0-4F3D-FC31-37FF-7E6B171BE26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365212D-8A3D-87E0-3ED9-F889C4D23F4B}"/>
              </a:ext>
            </a:extLst>
          </p:cNvPr>
          <p:cNvSpPr txBox="1">
            <a:spLocks/>
          </p:cNvSpPr>
          <p:nvPr/>
        </p:nvSpPr>
        <p:spPr>
          <a:xfrm>
            <a:off x="310018" y="292994"/>
            <a:ext cx="6237963" cy="855801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400">
              <a:lnSpc>
                <a:spcPct val="100000"/>
              </a:lnSpc>
              <a:spcBef>
                <a:spcPts val="0"/>
              </a:spcBef>
              <a:buFontTx/>
              <a:buNone/>
              <a:defRPr/>
            </a:pPr>
            <a:r>
              <a:rPr lang="en-US" sz="1600" b="1" dirty="0">
                <a:solidFill>
                  <a:prstClr val="black"/>
                </a:solidFill>
                <a:latin typeface="Aptos" panose="02110004020202020204"/>
              </a:rPr>
              <a:t>THE LIONS CODE OF ETHICS</a:t>
            </a:r>
          </a:p>
          <a:p>
            <a:pPr defTabSz="914400">
              <a:lnSpc>
                <a:spcPct val="100000"/>
              </a:lnSpc>
              <a:spcBef>
                <a:spcPts val="0"/>
              </a:spcBef>
              <a:buFontTx/>
              <a:buNone/>
              <a:defRPr/>
            </a:pPr>
            <a:endParaRPr lang="en-US" sz="1600" dirty="0">
              <a:solidFill>
                <a:prstClr val="black"/>
              </a:solidFill>
              <a:latin typeface="Aptos" panose="02110004020202020204"/>
            </a:endParaRPr>
          </a:p>
          <a:p>
            <a:pPr algn="l" defTabSz="914400">
              <a:lnSpc>
                <a:spcPct val="100000"/>
              </a:lnSpc>
              <a:spcBef>
                <a:spcPts val="0"/>
              </a:spcBef>
              <a:buFontTx/>
              <a:buNone/>
              <a:defRPr/>
            </a:pPr>
            <a:r>
              <a:rPr lang="en-US" sz="1600" dirty="0">
                <a:solidFill>
                  <a:prstClr val="black"/>
                </a:solidFill>
                <a:latin typeface="Aptos" panose="02110004020202020204"/>
              </a:rPr>
              <a:t>TO Show my faith in the worthiness of my vocation by industrious</a:t>
            </a:r>
          </a:p>
          <a:p>
            <a:pPr algn="l" defTabSz="914400">
              <a:lnSpc>
                <a:spcPct val="100000"/>
              </a:lnSpc>
              <a:spcBef>
                <a:spcPts val="0"/>
              </a:spcBef>
              <a:buFontTx/>
              <a:buNone/>
              <a:defRPr/>
            </a:pPr>
            <a:r>
              <a:rPr lang="en-US" sz="1600" dirty="0">
                <a:solidFill>
                  <a:prstClr val="black"/>
                </a:solidFill>
                <a:latin typeface="Aptos" panose="02110004020202020204"/>
              </a:rPr>
              <a:t>application to the end that I may merit a reputation for quality of</a:t>
            </a:r>
          </a:p>
          <a:p>
            <a:pPr algn="l" defTabSz="914400">
              <a:lnSpc>
                <a:spcPct val="100000"/>
              </a:lnSpc>
              <a:spcBef>
                <a:spcPts val="0"/>
              </a:spcBef>
              <a:buFontTx/>
              <a:buNone/>
              <a:defRPr/>
            </a:pPr>
            <a:r>
              <a:rPr lang="en-US" sz="1600" dirty="0">
                <a:solidFill>
                  <a:prstClr val="black"/>
                </a:solidFill>
                <a:latin typeface="Aptos" panose="02110004020202020204"/>
              </a:rPr>
              <a:t>service.</a:t>
            </a:r>
          </a:p>
          <a:p>
            <a:pPr algn="l" defTabSz="914400">
              <a:lnSpc>
                <a:spcPct val="100000"/>
              </a:lnSpc>
              <a:spcBef>
                <a:spcPts val="0"/>
              </a:spcBef>
              <a:buFontTx/>
              <a:buNone/>
              <a:defRPr/>
            </a:pPr>
            <a:endParaRPr lang="en-US" sz="1600" dirty="0">
              <a:solidFill>
                <a:prstClr val="black"/>
              </a:solidFill>
              <a:latin typeface="Aptos" panose="02110004020202020204"/>
            </a:endParaRPr>
          </a:p>
          <a:p>
            <a:pPr algn="l" defTabSz="914400">
              <a:lnSpc>
                <a:spcPct val="100000"/>
              </a:lnSpc>
              <a:spcBef>
                <a:spcPts val="0"/>
              </a:spcBef>
              <a:buFontTx/>
              <a:buNone/>
              <a:defRPr/>
            </a:pPr>
            <a:r>
              <a:rPr lang="en-US" sz="1600" dirty="0">
                <a:solidFill>
                  <a:prstClr val="black"/>
                </a:solidFill>
                <a:latin typeface="Aptos" panose="02110004020202020204"/>
              </a:rPr>
              <a:t>TO Seek success and to demand all fair remuneration as my just due,</a:t>
            </a:r>
          </a:p>
          <a:p>
            <a:pPr algn="l" defTabSz="914400">
              <a:lnSpc>
                <a:spcPct val="100000"/>
              </a:lnSpc>
              <a:spcBef>
                <a:spcPts val="0"/>
              </a:spcBef>
              <a:buFontTx/>
              <a:buNone/>
              <a:defRPr/>
            </a:pPr>
            <a:r>
              <a:rPr lang="en-US" sz="1600" dirty="0">
                <a:solidFill>
                  <a:prstClr val="black"/>
                </a:solidFill>
                <a:latin typeface="Aptos" panose="02110004020202020204"/>
              </a:rPr>
              <a:t>but to accept no profit or success at the price of my own self-respect</a:t>
            </a:r>
          </a:p>
          <a:p>
            <a:pPr algn="l" defTabSz="914400">
              <a:lnSpc>
                <a:spcPct val="100000"/>
              </a:lnSpc>
              <a:spcBef>
                <a:spcPts val="0"/>
              </a:spcBef>
              <a:buFontTx/>
              <a:buNone/>
              <a:defRPr/>
            </a:pPr>
            <a:r>
              <a:rPr lang="en-US" sz="1600" dirty="0">
                <a:solidFill>
                  <a:prstClr val="black"/>
                </a:solidFill>
                <a:latin typeface="Aptos" panose="02110004020202020204"/>
              </a:rPr>
              <a:t>because of unfair advantage taken or because of questionable acts</a:t>
            </a:r>
          </a:p>
          <a:p>
            <a:pPr algn="l" defTabSz="914400">
              <a:lnSpc>
                <a:spcPct val="100000"/>
              </a:lnSpc>
              <a:spcBef>
                <a:spcPts val="0"/>
              </a:spcBef>
              <a:buFontTx/>
              <a:buNone/>
              <a:defRPr/>
            </a:pPr>
            <a:r>
              <a:rPr lang="en-US" sz="1600" dirty="0">
                <a:solidFill>
                  <a:prstClr val="black"/>
                </a:solidFill>
                <a:latin typeface="Aptos" panose="02110004020202020204"/>
              </a:rPr>
              <a:t>on my part.</a:t>
            </a:r>
          </a:p>
          <a:p>
            <a:pPr algn="l" defTabSz="914400">
              <a:lnSpc>
                <a:spcPct val="100000"/>
              </a:lnSpc>
              <a:spcBef>
                <a:spcPts val="0"/>
              </a:spcBef>
              <a:buFontTx/>
              <a:buNone/>
              <a:defRPr/>
            </a:pPr>
            <a:endParaRPr lang="en-US" sz="1600" dirty="0">
              <a:solidFill>
                <a:prstClr val="black"/>
              </a:solidFill>
              <a:latin typeface="Aptos" panose="02110004020202020204"/>
            </a:endParaRPr>
          </a:p>
          <a:p>
            <a:pPr algn="l" defTabSz="914400">
              <a:lnSpc>
                <a:spcPct val="100000"/>
              </a:lnSpc>
              <a:spcBef>
                <a:spcPts val="0"/>
              </a:spcBef>
              <a:buFontTx/>
              <a:buNone/>
              <a:defRPr/>
            </a:pPr>
            <a:r>
              <a:rPr lang="en-US" sz="1600" dirty="0">
                <a:solidFill>
                  <a:prstClr val="black"/>
                </a:solidFill>
                <a:latin typeface="Aptos" panose="02110004020202020204"/>
              </a:rPr>
              <a:t>TO Remember that in building up my business, it is not necessary to</a:t>
            </a:r>
          </a:p>
          <a:p>
            <a:pPr algn="l" defTabSz="914400">
              <a:lnSpc>
                <a:spcPct val="100000"/>
              </a:lnSpc>
              <a:spcBef>
                <a:spcPts val="0"/>
              </a:spcBef>
              <a:buFontTx/>
              <a:buNone/>
              <a:defRPr/>
            </a:pPr>
            <a:r>
              <a:rPr lang="en-US" sz="1600" dirty="0">
                <a:solidFill>
                  <a:prstClr val="black"/>
                </a:solidFill>
                <a:latin typeface="Aptos" panose="02110004020202020204"/>
              </a:rPr>
              <a:t>tear down another’s: to be loyal to customers and clients and true to</a:t>
            </a:r>
          </a:p>
          <a:p>
            <a:pPr algn="l" defTabSz="914400">
              <a:lnSpc>
                <a:spcPct val="100000"/>
              </a:lnSpc>
              <a:spcBef>
                <a:spcPts val="0"/>
              </a:spcBef>
              <a:buFontTx/>
              <a:buNone/>
              <a:defRPr/>
            </a:pPr>
            <a:r>
              <a:rPr lang="en-US" sz="1600" dirty="0">
                <a:solidFill>
                  <a:prstClr val="black"/>
                </a:solidFill>
                <a:latin typeface="Aptos" panose="02110004020202020204"/>
              </a:rPr>
              <a:t>myself.</a:t>
            </a:r>
          </a:p>
          <a:p>
            <a:pPr algn="l" defTabSz="914400">
              <a:lnSpc>
                <a:spcPct val="100000"/>
              </a:lnSpc>
              <a:spcBef>
                <a:spcPts val="0"/>
              </a:spcBef>
              <a:buFontTx/>
              <a:buNone/>
              <a:defRPr/>
            </a:pPr>
            <a:endParaRPr lang="en-US" sz="1600" dirty="0">
              <a:solidFill>
                <a:prstClr val="black"/>
              </a:solidFill>
              <a:latin typeface="Aptos" panose="02110004020202020204"/>
            </a:endParaRPr>
          </a:p>
          <a:p>
            <a:pPr algn="l" defTabSz="914400">
              <a:lnSpc>
                <a:spcPct val="100000"/>
              </a:lnSpc>
              <a:spcBef>
                <a:spcPts val="0"/>
              </a:spcBef>
              <a:buFontTx/>
              <a:buNone/>
              <a:defRPr/>
            </a:pPr>
            <a:r>
              <a:rPr lang="en-US" sz="1600" dirty="0">
                <a:solidFill>
                  <a:prstClr val="black"/>
                </a:solidFill>
                <a:latin typeface="Aptos" panose="02110004020202020204"/>
              </a:rPr>
              <a:t>Whenever a doubt arises as to the right or ethics of my position or</a:t>
            </a:r>
          </a:p>
          <a:p>
            <a:pPr algn="l" defTabSz="914400">
              <a:lnSpc>
                <a:spcPct val="100000"/>
              </a:lnSpc>
              <a:spcBef>
                <a:spcPts val="0"/>
              </a:spcBef>
              <a:buFontTx/>
              <a:buNone/>
              <a:defRPr/>
            </a:pPr>
            <a:r>
              <a:rPr lang="en-US" sz="1600" dirty="0">
                <a:solidFill>
                  <a:prstClr val="black"/>
                </a:solidFill>
                <a:latin typeface="Aptos" panose="02110004020202020204"/>
              </a:rPr>
              <a:t>actions towards my fellow kind, to resolve such action against myself.</a:t>
            </a:r>
          </a:p>
          <a:p>
            <a:pPr algn="l" defTabSz="914400">
              <a:lnSpc>
                <a:spcPct val="100000"/>
              </a:lnSpc>
              <a:spcBef>
                <a:spcPts val="0"/>
              </a:spcBef>
              <a:buFontTx/>
              <a:buNone/>
              <a:defRPr/>
            </a:pPr>
            <a:endParaRPr lang="en-US" sz="1600" dirty="0">
              <a:solidFill>
                <a:prstClr val="black"/>
              </a:solidFill>
              <a:latin typeface="Aptos" panose="02110004020202020204"/>
            </a:endParaRPr>
          </a:p>
          <a:p>
            <a:pPr algn="l" defTabSz="914400">
              <a:lnSpc>
                <a:spcPct val="100000"/>
              </a:lnSpc>
              <a:spcBef>
                <a:spcPts val="0"/>
              </a:spcBef>
              <a:buFontTx/>
              <a:buNone/>
              <a:defRPr/>
            </a:pPr>
            <a:r>
              <a:rPr lang="en-US" sz="1600" dirty="0">
                <a:solidFill>
                  <a:prstClr val="black"/>
                </a:solidFill>
                <a:latin typeface="Aptos" panose="02110004020202020204"/>
              </a:rPr>
              <a:t>TO Hold friendship as and end not a means. To hold that true</a:t>
            </a:r>
          </a:p>
          <a:p>
            <a:pPr algn="l" defTabSz="914400">
              <a:lnSpc>
                <a:spcPct val="100000"/>
              </a:lnSpc>
              <a:spcBef>
                <a:spcPts val="0"/>
              </a:spcBef>
              <a:buFontTx/>
              <a:buNone/>
              <a:defRPr/>
            </a:pPr>
            <a:r>
              <a:rPr lang="en-US" sz="1600" dirty="0">
                <a:solidFill>
                  <a:prstClr val="black"/>
                </a:solidFill>
                <a:latin typeface="Aptos" panose="02110004020202020204"/>
              </a:rPr>
              <a:t>friendship exists not on account of the service performed by one to</a:t>
            </a:r>
          </a:p>
          <a:p>
            <a:pPr algn="l" defTabSz="914400">
              <a:lnSpc>
                <a:spcPct val="100000"/>
              </a:lnSpc>
              <a:spcBef>
                <a:spcPts val="0"/>
              </a:spcBef>
              <a:buFontTx/>
              <a:buNone/>
              <a:defRPr/>
            </a:pPr>
            <a:r>
              <a:rPr lang="en-US" sz="1600" dirty="0">
                <a:solidFill>
                  <a:prstClr val="black"/>
                </a:solidFill>
                <a:latin typeface="Aptos" panose="02110004020202020204"/>
              </a:rPr>
              <a:t>another, but that true friendship demands nothing but accepts</a:t>
            </a:r>
          </a:p>
          <a:p>
            <a:pPr algn="l" defTabSz="914400">
              <a:lnSpc>
                <a:spcPct val="100000"/>
              </a:lnSpc>
              <a:spcBef>
                <a:spcPts val="0"/>
              </a:spcBef>
              <a:buFontTx/>
              <a:buNone/>
              <a:defRPr/>
            </a:pPr>
            <a:r>
              <a:rPr lang="en-US" sz="1600" dirty="0">
                <a:solidFill>
                  <a:prstClr val="black"/>
                </a:solidFill>
                <a:latin typeface="Aptos" panose="02110004020202020204"/>
              </a:rPr>
              <a:t>service in the spirit in which it is given.</a:t>
            </a:r>
          </a:p>
          <a:p>
            <a:pPr algn="l" defTabSz="914400">
              <a:lnSpc>
                <a:spcPct val="100000"/>
              </a:lnSpc>
              <a:spcBef>
                <a:spcPts val="0"/>
              </a:spcBef>
              <a:buFontTx/>
              <a:buNone/>
              <a:defRPr/>
            </a:pPr>
            <a:endParaRPr lang="en-US" sz="1600" dirty="0">
              <a:solidFill>
                <a:prstClr val="black"/>
              </a:solidFill>
              <a:latin typeface="Aptos" panose="02110004020202020204"/>
            </a:endParaRPr>
          </a:p>
          <a:p>
            <a:pPr algn="l" defTabSz="914400">
              <a:lnSpc>
                <a:spcPct val="100000"/>
              </a:lnSpc>
              <a:spcBef>
                <a:spcPts val="0"/>
              </a:spcBef>
              <a:buFontTx/>
              <a:buNone/>
              <a:defRPr/>
            </a:pPr>
            <a:r>
              <a:rPr lang="en-US" sz="1600" dirty="0">
                <a:solidFill>
                  <a:prstClr val="black"/>
                </a:solidFill>
                <a:latin typeface="Aptos" panose="02110004020202020204"/>
              </a:rPr>
              <a:t>Always bear in mind my obligations as a citizen to my nation, my</a:t>
            </a:r>
          </a:p>
          <a:p>
            <a:pPr algn="l" defTabSz="914400">
              <a:lnSpc>
                <a:spcPct val="100000"/>
              </a:lnSpc>
              <a:spcBef>
                <a:spcPts val="0"/>
              </a:spcBef>
              <a:buFontTx/>
              <a:buNone/>
              <a:defRPr/>
            </a:pPr>
            <a:r>
              <a:rPr lang="en-US" sz="1600" dirty="0">
                <a:solidFill>
                  <a:prstClr val="black"/>
                </a:solidFill>
                <a:latin typeface="Aptos" panose="02110004020202020204"/>
              </a:rPr>
              <a:t>province and my community. To give to them my unswerving loyalty</a:t>
            </a:r>
          </a:p>
          <a:p>
            <a:pPr algn="l" defTabSz="914400">
              <a:lnSpc>
                <a:spcPct val="100000"/>
              </a:lnSpc>
              <a:spcBef>
                <a:spcPts val="0"/>
              </a:spcBef>
              <a:buFontTx/>
              <a:buNone/>
              <a:defRPr/>
            </a:pPr>
            <a:r>
              <a:rPr lang="en-US" sz="1600" dirty="0">
                <a:solidFill>
                  <a:prstClr val="black"/>
                </a:solidFill>
                <a:latin typeface="Aptos" panose="02110004020202020204"/>
              </a:rPr>
              <a:t>in word, act and deed. To give to them freely of my time, </a:t>
            </a:r>
            <a:r>
              <a:rPr lang="en-US" sz="1600" dirty="0" err="1">
                <a:solidFill>
                  <a:prstClr val="black"/>
                </a:solidFill>
                <a:latin typeface="Aptos" panose="02110004020202020204"/>
              </a:rPr>
              <a:t>labour</a:t>
            </a:r>
            <a:r>
              <a:rPr lang="en-US" sz="1600" dirty="0">
                <a:solidFill>
                  <a:prstClr val="black"/>
                </a:solidFill>
                <a:latin typeface="Aptos" panose="02110004020202020204"/>
              </a:rPr>
              <a:t> and</a:t>
            </a:r>
          </a:p>
          <a:p>
            <a:pPr algn="l" defTabSz="914400">
              <a:lnSpc>
                <a:spcPct val="100000"/>
              </a:lnSpc>
              <a:spcBef>
                <a:spcPts val="0"/>
              </a:spcBef>
              <a:buFontTx/>
              <a:buNone/>
              <a:defRPr/>
            </a:pPr>
            <a:r>
              <a:rPr lang="en-US" sz="1600" dirty="0">
                <a:solidFill>
                  <a:prstClr val="black"/>
                </a:solidFill>
                <a:latin typeface="Aptos" panose="02110004020202020204"/>
              </a:rPr>
              <a:t>means.</a:t>
            </a:r>
          </a:p>
          <a:p>
            <a:pPr algn="l" defTabSz="914400">
              <a:lnSpc>
                <a:spcPct val="100000"/>
              </a:lnSpc>
              <a:spcBef>
                <a:spcPts val="0"/>
              </a:spcBef>
              <a:buFontTx/>
              <a:buNone/>
              <a:defRPr/>
            </a:pPr>
            <a:endParaRPr lang="en-US" sz="1600" dirty="0">
              <a:solidFill>
                <a:prstClr val="black"/>
              </a:solidFill>
              <a:latin typeface="Aptos" panose="02110004020202020204"/>
            </a:endParaRPr>
          </a:p>
          <a:p>
            <a:pPr algn="l" defTabSz="914400">
              <a:lnSpc>
                <a:spcPct val="100000"/>
              </a:lnSpc>
              <a:spcBef>
                <a:spcPts val="0"/>
              </a:spcBef>
              <a:buFontTx/>
              <a:buNone/>
              <a:defRPr/>
            </a:pPr>
            <a:r>
              <a:rPr lang="en-US" sz="1600" dirty="0">
                <a:solidFill>
                  <a:prstClr val="black"/>
                </a:solidFill>
                <a:latin typeface="Aptos" panose="02110004020202020204"/>
              </a:rPr>
              <a:t>TO aid my fellow kind by giving sympathy to those in distress, my aid</a:t>
            </a:r>
          </a:p>
          <a:p>
            <a:pPr algn="l" defTabSz="914400">
              <a:lnSpc>
                <a:spcPct val="100000"/>
              </a:lnSpc>
              <a:spcBef>
                <a:spcPts val="0"/>
              </a:spcBef>
              <a:buFontTx/>
              <a:buNone/>
              <a:defRPr/>
            </a:pPr>
            <a:r>
              <a:rPr lang="en-US" sz="1600" dirty="0">
                <a:solidFill>
                  <a:prstClr val="black"/>
                </a:solidFill>
                <a:latin typeface="Aptos" panose="02110004020202020204"/>
              </a:rPr>
              <a:t>to the weak and my sustenance to the needy.</a:t>
            </a:r>
          </a:p>
          <a:p>
            <a:pPr algn="l" defTabSz="914400">
              <a:lnSpc>
                <a:spcPct val="100000"/>
              </a:lnSpc>
              <a:spcBef>
                <a:spcPts val="0"/>
              </a:spcBef>
              <a:buFontTx/>
              <a:buNone/>
              <a:defRPr/>
            </a:pPr>
            <a:endParaRPr lang="en-US" sz="1600" dirty="0">
              <a:solidFill>
                <a:prstClr val="black"/>
              </a:solidFill>
              <a:latin typeface="Aptos" panose="02110004020202020204"/>
            </a:endParaRPr>
          </a:p>
          <a:p>
            <a:pPr algn="l" defTabSz="914400">
              <a:lnSpc>
                <a:spcPct val="100000"/>
              </a:lnSpc>
              <a:spcBef>
                <a:spcPts val="0"/>
              </a:spcBef>
              <a:buFontTx/>
              <a:buNone/>
              <a:defRPr/>
            </a:pPr>
            <a:r>
              <a:rPr lang="en-US" sz="1600" dirty="0">
                <a:solidFill>
                  <a:prstClr val="black"/>
                </a:solidFill>
                <a:latin typeface="Aptos" panose="02110004020202020204"/>
              </a:rPr>
              <a:t>TO be careful with my criticism and liberal with my praise. To build up</a:t>
            </a:r>
          </a:p>
          <a:p>
            <a:pPr algn="l" defTabSz="914400">
              <a:lnSpc>
                <a:spcPct val="100000"/>
              </a:lnSpc>
              <a:spcBef>
                <a:spcPts val="0"/>
              </a:spcBef>
              <a:buFontTx/>
              <a:buNone/>
              <a:defRPr/>
            </a:pPr>
            <a:r>
              <a:rPr lang="en-US" sz="1600" dirty="0">
                <a:solidFill>
                  <a:prstClr val="black"/>
                </a:solidFill>
                <a:latin typeface="Aptos" panose="02110004020202020204"/>
              </a:rPr>
              <a:t>and not destroy.</a:t>
            </a:r>
            <a:endParaRPr lang="en-CA" sz="1600" dirty="0">
              <a:solidFill>
                <a:prstClr val="black"/>
              </a:solidFill>
              <a:latin typeface="Aptos" panose="02110004020202020204"/>
            </a:endParaRPr>
          </a:p>
          <a:p>
            <a:endParaRPr lang="en-CA" dirty="0"/>
          </a:p>
        </p:txBody>
      </p:sp>
    </p:spTree>
    <p:extLst>
      <p:ext uri="{BB962C8B-B14F-4D97-AF65-F5344CB8AC3E}">
        <p14:creationId xmlns:p14="http://schemas.microsoft.com/office/powerpoint/2010/main" val="175179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126F-C9A7-FEDD-FABD-CAA35EC9677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A92035-DAA4-72BC-C593-35126EA74DED}"/>
              </a:ext>
            </a:extLst>
          </p:cNvPr>
          <p:cNvSpPr txBox="1">
            <a:spLocks/>
          </p:cNvSpPr>
          <p:nvPr/>
        </p:nvSpPr>
        <p:spPr>
          <a:xfrm>
            <a:off x="814544" y="2833352"/>
            <a:ext cx="5498927" cy="6700543"/>
          </a:xfrm>
          <a:prstGeom prst="rect">
            <a:avLst/>
          </a:prstGeom>
        </p:spPr>
        <p:txBody>
          <a:bodyPr vert="horz" lIns="91440" tIns="45720" rIns="91440" bIns="45720" rtlCol="0">
            <a:normAutofit fontScale="3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spcBef>
                <a:spcPts val="500"/>
              </a:spcBef>
            </a:pPr>
            <a:endParaRPr lang="en-US" sz="3600" b="1" dirty="0">
              <a:solidFill>
                <a:srgbClr val="222222"/>
              </a:solidFill>
              <a:latin typeface="Calibri" panose="020F0502020204030204" pitchFamily="34" charset="0"/>
              <a:cs typeface="Calibri" panose="020F0502020204030204" pitchFamily="34" charset="0"/>
            </a:endParaRPr>
          </a:p>
          <a:p>
            <a:pPr algn="l">
              <a:spcBef>
                <a:spcPts val="500"/>
              </a:spcBef>
            </a:pPr>
            <a:endParaRPr lang="en-US" sz="3600" b="1" dirty="0">
              <a:solidFill>
                <a:srgbClr val="222222"/>
              </a:solidFill>
              <a:latin typeface="Calibri" panose="020F0502020204030204" pitchFamily="34" charset="0"/>
              <a:cs typeface="Calibri" panose="020F0502020204030204" pitchFamily="34" charset="0"/>
            </a:endParaRPr>
          </a:p>
          <a:p>
            <a:pPr algn="l">
              <a:spcBef>
                <a:spcPts val="500"/>
              </a:spcBef>
            </a:pPr>
            <a:r>
              <a:rPr lang="en-US" sz="4300" b="1" dirty="0">
                <a:solidFill>
                  <a:srgbClr val="222222"/>
                </a:solidFill>
                <a:latin typeface="Calibri" panose="020F0502020204030204" pitchFamily="34" charset="0"/>
                <a:cs typeface="Calibri" panose="020F0502020204030204" pitchFamily="34" charset="0"/>
              </a:rPr>
              <a:t>Dear New Members,</a:t>
            </a:r>
          </a:p>
          <a:p>
            <a:pPr algn="l">
              <a:lnSpc>
                <a:spcPct val="120000"/>
              </a:lnSpc>
              <a:spcBef>
                <a:spcPts val="500"/>
              </a:spcBef>
            </a:pPr>
            <a:endParaRPr lang="en-US" sz="4300" dirty="0">
              <a:solidFill>
                <a:srgbClr val="222222"/>
              </a:solidFill>
              <a:latin typeface="Calibri" panose="020F0502020204030204" pitchFamily="34" charset="0"/>
              <a:cs typeface="Calibri" panose="020F0502020204030204" pitchFamily="34" charset="0"/>
            </a:endParaRPr>
          </a:p>
          <a:p>
            <a:pPr algn="l">
              <a:lnSpc>
                <a:spcPct val="120000"/>
              </a:lnSpc>
              <a:spcBef>
                <a:spcPts val="500"/>
              </a:spcBef>
            </a:pPr>
            <a:r>
              <a:rPr lang="en-US" sz="4300" dirty="0">
                <a:solidFill>
                  <a:srgbClr val="222222"/>
                </a:solidFill>
                <a:latin typeface="Calibri" panose="020F0502020204030204" pitchFamily="34" charset="0"/>
                <a:cs typeface="Calibri" panose="020F0502020204030204" pitchFamily="34" charset="0"/>
              </a:rPr>
              <a:t>	On behalf of District A15, it is with great pride and enthusiasm that we welcome you to the Lions family! By joining the world’s largest service organization, you are stepping into a community of compassionate, dedicated individuals who are committed to making a difference.</a:t>
            </a:r>
          </a:p>
          <a:p>
            <a:pPr algn="l">
              <a:lnSpc>
                <a:spcPct val="120000"/>
              </a:lnSpc>
              <a:spcBef>
                <a:spcPts val="500"/>
              </a:spcBef>
            </a:pPr>
            <a:r>
              <a:rPr lang="en-US" sz="4300" dirty="0">
                <a:solidFill>
                  <a:srgbClr val="222222"/>
                </a:solidFill>
                <a:latin typeface="Calibri" panose="020F0502020204030204" pitchFamily="34" charset="0"/>
                <a:cs typeface="Calibri" panose="020F0502020204030204" pitchFamily="34" charset="0"/>
              </a:rPr>
              <a:t>	As a Lion, you have the opportunity to serve, lead, and inspire—both locally and globally. Whether it’s supporting vision programs, fighting hunger, protecting the environment, or empowering youth, your contributions will create lasting change.</a:t>
            </a:r>
          </a:p>
          <a:p>
            <a:pPr algn="l">
              <a:lnSpc>
                <a:spcPct val="120000"/>
              </a:lnSpc>
              <a:spcBef>
                <a:spcPts val="500"/>
              </a:spcBef>
            </a:pPr>
            <a:r>
              <a:rPr lang="en-US" sz="4300" dirty="0">
                <a:solidFill>
                  <a:srgbClr val="222222"/>
                </a:solidFill>
                <a:latin typeface="Calibri" panose="020F0502020204030204" pitchFamily="34" charset="0"/>
                <a:cs typeface="Calibri" panose="020F0502020204030204" pitchFamily="34" charset="0"/>
              </a:rPr>
              <a:t>	We are excited to have you with us and look forward to working together to make our communities stronger. Your passion and dedication will be invaluable as We Serve with Kindness and Change the World Together!</a:t>
            </a:r>
            <a:br>
              <a:rPr lang="en-US" sz="4300" dirty="0">
                <a:solidFill>
                  <a:srgbClr val="222222"/>
                </a:solidFill>
                <a:latin typeface="Calibri" panose="020F0502020204030204" pitchFamily="34" charset="0"/>
                <a:cs typeface="Calibri" panose="020F0502020204030204" pitchFamily="34" charset="0"/>
              </a:rPr>
            </a:br>
            <a:endParaRPr lang="en-US" sz="4300" dirty="0">
              <a:solidFill>
                <a:srgbClr val="222222"/>
              </a:solidFill>
              <a:latin typeface="Calibri" panose="020F0502020204030204" pitchFamily="34" charset="0"/>
              <a:cs typeface="Calibri" panose="020F0502020204030204" pitchFamily="34" charset="0"/>
            </a:endParaRPr>
          </a:p>
          <a:p>
            <a:pPr algn="l">
              <a:lnSpc>
                <a:spcPct val="120000"/>
              </a:lnSpc>
              <a:spcBef>
                <a:spcPts val="500"/>
              </a:spcBef>
            </a:pPr>
            <a:r>
              <a:rPr lang="en-US" sz="4300" dirty="0">
                <a:solidFill>
                  <a:srgbClr val="222222"/>
                </a:solidFill>
                <a:latin typeface="Calibri" panose="020F0502020204030204" pitchFamily="34" charset="0"/>
                <a:cs typeface="Calibri" panose="020F0502020204030204" pitchFamily="34" charset="0"/>
              </a:rPr>
              <a:t>	Welcome to Lions! We can’t wait to see the impact you will make.</a:t>
            </a:r>
            <a:br>
              <a:rPr lang="en-US" sz="4300" dirty="0">
                <a:solidFill>
                  <a:srgbClr val="222222"/>
                </a:solidFill>
                <a:latin typeface="Calibri" panose="020F0502020204030204" pitchFamily="34" charset="0"/>
                <a:cs typeface="Calibri" panose="020F0502020204030204" pitchFamily="34" charset="0"/>
              </a:rPr>
            </a:br>
            <a:endParaRPr lang="en-US" sz="4300" dirty="0">
              <a:solidFill>
                <a:srgbClr val="222222"/>
              </a:solidFill>
              <a:latin typeface="Calibri" panose="020F0502020204030204" pitchFamily="34" charset="0"/>
              <a:cs typeface="Calibri" panose="020F0502020204030204" pitchFamily="34" charset="0"/>
            </a:endParaRPr>
          </a:p>
          <a:p>
            <a:pPr algn="l">
              <a:lnSpc>
                <a:spcPct val="120000"/>
              </a:lnSpc>
              <a:spcBef>
                <a:spcPts val="500"/>
              </a:spcBef>
            </a:pPr>
            <a:r>
              <a:rPr lang="en-US" sz="4300" dirty="0">
                <a:solidFill>
                  <a:srgbClr val="222222"/>
                </a:solidFill>
                <a:latin typeface="Calibri" panose="020F0502020204030204" pitchFamily="34" charset="0"/>
                <a:cs typeface="Calibri" panose="020F0502020204030204" pitchFamily="34" charset="0"/>
              </a:rPr>
              <a:t>Yours in Service,</a:t>
            </a:r>
          </a:p>
          <a:p>
            <a:pPr algn="l">
              <a:lnSpc>
                <a:spcPct val="120000"/>
              </a:lnSpc>
              <a:spcBef>
                <a:spcPts val="500"/>
              </a:spcBef>
            </a:pPr>
            <a:r>
              <a:rPr lang="en-US" sz="4300" dirty="0">
                <a:solidFill>
                  <a:srgbClr val="222222"/>
                </a:solidFill>
                <a:latin typeface="Calibri" panose="020F0502020204030204" pitchFamily="34" charset="0"/>
                <a:cs typeface="Calibri" panose="020F0502020204030204" pitchFamily="34" charset="0"/>
              </a:rPr>
              <a:t>Linda Vinette</a:t>
            </a:r>
          </a:p>
          <a:p>
            <a:pPr algn="l">
              <a:lnSpc>
                <a:spcPct val="120000"/>
              </a:lnSpc>
              <a:spcBef>
                <a:spcPts val="500"/>
              </a:spcBef>
            </a:pPr>
            <a:r>
              <a:rPr lang="en-US" sz="4300" dirty="0">
                <a:solidFill>
                  <a:srgbClr val="222222"/>
                </a:solidFill>
                <a:latin typeface="Calibri" panose="020F0502020204030204" pitchFamily="34" charset="0"/>
                <a:cs typeface="Calibri" panose="020F0502020204030204" pitchFamily="34" charset="0"/>
              </a:rPr>
              <a:t>District Governor 2025-2026</a:t>
            </a:r>
          </a:p>
          <a:p>
            <a:endParaRPr lang="en-CA" sz="1700" dirty="0"/>
          </a:p>
        </p:txBody>
      </p:sp>
      <p:pic>
        <p:nvPicPr>
          <p:cNvPr id="4" name="Picture 3" descr="A person wearing glasses and a blue jacket&#10;&#10;AI-generated content may be incorrect.">
            <a:extLst>
              <a:ext uri="{FF2B5EF4-FFF2-40B4-BE49-F238E27FC236}">
                <a16:creationId xmlns:a16="http://schemas.microsoft.com/office/drawing/2014/main" id="{24EE0368-B78F-C354-9EEC-89D5C1B495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2348" y="254053"/>
            <a:ext cx="2153286" cy="2283628"/>
          </a:xfrm>
          <a:prstGeom prst="rect">
            <a:avLst/>
          </a:prstGeom>
          <a:effectLst>
            <a:outerShdw blurRad="50800" dist="127000" dir="2700000" algn="tl" rotWithShape="0">
              <a:schemeClr val="tx2">
                <a:lumMod val="90000"/>
                <a:lumOff val="10000"/>
                <a:alpha val="40000"/>
              </a:schemeClr>
            </a:outerShdw>
            <a:softEdge rad="127000"/>
          </a:effectLst>
        </p:spPr>
      </p:pic>
    </p:spTree>
    <p:extLst>
      <p:ext uri="{BB962C8B-B14F-4D97-AF65-F5344CB8AC3E}">
        <p14:creationId xmlns:p14="http://schemas.microsoft.com/office/powerpoint/2010/main" val="271046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A06CE-3700-7AA8-1CD9-B506E7E98FA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799700-51AD-97E4-F920-F1E5397E608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23903" y="1645182"/>
            <a:ext cx="1428750" cy="1428750"/>
          </a:xfrm>
          <a:prstGeom prst="rect">
            <a:avLst/>
          </a:prstGeom>
        </p:spPr>
      </p:pic>
      <p:sp>
        <p:nvSpPr>
          <p:cNvPr id="7" name="TextBox 6">
            <a:extLst>
              <a:ext uri="{FF2B5EF4-FFF2-40B4-BE49-F238E27FC236}">
                <a16:creationId xmlns:a16="http://schemas.microsoft.com/office/drawing/2014/main" id="{0C73C57F-683E-EB37-4C84-0A6AAED430C6}"/>
              </a:ext>
            </a:extLst>
          </p:cNvPr>
          <p:cNvSpPr txBox="1"/>
          <p:nvPr/>
        </p:nvSpPr>
        <p:spPr>
          <a:xfrm>
            <a:off x="635121" y="3150328"/>
            <a:ext cx="2202591" cy="369332"/>
          </a:xfrm>
          <a:prstGeom prst="rect">
            <a:avLst/>
          </a:prstGeom>
          <a:noFill/>
        </p:spPr>
        <p:txBody>
          <a:bodyPr wrap="none" rtlCol="0">
            <a:spAutoFit/>
          </a:bodyPr>
          <a:lstStyle/>
          <a:p>
            <a:r>
              <a:rPr lang="en-US" dirty="0"/>
              <a:t>District A15 Website</a:t>
            </a:r>
            <a:endParaRPr lang="en-CA" dirty="0"/>
          </a:p>
        </p:txBody>
      </p:sp>
      <p:pic>
        <p:nvPicPr>
          <p:cNvPr id="2" name="Picture 1">
            <a:extLst>
              <a:ext uri="{FF2B5EF4-FFF2-40B4-BE49-F238E27FC236}">
                <a16:creationId xmlns:a16="http://schemas.microsoft.com/office/drawing/2014/main" id="{33912FA2-6841-641B-ED3A-72F42399E0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1377" y="4102371"/>
            <a:ext cx="1428750" cy="1428750"/>
          </a:xfrm>
          <a:prstGeom prst="rect">
            <a:avLst/>
          </a:prstGeom>
        </p:spPr>
      </p:pic>
      <p:sp>
        <p:nvSpPr>
          <p:cNvPr id="11" name="TextBox 10">
            <a:extLst>
              <a:ext uri="{FF2B5EF4-FFF2-40B4-BE49-F238E27FC236}">
                <a16:creationId xmlns:a16="http://schemas.microsoft.com/office/drawing/2014/main" id="{4B33729B-1B6E-57DE-0014-2025592032C9}"/>
              </a:ext>
            </a:extLst>
          </p:cNvPr>
          <p:cNvSpPr txBox="1"/>
          <p:nvPr/>
        </p:nvSpPr>
        <p:spPr>
          <a:xfrm>
            <a:off x="846923" y="5588452"/>
            <a:ext cx="1457450" cy="646331"/>
          </a:xfrm>
          <a:prstGeom prst="rect">
            <a:avLst/>
          </a:prstGeom>
          <a:noFill/>
        </p:spPr>
        <p:txBody>
          <a:bodyPr wrap="none" rtlCol="0">
            <a:spAutoFit/>
          </a:bodyPr>
          <a:lstStyle/>
          <a:p>
            <a:pPr algn="ctr"/>
            <a:r>
              <a:rPr lang="en-US" dirty="0"/>
              <a:t>Lions Clubs </a:t>
            </a:r>
          </a:p>
          <a:p>
            <a:pPr algn="ctr"/>
            <a:r>
              <a:rPr lang="en-US" dirty="0"/>
              <a:t>International</a:t>
            </a:r>
            <a:endParaRPr lang="en-CA" dirty="0"/>
          </a:p>
        </p:txBody>
      </p:sp>
      <p:pic>
        <p:nvPicPr>
          <p:cNvPr id="12" name="Picture 11">
            <a:extLst>
              <a:ext uri="{FF2B5EF4-FFF2-40B4-BE49-F238E27FC236}">
                <a16:creationId xmlns:a16="http://schemas.microsoft.com/office/drawing/2014/main" id="{CD3011FB-790F-EA64-BC79-B08659DD71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273" y="6647242"/>
            <a:ext cx="1428750" cy="1428750"/>
          </a:xfrm>
          <a:prstGeom prst="rect">
            <a:avLst/>
          </a:prstGeom>
        </p:spPr>
      </p:pic>
      <p:sp>
        <p:nvSpPr>
          <p:cNvPr id="13" name="TextBox 12">
            <a:extLst>
              <a:ext uri="{FF2B5EF4-FFF2-40B4-BE49-F238E27FC236}">
                <a16:creationId xmlns:a16="http://schemas.microsoft.com/office/drawing/2014/main" id="{BF4B1C11-9341-D65F-CEB4-B8B61B36A538}"/>
              </a:ext>
            </a:extLst>
          </p:cNvPr>
          <p:cNvSpPr txBox="1"/>
          <p:nvPr/>
        </p:nvSpPr>
        <p:spPr>
          <a:xfrm>
            <a:off x="861273" y="8254580"/>
            <a:ext cx="1614737" cy="369332"/>
          </a:xfrm>
          <a:prstGeom prst="rect">
            <a:avLst/>
          </a:prstGeom>
          <a:noFill/>
        </p:spPr>
        <p:txBody>
          <a:bodyPr wrap="none" rtlCol="0">
            <a:spAutoFit/>
          </a:bodyPr>
          <a:lstStyle/>
          <a:p>
            <a:r>
              <a:rPr lang="en-US" dirty="0"/>
              <a:t>LCI Lion Portal</a:t>
            </a:r>
            <a:endParaRPr lang="en-CA" dirty="0"/>
          </a:p>
        </p:txBody>
      </p:sp>
      <p:pic>
        <p:nvPicPr>
          <p:cNvPr id="14" name="Picture 13">
            <a:extLst>
              <a:ext uri="{FF2B5EF4-FFF2-40B4-BE49-F238E27FC236}">
                <a16:creationId xmlns:a16="http://schemas.microsoft.com/office/drawing/2014/main" id="{170D4F83-F1E8-1592-6164-60B8233904E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530008" y="1635950"/>
            <a:ext cx="1428750" cy="1428750"/>
          </a:xfrm>
          <a:prstGeom prst="rect">
            <a:avLst/>
          </a:prstGeom>
        </p:spPr>
      </p:pic>
      <p:sp>
        <p:nvSpPr>
          <p:cNvPr id="15" name="TextBox 14">
            <a:extLst>
              <a:ext uri="{FF2B5EF4-FFF2-40B4-BE49-F238E27FC236}">
                <a16:creationId xmlns:a16="http://schemas.microsoft.com/office/drawing/2014/main" id="{29612F86-97C9-7D42-EC18-9507211FEEA6}"/>
              </a:ext>
            </a:extLst>
          </p:cNvPr>
          <p:cNvSpPr txBox="1"/>
          <p:nvPr/>
        </p:nvSpPr>
        <p:spPr>
          <a:xfrm>
            <a:off x="4303856" y="3141096"/>
            <a:ext cx="1842171" cy="646331"/>
          </a:xfrm>
          <a:prstGeom prst="rect">
            <a:avLst/>
          </a:prstGeom>
          <a:noFill/>
        </p:spPr>
        <p:txBody>
          <a:bodyPr wrap="none" rtlCol="0">
            <a:spAutoFit/>
          </a:bodyPr>
          <a:lstStyle/>
          <a:p>
            <a:pPr algn="ctr"/>
            <a:r>
              <a:rPr lang="en-US" dirty="0"/>
              <a:t>Lions of Canada </a:t>
            </a:r>
          </a:p>
          <a:p>
            <a:pPr algn="ctr"/>
            <a:r>
              <a:rPr lang="en-US" dirty="0"/>
              <a:t>Fund for LCIF</a:t>
            </a:r>
            <a:endParaRPr lang="en-CA" dirty="0"/>
          </a:p>
        </p:txBody>
      </p:sp>
      <p:pic>
        <p:nvPicPr>
          <p:cNvPr id="16" name="Picture 15">
            <a:extLst>
              <a:ext uri="{FF2B5EF4-FFF2-40B4-BE49-F238E27FC236}">
                <a16:creationId xmlns:a16="http://schemas.microsoft.com/office/drawing/2014/main" id="{FFBEC775-4818-9763-3458-E8D904CAA68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30008" y="4102371"/>
            <a:ext cx="1428750" cy="1428750"/>
          </a:xfrm>
          <a:prstGeom prst="rect">
            <a:avLst/>
          </a:prstGeom>
        </p:spPr>
      </p:pic>
      <p:sp>
        <p:nvSpPr>
          <p:cNvPr id="17" name="TextBox 16">
            <a:extLst>
              <a:ext uri="{FF2B5EF4-FFF2-40B4-BE49-F238E27FC236}">
                <a16:creationId xmlns:a16="http://schemas.microsoft.com/office/drawing/2014/main" id="{BBB75814-CC49-597C-2915-590EFBD46985}"/>
              </a:ext>
            </a:extLst>
          </p:cNvPr>
          <p:cNvSpPr txBox="1"/>
          <p:nvPr/>
        </p:nvSpPr>
        <p:spPr>
          <a:xfrm>
            <a:off x="4138749" y="5607517"/>
            <a:ext cx="2172391" cy="646331"/>
          </a:xfrm>
          <a:prstGeom prst="rect">
            <a:avLst/>
          </a:prstGeom>
          <a:noFill/>
        </p:spPr>
        <p:txBody>
          <a:bodyPr wrap="none" rtlCol="0">
            <a:spAutoFit/>
          </a:bodyPr>
          <a:lstStyle/>
          <a:p>
            <a:pPr algn="ctr"/>
            <a:r>
              <a:rPr lang="en-US" dirty="0"/>
              <a:t>Lions Foundation</a:t>
            </a:r>
            <a:r>
              <a:rPr lang="en-CA" dirty="0"/>
              <a:t> of</a:t>
            </a:r>
          </a:p>
          <a:p>
            <a:pPr algn="ctr"/>
            <a:r>
              <a:rPr lang="en-CA" dirty="0"/>
              <a:t>Canada Dog Guides</a:t>
            </a:r>
            <a:endParaRPr lang="en-US" dirty="0"/>
          </a:p>
        </p:txBody>
      </p:sp>
      <p:pic>
        <p:nvPicPr>
          <p:cNvPr id="18" name="Picture 17">
            <a:extLst>
              <a:ext uri="{FF2B5EF4-FFF2-40B4-BE49-F238E27FC236}">
                <a16:creationId xmlns:a16="http://schemas.microsoft.com/office/drawing/2014/main" id="{48C8E6BF-21DC-1EAB-3E5D-53944808D13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510566" y="6647242"/>
            <a:ext cx="1428750" cy="1428750"/>
          </a:xfrm>
          <a:prstGeom prst="rect">
            <a:avLst/>
          </a:prstGeom>
        </p:spPr>
      </p:pic>
      <p:sp>
        <p:nvSpPr>
          <p:cNvPr id="19" name="TextBox 18">
            <a:extLst>
              <a:ext uri="{FF2B5EF4-FFF2-40B4-BE49-F238E27FC236}">
                <a16:creationId xmlns:a16="http://schemas.microsoft.com/office/drawing/2014/main" id="{6729B256-5F3D-E161-B719-F885B9FE19E9}"/>
              </a:ext>
            </a:extLst>
          </p:cNvPr>
          <p:cNvSpPr txBox="1"/>
          <p:nvPr/>
        </p:nvSpPr>
        <p:spPr>
          <a:xfrm>
            <a:off x="4258627" y="8152388"/>
            <a:ext cx="2204706" cy="369332"/>
          </a:xfrm>
          <a:prstGeom prst="rect">
            <a:avLst/>
          </a:prstGeom>
          <a:noFill/>
        </p:spPr>
        <p:txBody>
          <a:bodyPr wrap="none" rtlCol="0">
            <a:spAutoFit/>
          </a:bodyPr>
          <a:lstStyle/>
          <a:p>
            <a:pPr algn="ctr"/>
            <a:r>
              <a:rPr lang="en-US" dirty="0"/>
              <a:t>Lions Quest Canada</a:t>
            </a:r>
          </a:p>
        </p:txBody>
      </p:sp>
      <p:sp>
        <p:nvSpPr>
          <p:cNvPr id="20" name="TextBox 19">
            <a:extLst>
              <a:ext uri="{FF2B5EF4-FFF2-40B4-BE49-F238E27FC236}">
                <a16:creationId xmlns:a16="http://schemas.microsoft.com/office/drawing/2014/main" id="{0D675CC8-B216-10EB-E30B-4715CF8D92FF}"/>
              </a:ext>
            </a:extLst>
          </p:cNvPr>
          <p:cNvSpPr txBox="1"/>
          <p:nvPr/>
        </p:nvSpPr>
        <p:spPr>
          <a:xfrm>
            <a:off x="1912815" y="684686"/>
            <a:ext cx="3032369" cy="523220"/>
          </a:xfrm>
          <a:prstGeom prst="rect">
            <a:avLst/>
          </a:prstGeom>
          <a:noFill/>
        </p:spPr>
        <p:txBody>
          <a:bodyPr wrap="none" rtlCol="0">
            <a:spAutoFit/>
          </a:bodyPr>
          <a:lstStyle/>
          <a:p>
            <a:r>
              <a:rPr lang="en-US" sz="2800" b="1" dirty="0">
                <a:solidFill>
                  <a:prstClr val="black"/>
                </a:solidFill>
                <a:latin typeface="Aptos" panose="02110004020202020204"/>
              </a:rPr>
              <a:t>Lions </a:t>
            </a:r>
            <a:r>
              <a:rPr lang="en-US" sz="2800" b="1" i="1" dirty="0">
                <a:solidFill>
                  <a:prstClr val="black"/>
                </a:solidFill>
                <a:latin typeface="Aptos" panose="02110004020202020204"/>
              </a:rPr>
              <a:t>Quick Links</a:t>
            </a:r>
          </a:p>
        </p:txBody>
      </p:sp>
    </p:spTree>
    <p:extLst>
      <p:ext uri="{BB962C8B-B14F-4D97-AF65-F5344CB8AC3E}">
        <p14:creationId xmlns:p14="http://schemas.microsoft.com/office/powerpoint/2010/main" val="24935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F4630-FA5D-0C1F-80EC-11093E995486}"/>
            </a:ext>
          </a:extLst>
        </p:cNvPr>
        <p:cNvGrpSpPr/>
        <p:nvPr/>
      </p:nvGrpSpPr>
      <p:grpSpPr>
        <a:xfrm>
          <a:off x="0" y="0"/>
          <a:ext cx="0" cy="0"/>
          <a:chOff x="0" y="0"/>
          <a:chExt cx="0" cy="0"/>
        </a:xfrm>
      </p:grpSpPr>
      <p:sp>
        <p:nvSpPr>
          <p:cNvPr id="3" name="Content Placeholder 3">
            <a:extLst>
              <a:ext uri="{FF2B5EF4-FFF2-40B4-BE49-F238E27FC236}">
                <a16:creationId xmlns:a16="http://schemas.microsoft.com/office/drawing/2014/main" id="{BC0FA630-AAF8-F7DA-DBE9-EFCF3DF9038E}"/>
              </a:ext>
            </a:extLst>
          </p:cNvPr>
          <p:cNvSpPr txBox="1">
            <a:spLocks/>
          </p:cNvSpPr>
          <p:nvPr/>
        </p:nvSpPr>
        <p:spPr>
          <a:xfrm>
            <a:off x="337495" y="418131"/>
            <a:ext cx="6401507" cy="84252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Calibri" panose="020F0502020204030204" pitchFamily="34" charset="0"/>
                <a:cs typeface="Calibri" panose="020F0502020204030204" pitchFamily="34" charset="0"/>
              </a:rPr>
              <a:t>Lions District A-15, </a:t>
            </a:r>
            <a:r>
              <a:rPr lang="en-US" sz="1800" dirty="0">
                <a:latin typeface="Calibri" panose="020F0502020204030204" pitchFamily="34" charset="0"/>
                <a:cs typeface="Calibri" panose="020F0502020204030204" pitchFamily="34" charset="0"/>
              </a:rPr>
              <a:t>located in Ontario, Canada, is known for its dedication to community service and humanitarian efforts. The district includes Lions Clubs from various communities, working together on impactful service projects that align with Lions International's global causes.</a:t>
            </a:r>
          </a:p>
          <a:p>
            <a:pPr marL="0" indent="0">
              <a:spcAft>
                <a:spcPts val="500"/>
              </a:spcAft>
              <a:buFont typeface="Arial" panose="020B0604020202020204" pitchFamily="34" charset="0"/>
              <a:buNone/>
            </a:pPr>
            <a:endParaRPr lang="en-US" sz="1800" b="1" dirty="0">
              <a:latin typeface="Calibri" panose="020F0502020204030204" pitchFamily="34" charset="0"/>
              <a:cs typeface="Calibri" panose="020F0502020204030204" pitchFamily="34" charset="0"/>
            </a:endParaRPr>
          </a:p>
          <a:p>
            <a:pPr marL="0" indent="0">
              <a:spcAft>
                <a:spcPts val="500"/>
              </a:spcAft>
              <a:buFont typeface="Arial" panose="020B0604020202020204" pitchFamily="34" charset="0"/>
              <a:buNone/>
            </a:pPr>
            <a:r>
              <a:rPr lang="en-US" sz="1800" b="1" dirty="0">
                <a:latin typeface="Calibri" panose="020F0502020204030204" pitchFamily="34" charset="0"/>
                <a:cs typeface="Calibri" panose="020F0502020204030204" pitchFamily="34" charset="0"/>
              </a:rPr>
              <a:t>Key Service Projects in Lions District A-15</a:t>
            </a:r>
          </a:p>
          <a:p>
            <a:pPr marL="0" indent="0">
              <a:spcAft>
                <a:spcPts val="500"/>
              </a:spcAft>
              <a:buFont typeface="Arial" panose="020B0604020202020204" pitchFamily="34" charset="0"/>
              <a:buNone/>
            </a:pPr>
            <a:r>
              <a:rPr lang="en-US" sz="1800" dirty="0">
                <a:latin typeface="Calibri" panose="020F0502020204030204" pitchFamily="34" charset="0"/>
                <a:cs typeface="Calibri" panose="020F0502020204030204" pitchFamily="34" charset="0"/>
              </a:rPr>
              <a:t>1. Vision &amp; Eyeglass Recycling- Collecting used eyeglasses and distributing them to those in need. Supporting vision screening programs in schools and community centers.</a:t>
            </a:r>
          </a:p>
          <a:p>
            <a:pPr marL="0" indent="0">
              <a:spcAft>
                <a:spcPts val="500"/>
              </a:spcAft>
              <a:buFont typeface="Arial" panose="020B0604020202020204" pitchFamily="34" charset="0"/>
              <a:buNone/>
            </a:pPr>
            <a:r>
              <a:rPr lang="en-US" sz="1800" dirty="0">
                <a:latin typeface="Calibri" panose="020F0502020204030204" pitchFamily="34" charset="0"/>
                <a:cs typeface="Calibri" panose="020F0502020204030204" pitchFamily="34" charset="0"/>
              </a:rPr>
              <a:t>2. Hunger Relief &amp; Food Security-Organizing food drives for local food banks. Supporting meal programs for vulnerable populations.</a:t>
            </a:r>
          </a:p>
          <a:p>
            <a:pPr marL="0" indent="0">
              <a:spcAft>
                <a:spcPts val="500"/>
              </a:spcAft>
              <a:buFont typeface="Arial" panose="020B0604020202020204" pitchFamily="34" charset="0"/>
              <a:buNone/>
            </a:pPr>
            <a:r>
              <a:rPr lang="en-US" sz="1800" dirty="0">
                <a:latin typeface="Calibri" panose="020F0502020204030204" pitchFamily="34" charset="0"/>
                <a:cs typeface="Calibri" panose="020F0502020204030204" pitchFamily="34" charset="0"/>
              </a:rPr>
              <a:t>3. Environmental Initiatives- Tree planting projects to promote sustainability. Community clean-up campaigns to enhance public spaces.</a:t>
            </a:r>
          </a:p>
          <a:p>
            <a:pPr marL="0" indent="0">
              <a:spcAft>
                <a:spcPts val="500"/>
              </a:spcAft>
              <a:buFont typeface="Arial" panose="020B0604020202020204" pitchFamily="34" charset="0"/>
              <a:buNone/>
            </a:pPr>
            <a:r>
              <a:rPr lang="en-US" sz="1800" dirty="0">
                <a:latin typeface="Calibri" panose="020F0502020204030204" pitchFamily="34" charset="0"/>
                <a:cs typeface="Calibri" panose="020F0502020204030204" pitchFamily="34" charset="0"/>
              </a:rPr>
              <a:t>4. Childhood Cancer Support-Fundraising for childhood cancer treatment and research. Providing care kits and support for families facing a cancer diagnosis.</a:t>
            </a:r>
          </a:p>
          <a:p>
            <a:pPr marL="0" indent="0">
              <a:spcAft>
                <a:spcPts val="500"/>
              </a:spcAft>
              <a:buFont typeface="Arial" panose="020B0604020202020204" pitchFamily="34" charset="0"/>
              <a:buNone/>
            </a:pPr>
            <a:r>
              <a:rPr lang="en-US" sz="1800" dirty="0">
                <a:latin typeface="Calibri" panose="020F0502020204030204" pitchFamily="34" charset="0"/>
                <a:cs typeface="Calibri" panose="020F0502020204030204" pitchFamily="34" charset="0"/>
              </a:rPr>
              <a:t>5. Diabetes Awareness &amp; Prevention-Hosting diabetes screening events and awareness campaigns. Supporting local health initiatives focused on prevention and education.</a:t>
            </a:r>
          </a:p>
          <a:p>
            <a:pPr marL="0" indent="0">
              <a:spcAft>
                <a:spcPts val="500"/>
              </a:spcAft>
              <a:buFont typeface="Arial" panose="020B0604020202020204" pitchFamily="34" charset="0"/>
              <a:buNone/>
            </a:pPr>
            <a:r>
              <a:rPr lang="en-US" sz="1800" dirty="0">
                <a:latin typeface="Calibri" panose="020F0502020204030204" pitchFamily="34" charset="0"/>
                <a:cs typeface="Calibri" panose="020F0502020204030204" pitchFamily="34" charset="0"/>
              </a:rPr>
              <a:t>6. Youth &amp; Community Engagement-Sponsoring Leo Clubs to develop youth leadership. Supporting school programs and scholarships for students.</a:t>
            </a:r>
          </a:p>
        </p:txBody>
      </p:sp>
    </p:spTree>
    <p:extLst>
      <p:ext uri="{BB962C8B-B14F-4D97-AF65-F5344CB8AC3E}">
        <p14:creationId xmlns:p14="http://schemas.microsoft.com/office/powerpoint/2010/main" val="184664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1B689-74E6-45ED-3D30-ECAF32C1FA3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239BEFF-E819-5EF9-A129-5CF7A1F8D566}"/>
              </a:ext>
            </a:extLst>
          </p:cNvPr>
          <p:cNvSpPr txBox="1">
            <a:spLocks/>
          </p:cNvSpPr>
          <p:nvPr/>
        </p:nvSpPr>
        <p:spPr>
          <a:xfrm>
            <a:off x="256750" y="215558"/>
            <a:ext cx="6356992" cy="8702974"/>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914400">
              <a:spcBef>
                <a:spcPts val="1000"/>
              </a:spcBef>
              <a:defRPr/>
            </a:pPr>
            <a:r>
              <a:rPr lang="en-US" b="1" dirty="0">
                <a:solidFill>
                  <a:prstClr val="black"/>
                </a:solidFill>
                <a:latin typeface="Calibri" panose="020F0502020204030204" pitchFamily="34" charset="0"/>
                <a:cs typeface="Calibri" panose="020F0502020204030204" pitchFamily="34" charset="0"/>
              </a:rPr>
              <a:t>History of Lions Clubs International</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Lions Clubs International (LCI) is the world’s largest service club organization, with a legacy of over a century in humanitarian service. Here’s a brief history of its origins, growth, and impact:</a:t>
            </a:r>
          </a:p>
          <a:p>
            <a:pPr algn="l" defTabSz="914400">
              <a:spcBef>
                <a:spcPts val="1000"/>
              </a:spcBef>
              <a:defRPr/>
            </a:pPr>
            <a:r>
              <a:rPr lang="en-US" b="1" dirty="0">
                <a:solidFill>
                  <a:prstClr val="black"/>
                </a:solidFill>
                <a:latin typeface="Calibri" panose="020F0502020204030204" pitchFamily="34" charset="0"/>
                <a:cs typeface="Calibri" panose="020F0502020204030204" pitchFamily="34" charset="0"/>
              </a:rPr>
              <a:t>Founding and Early Years (1917-1920s)</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Founded: June 7, 1917, by Melvin Jones, a Chicago businessman who believed that true success comes from serving others.</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First Convention: Held in Dallas, Texas, in 1917, with the mission to foster a spirit of community service.</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Expansion: By the early 1920s, Lions Clubs spread across the United States, and by 1920, they had expanded internationally with the first club in Canada in Windsor Ontario.</a:t>
            </a:r>
          </a:p>
          <a:p>
            <a:pPr algn="l" defTabSz="914400">
              <a:spcBef>
                <a:spcPts val="1000"/>
              </a:spcBef>
              <a:defRPr/>
            </a:pPr>
            <a:r>
              <a:rPr lang="en-US" b="1" dirty="0">
                <a:solidFill>
                  <a:prstClr val="black"/>
                </a:solidFill>
                <a:latin typeface="Calibri" panose="020F0502020204030204" pitchFamily="34" charset="0"/>
                <a:cs typeface="Calibri" panose="020F0502020204030204" pitchFamily="34" charset="0"/>
              </a:rPr>
              <a:t>A Global Movement (1930s-1960s</a:t>
            </a:r>
            <a:r>
              <a:rPr lang="en-US" dirty="0">
                <a:solidFill>
                  <a:prstClr val="black"/>
                </a:solidFill>
                <a:latin typeface="Calibri" panose="020F0502020204030204" pitchFamily="34" charset="0"/>
                <a:cs typeface="Calibri" panose="020F0502020204030204" pitchFamily="34" charset="0"/>
              </a:rPr>
              <a:t>)</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Sight Conservation: In 1925, Helen Keller challenged the Lions to become "knights of the blind," leading to a major focus on blindness prevention, vision care, and sight-related programs.</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Growth: The organization expanded to Latin America, Europe, and Asia.</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Leadership in Service: In the 1950s and 1960s, Lions Clubs helped establish humanitarian programs worldwide, such as disaster relief, education, and youth initiatives.</a:t>
            </a:r>
          </a:p>
          <a:p>
            <a:pPr algn="l" defTabSz="914400">
              <a:spcBef>
                <a:spcPts val="1000"/>
              </a:spcBef>
              <a:defRPr/>
            </a:pPr>
            <a:r>
              <a:rPr lang="en-US" b="1" dirty="0">
                <a:solidFill>
                  <a:prstClr val="black"/>
                </a:solidFill>
                <a:latin typeface="Calibri" panose="020F0502020204030204" pitchFamily="34" charset="0"/>
                <a:cs typeface="Calibri" panose="020F0502020204030204" pitchFamily="34" charset="0"/>
              </a:rPr>
              <a:t>Modern Growth and Humanitarian Impact (1970s-Present)</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LCIF (Lions Clubs International Foundation): Established in 1968 to provide grant funding for large-scale humanitarian projects, including disaster relief, medical programs, and global health initiatives.</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Expansion into Health Initiatives: From eradicating river blindness to supporting diabetes prevention, Lions have played a key role in global health efforts.</a:t>
            </a:r>
          </a:p>
          <a:p>
            <a:pPr algn="l" defTabSz="914400">
              <a:spcBef>
                <a:spcPts val="1000"/>
              </a:spcBef>
              <a:defRPr/>
            </a:pPr>
            <a:r>
              <a:rPr lang="en-US" dirty="0">
                <a:solidFill>
                  <a:prstClr val="black"/>
                </a:solidFill>
                <a:latin typeface="Calibri" panose="020F0502020204030204" pitchFamily="34" charset="0"/>
                <a:cs typeface="Calibri" panose="020F0502020204030204" pitchFamily="34" charset="0"/>
              </a:rPr>
              <a:t>Women in Lions: In 1987, Lions Clubs International opened membership to women, further strengthening its global impact.</a:t>
            </a:r>
          </a:p>
          <a:p>
            <a:endParaRPr lang="en-C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59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DDB3F-3C91-242B-199B-2A5BD402F835}"/>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E5EF680C-A1C1-9089-917C-7537EEEED21E}"/>
              </a:ext>
            </a:extLst>
          </p:cNvPr>
          <p:cNvSpPr txBox="1">
            <a:spLocks/>
          </p:cNvSpPr>
          <p:nvPr/>
        </p:nvSpPr>
        <p:spPr>
          <a:xfrm>
            <a:off x="222336" y="152928"/>
            <a:ext cx="6366353" cy="88908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spcBef>
                <a:spcPts val="500"/>
              </a:spcBef>
              <a:buFont typeface="Arial" panose="020B0604020202020204" pitchFamily="34" charset="0"/>
              <a:buNone/>
              <a:defRPr/>
            </a:pPr>
            <a:r>
              <a:rPr lang="en-US" sz="1800" b="1" dirty="0">
                <a:solidFill>
                  <a:prstClr val="black"/>
                </a:solidFill>
                <a:latin typeface="Calibri" panose="020F0502020204030204" pitchFamily="34" charset="0"/>
                <a:cs typeface="Calibri" panose="020F0502020204030204" pitchFamily="34" charset="0"/>
              </a:rPr>
              <a:t>Global Causes: Today, Lions worldwide focus on eight key causes</a:t>
            </a:r>
            <a:r>
              <a:rPr lang="en-US" sz="1800" dirty="0">
                <a:solidFill>
                  <a:prstClr val="black"/>
                </a:solidFill>
                <a:latin typeface="Calibri" panose="020F0502020204030204" pitchFamily="34" charset="0"/>
                <a:cs typeface="Calibri" panose="020F0502020204030204" pitchFamily="34" charset="0"/>
              </a:rPr>
              <a:t>:</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1. Vision (sight programs, eyeglass recycling, blindness prevention)</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2. Hunger (food security initiatives)</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3. Diabetes (awareness and prevention programs)</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4. Childhood Cancer (support for affected families and research)</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5. Environment (community sustainability projects)</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6. Disaster Relief (support for communities devastated by natural disasters)</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7. Youth (support young people so they can make positive choices, lead healthy and productive lives and become the next generation of service leaders)</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8. Humanitarian (provide humanitarian aid where it is needed the most)</a:t>
            </a:r>
          </a:p>
          <a:p>
            <a:pPr marL="0" indent="0" defTabSz="914400">
              <a:spcBef>
                <a:spcPts val="500"/>
              </a:spcBef>
              <a:buFont typeface="Arial" panose="020B0604020202020204" pitchFamily="34" charset="0"/>
              <a:buNone/>
              <a:defRPr/>
            </a:pPr>
            <a:r>
              <a:rPr lang="en-US" sz="1800" b="1" dirty="0">
                <a:solidFill>
                  <a:prstClr val="black"/>
                </a:solidFill>
                <a:latin typeface="Calibri" panose="020F0502020204030204" pitchFamily="34" charset="0"/>
                <a:cs typeface="Calibri" panose="020F0502020204030204" pitchFamily="34" charset="0"/>
              </a:rPr>
              <a:t>Present and Future</a:t>
            </a:r>
          </a:p>
          <a:p>
            <a:pPr marL="0" indent="0" defTabSz="914400">
              <a:spcBef>
                <a:spcPts val="500"/>
              </a:spcBef>
              <a:buFont typeface="Arial" panose="020B0604020202020204" pitchFamily="34" charset="0"/>
              <a:buNone/>
              <a:defRPr/>
            </a:pPr>
            <a:r>
              <a:rPr lang="en-US" sz="1800" dirty="0">
                <a:solidFill>
                  <a:prstClr val="black"/>
                </a:solidFill>
                <a:latin typeface="Calibri" panose="020F0502020204030204" pitchFamily="34" charset="0"/>
                <a:cs typeface="Calibri" panose="020F0502020204030204" pitchFamily="34" charset="0"/>
              </a:rPr>
              <a:t>With over 1.4 million members in more than 200 countries, Lions Clubs International continues to lead global humanitarian efforts, emphasizing service, leadership, and community building.</a:t>
            </a:r>
          </a:p>
          <a:p>
            <a:pPr marL="0" indent="0" defTabSz="914400">
              <a:spcBef>
                <a:spcPts val="1000"/>
              </a:spcBef>
              <a:buFont typeface="Arial" panose="020B0604020202020204" pitchFamily="34" charset="0"/>
              <a:buNone/>
              <a:defRPr/>
            </a:pPr>
            <a:r>
              <a:rPr lang="en-US" sz="1800" b="1" dirty="0">
                <a:solidFill>
                  <a:prstClr val="black"/>
                </a:solidFill>
                <a:latin typeface="Calibri" panose="020F0502020204030204" pitchFamily="34" charset="0"/>
                <a:cs typeface="Calibri" panose="020F0502020204030204" pitchFamily="34" charset="0"/>
              </a:rPr>
              <a:t>Map of the 8 Constitutional Areas</a:t>
            </a:r>
          </a:p>
          <a:p>
            <a:pPr marL="0" indent="0">
              <a:buFont typeface="Arial" panose="020B0604020202020204" pitchFamily="34" charset="0"/>
              <a:buNone/>
            </a:pPr>
            <a:endParaRPr lang="en-CA" sz="32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8CC301C-3B6A-F231-1A34-1683745143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336" y="5464328"/>
            <a:ext cx="6215339" cy="2715168"/>
          </a:xfrm>
          <a:prstGeom prst="rect">
            <a:avLst/>
          </a:prstGeom>
        </p:spPr>
      </p:pic>
      <p:sp>
        <p:nvSpPr>
          <p:cNvPr id="4" name="TextBox 3">
            <a:extLst>
              <a:ext uri="{FF2B5EF4-FFF2-40B4-BE49-F238E27FC236}">
                <a16:creationId xmlns:a16="http://schemas.microsoft.com/office/drawing/2014/main" id="{852D579F-BCAB-C244-DFC4-70A5BCFC26D8}"/>
              </a:ext>
            </a:extLst>
          </p:cNvPr>
          <p:cNvSpPr txBox="1"/>
          <p:nvPr/>
        </p:nvSpPr>
        <p:spPr>
          <a:xfrm>
            <a:off x="363256" y="8252408"/>
            <a:ext cx="6494744" cy="738664"/>
          </a:xfrm>
          <a:prstGeom prst="rect">
            <a:avLst/>
          </a:prstGeom>
          <a:noFill/>
        </p:spPr>
        <p:txBody>
          <a:bodyPr wrap="square" rtlCol="0">
            <a:spAutoFit/>
          </a:bodyPr>
          <a:lstStyle/>
          <a:p>
            <a:r>
              <a:rPr lang="en-CA" sz="1400" b="1" i="0" dirty="0">
                <a:solidFill>
                  <a:srgbClr val="001D35"/>
                </a:solidFill>
                <a:effectLst/>
                <a:latin typeface="Google Sans"/>
              </a:rPr>
              <a:t>CA1</a:t>
            </a:r>
            <a:r>
              <a:rPr lang="en-CA" sz="1400" i="0" dirty="0">
                <a:solidFill>
                  <a:srgbClr val="001D35"/>
                </a:solidFill>
                <a:effectLst/>
                <a:latin typeface="Google Sans"/>
              </a:rPr>
              <a:t> (USA &amp; Affiliates, Caribbean Islands), </a:t>
            </a:r>
            <a:r>
              <a:rPr lang="en-CA" sz="1400" b="1" i="0" dirty="0">
                <a:solidFill>
                  <a:srgbClr val="001D35"/>
                </a:solidFill>
                <a:effectLst/>
                <a:latin typeface="Google Sans"/>
              </a:rPr>
              <a:t>CA2</a:t>
            </a:r>
            <a:r>
              <a:rPr lang="en-CA" sz="1400" i="0" dirty="0">
                <a:solidFill>
                  <a:srgbClr val="001D35"/>
                </a:solidFill>
                <a:effectLst/>
                <a:latin typeface="Google Sans"/>
              </a:rPr>
              <a:t> (Canada), </a:t>
            </a:r>
            <a:r>
              <a:rPr lang="en-CA" sz="1400" b="1" i="0" dirty="0">
                <a:solidFill>
                  <a:srgbClr val="001D35"/>
                </a:solidFill>
                <a:effectLst/>
                <a:latin typeface="Google Sans"/>
              </a:rPr>
              <a:t>CA3</a:t>
            </a:r>
            <a:r>
              <a:rPr lang="en-CA" sz="1400" i="0" dirty="0">
                <a:solidFill>
                  <a:srgbClr val="001D35"/>
                </a:solidFill>
                <a:effectLst/>
                <a:latin typeface="Google Sans"/>
              </a:rPr>
              <a:t> (Latin America), </a:t>
            </a:r>
          </a:p>
          <a:p>
            <a:r>
              <a:rPr lang="en-CA" sz="1400" b="1" i="0" dirty="0">
                <a:solidFill>
                  <a:srgbClr val="001D35"/>
                </a:solidFill>
                <a:effectLst/>
                <a:latin typeface="Google Sans"/>
              </a:rPr>
              <a:t>CA4</a:t>
            </a:r>
            <a:r>
              <a:rPr lang="en-CA" sz="1400" i="0" dirty="0">
                <a:solidFill>
                  <a:srgbClr val="001D35"/>
                </a:solidFill>
                <a:effectLst/>
                <a:latin typeface="Google Sans"/>
              </a:rPr>
              <a:t> (Europe), </a:t>
            </a:r>
            <a:r>
              <a:rPr lang="en-CA" sz="1400" b="1" i="0" dirty="0">
                <a:solidFill>
                  <a:srgbClr val="001D35"/>
                </a:solidFill>
                <a:effectLst/>
                <a:latin typeface="Google Sans"/>
              </a:rPr>
              <a:t>CA5</a:t>
            </a:r>
            <a:r>
              <a:rPr lang="en-CA" sz="1400" i="0" dirty="0">
                <a:solidFill>
                  <a:srgbClr val="001D35"/>
                </a:solidFill>
                <a:effectLst/>
                <a:latin typeface="Google Sans"/>
              </a:rPr>
              <a:t> (Orient &amp; Southeast Asia), </a:t>
            </a:r>
            <a:r>
              <a:rPr lang="en-CA" sz="1400" b="1" i="0" dirty="0">
                <a:solidFill>
                  <a:srgbClr val="001D35"/>
                </a:solidFill>
                <a:effectLst/>
                <a:latin typeface="Google Sans"/>
              </a:rPr>
              <a:t>CA6</a:t>
            </a:r>
            <a:r>
              <a:rPr lang="en-CA" sz="1400" i="0" dirty="0">
                <a:solidFill>
                  <a:srgbClr val="001D35"/>
                </a:solidFill>
                <a:effectLst/>
                <a:latin typeface="Google Sans"/>
              </a:rPr>
              <a:t> (India, South Asia, Middle East), </a:t>
            </a:r>
          </a:p>
          <a:p>
            <a:r>
              <a:rPr lang="en-CA" sz="1400" b="1" i="0" dirty="0">
                <a:solidFill>
                  <a:srgbClr val="001D35"/>
                </a:solidFill>
                <a:effectLst/>
                <a:latin typeface="Google Sans"/>
              </a:rPr>
              <a:t>CA7</a:t>
            </a:r>
            <a:r>
              <a:rPr lang="en-CA" sz="1400" i="0" dirty="0">
                <a:solidFill>
                  <a:srgbClr val="001D35"/>
                </a:solidFill>
                <a:effectLst/>
                <a:latin typeface="Google Sans"/>
              </a:rPr>
              <a:t> (Australia, New Zealand, Indonesia &amp; Pacific Islands), and </a:t>
            </a:r>
            <a:r>
              <a:rPr lang="en-CA" sz="1400" b="1" i="0" dirty="0">
                <a:solidFill>
                  <a:srgbClr val="001D35"/>
                </a:solidFill>
                <a:effectLst/>
                <a:latin typeface="Google Sans"/>
              </a:rPr>
              <a:t>CA8</a:t>
            </a:r>
            <a:r>
              <a:rPr lang="en-CA" sz="1400" i="0" dirty="0">
                <a:solidFill>
                  <a:srgbClr val="001D35"/>
                </a:solidFill>
                <a:effectLst/>
                <a:latin typeface="Google Sans"/>
              </a:rPr>
              <a:t> (Africa)</a:t>
            </a:r>
            <a:endParaRPr lang="en-CA" sz="1400" dirty="0"/>
          </a:p>
        </p:txBody>
      </p:sp>
    </p:spTree>
    <p:extLst>
      <p:ext uri="{BB962C8B-B14F-4D97-AF65-F5344CB8AC3E}">
        <p14:creationId xmlns:p14="http://schemas.microsoft.com/office/powerpoint/2010/main" val="296931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3C1B-7136-57EF-B22B-D06C6AA88DB8}"/>
            </a:ext>
          </a:extLst>
        </p:cNvPr>
        <p:cNvGrpSpPr/>
        <p:nvPr/>
      </p:nvGrpSpPr>
      <p:grpSpPr>
        <a:xfrm>
          <a:off x="0" y="0"/>
          <a:ext cx="0" cy="0"/>
          <a:chOff x="0" y="0"/>
          <a:chExt cx="0" cy="0"/>
        </a:xfrm>
      </p:grpSpPr>
      <p:pic>
        <p:nvPicPr>
          <p:cNvPr id="2" name="Picture 1" descr="A map of canada with different colored states&#10;&#10;AI-generated content may be incorrect.">
            <a:extLst>
              <a:ext uri="{FF2B5EF4-FFF2-40B4-BE49-F238E27FC236}">
                <a16:creationId xmlns:a16="http://schemas.microsoft.com/office/drawing/2014/main" id="{4881B057-6347-EB36-4ADB-0F38C608CDA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1143000" y="1143000"/>
            <a:ext cx="9144000" cy="6858000"/>
          </a:xfrm>
          <a:prstGeom prst="rect">
            <a:avLst/>
          </a:prstGeom>
        </p:spPr>
      </p:pic>
    </p:spTree>
    <p:extLst>
      <p:ext uri="{BB962C8B-B14F-4D97-AF65-F5344CB8AC3E}">
        <p14:creationId xmlns:p14="http://schemas.microsoft.com/office/powerpoint/2010/main" val="190653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353C-5E73-D681-8E12-8A1B2B2822A2}"/>
            </a:ext>
          </a:extLst>
        </p:cNvPr>
        <p:cNvGrpSpPr/>
        <p:nvPr/>
      </p:nvGrpSpPr>
      <p:grpSpPr>
        <a:xfrm>
          <a:off x="0" y="0"/>
          <a:ext cx="0" cy="0"/>
          <a:chOff x="0" y="0"/>
          <a:chExt cx="0" cy="0"/>
        </a:xfrm>
      </p:grpSpPr>
      <p:pic>
        <p:nvPicPr>
          <p:cNvPr id="2" name="Picture 1" descr="A blue background with white text&#10;&#10;AI-generated content may be incorrect.">
            <a:extLst>
              <a:ext uri="{FF2B5EF4-FFF2-40B4-BE49-F238E27FC236}">
                <a16:creationId xmlns:a16="http://schemas.microsoft.com/office/drawing/2014/main" id="{8DF332C3-4351-0CDE-8E5A-7CE58DAD9D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7999" cy="9144000"/>
          </a:xfrm>
          <a:prstGeom prst="rect">
            <a:avLst/>
          </a:prstGeom>
        </p:spPr>
      </p:pic>
    </p:spTree>
    <p:extLst>
      <p:ext uri="{BB962C8B-B14F-4D97-AF65-F5344CB8AC3E}">
        <p14:creationId xmlns:p14="http://schemas.microsoft.com/office/powerpoint/2010/main" val="64765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AA831-AB83-8DB8-FB15-F98D911BA1A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A67B257-EDEC-4531-2A88-83CFB2DB6A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584" y="-100208"/>
            <a:ext cx="7867784" cy="9338910"/>
          </a:xfrm>
          <a:prstGeom prst="rect">
            <a:avLst/>
          </a:prstGeom>
        </p:spPr>
      </p:pic>
    </p:spTree>
    <p:extLst>
      <p:ext uri="{BB962C8B-B14F-4D97-AF65-F5344CB8AC3E}">
        <p14:creationId xmlns:p14="http://schemas.microsoft.com/office/powerpoint/2010/main" val="171844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BAC44-DE6B-4BD2-FE31-E7381D258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4280F-1C80-A420-162F-90573D1E3E2F}"/>
              </a:ext>
            </a:extLst>
          </p:cNvPr>
          <p:cNvSpPr>
            <a:spLocks noGrp="1"/>
          </p:cNvSpPr>
          <p:nvPr>
            <p:ph type="ctrTitle"/>
          </p:nvPr>
        </p:nvSpPr>
        <p:spPr>
          <a:xfrm>
            <a:off x="501041" y="425884"/>
            <a:ext cx="5987441" cy="8455069"/>
          </a:xfrm>
        </p:spPr>
        <p:txBody>
          <a:bodyPr>
            <a:normAutofit fontScale="90000"/>
          </a:bodyPr>
          <a:lstStyle/>
          <a:p>
            <a:pPr algn="l"/>
            <a:r>
              <a:rPr lang="en-US" sz="1800" dirty="0"/>
              <a:t>10 Lions Districts in Multiple District “A</a:t>
            </a:r>
            <a:r>
              <a:rPr lang="en-US" sz="1700" dirty="0"/>
              <a:t>”</a:t>
            </a:r>
            <a:br>
              <a:rPr lang="en-US" sz="1700" dirty="0"/>
            </a:br>
            <a:br>
              <a:rPr lang="en-US" sz="1700" dirty="0"/>
            </a:br>
            <a:r>
              <a:rPr lang="en-US" sz="1700" dirty="0"/>
              <a:t>MD"A" consists of 10 Districts, covering from Windsor to Cornwall, from White River to Mattawa, from Lake Erie to Hudson Bay in Ontario, and almost a dozen Clubs in Quebec from Buckingham near Ottawa to Chapeau near Petawawa.</a:t>
            </a:r>
            <a:br>
              <a:rPr lang="en-US" sz="1700" dirty="0"/>
            </a:br>
            <a:br>
              <a:rPr lang="en-US" sz="1700" dirty="0"/>
            </a:br>
            <a:r>
              <a:rPr lang="en-US" sz="1700" dirty="0"/>
              <a:t>District A1-From Windsor to south of Grand Bend, and to London and St. Thomas</a:t>
            </a:r>
            <a:br>
              <a:rPr lang="en-US" sz="1700" dirty="0"/>
            </a:br>
            <a:br>
              <a:rPr lang="en-US" sz="1700" dirty="0"/>
            </a:br>
            <a:r>
              <a:rPr lang="en-US" sz="1700" dirty="0"/>
              <a:t>District A2-From near Tillsonburg to Grimsby and Niagara-on-the-Lake and south</a:t>
            </a:r>
            <a:br>
              <a:rPr lang="en-US" sz="1700" dirty="0"/>
            </a:br>
            <a:br>
              <a:rPr lang="en-US" sz="1700" dirty="0"/>
            </a:br>
            <a:r>
              <a:rPr lang="en-US" sz="1700" dirty="0"/>
              <a:t>District A3-From Courtice to past Kingston, north to Bancroft and Denbigh-Griffith</a:t>
            </a:r>
            <a:br>
              <a:rPr lang="en-US" sz="1700" dirty="0"/>
            </a:br>
            <a:br>
              <a:rPr lang="en-US" sz="1700" dirty="0"/>
            </a:br>
            <a:r>
              <a:rPr lang="en-US" sz="1700" dirty="0"/>
              <a:t>District A4-From Gananoque to Cornwall, north past Ottawa to Petawawa and Barry's Bay, including portions of Quebec near Ottawa and Pembroke Petawawa.</a:t>
            </a:r>
            <a:br>
              <a:rPr lang="en-US" sz="1700" dirty="0"/>
            </a:br>
            <a:br>
              <a:rPr lang="en-US" sz="1700" dirty="0"/>
            </a:br>
            <a:r>
              <a:rPr lang="en-US" sz="1700" dirty="0"/>
              <a:t>District A5-From White River, south to Sault Ste. Marie, and along the north shore of Georgian Bay through North Bay to Matawa, including a portion north to Moose Factory.</a:t>
            </a:r>
            <a:br>
              <a:rPr lang="en-US" sz="1700" dirty="0"/>
            </a:br>
            <a:br>
              <a:rPr lang="en-US" sz="1700" dirty="0"/>
            </a:br>
            <a:r>
              <a:rPr lang="en-US" sz="1700" dirty="0"/>
              <a:t>District A9-Along Lake Huron from Goderich north, including the Bruce Peninsula, east from Goderich to Orangeville.</a:t>
            </a:r>
            <a:br>
              <a:rPr lang="en-US" sz="1700" dirty="0"/>
            </a:br>
            <a:br>
              <a:rPr lang="en-US" sz="1700" dirty="0"/>
            </a:br>
            <a:r>
              <a:rPr lang="en-US" sz="1700" dirty="0"/>
              <a:t>District A12-Along the eastern shore of Georgian and Nottawasaga Bays from Britt south, to just west of Collingwood, south to Hwy 9, and north through </a:t>
            </a:r>
            <a:r>
              <a:rPr lang="en-US" sz="1700" dirty="0" err="1"/>
              <a:t>Innisfil</a:t>
            </a:r>
            <a:r>
              <a:rPr lang="en-US" sz="1700" dirty="0"/>
              <a:t>, Barrie and Orillia, and all of Muskoka.</a:t>
            </a:r>
            <a:br>
              <a:rPr lang="en-US" sz="1700" dirty="0"/>
            </a:br>
            <a:br>
              <a:rPr lang="en-US" sz="1700" dirty="0"/>
            </a:br>
            <a:r>
              <a:rPr lang="en-US" sz="1700" dirty="0">
                <a:highlight>
                  <a:srgbClr val="FFFF00"/>
                </a:highlight>
              </a:rPr>
              <a:t>District A15- </a:t>
            </a:r>
            <a:r>
              <a:rPr lang="en-US" sz="1700" dirty="0"/>
              <a:t>From Bayfield on the west to Marsville on the east, from Dundas in the east to Ingersoll, and west again to just north of Grand Bend.</a:t>
            </a:r>
            <a:br>
              <a:rPr lang="en-US" sz="1700" dirty="0"/>
            </a:br>
            <a:br>
              <a:rPr lang="en-US" sz="1700" dirty="0"/>
            </a:br>
            <a:r>
              <a:rPr lang="en-US" sz="1700" dirty="0"/>
              <a:t>District A16-From Hwy#401, north to Muskoka, between Hwy #400 and Hwy #115, not including the Peterborough Area.</a:t>
            </a:r>
            <a:br>
              <a:rPr lang="en-US" sz="1700" dirty="0"/>
            </a:br>
            <a:br>
              <a:rPr lang="en-US" sz="1700" dirty="0"/>
            </a:br>
            <a:r>
              <a:rPr lang="en-US" sz="1700" dirty="0"/>
              <a:t>District A711- City of Toronto, Brampton, Peel, Halton and parts of Brant and Wentworth.</a:t>
            </a:r>
            <a:br>
              <a:rPr lang="en-US" sz="1200" dirty="0"/>
            </a:br>
            <a:endParaRPr lang="en-CA" sz="1200" dirty="0"/>
          </a:p>
        </p:txBody>
      </p:sp>
    </p:spTree>
    <p:extLst>
      <p:ext uri="{BB962C8B-B14F-4D97-AF65-F5344CB8AC3E}">
        <p14:creationId xmlns:p14="http://schemas.microsoft.com/office/powerpoint/2010/main" val="2369103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1253</TotalTime>
  <Words>3202</Words>
  <Application>Microsoft Macintosh PowerPoint</Application>
  <PresentationFormat>Letter Paper (8.5x11 in)</PresentationFormat>
  <Paragraphs>276</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Arial Nova Cond</vt:lpstr>
      <vt:lpstr>Calibri</vt:lpstr>
      <vt:lpstr>Google Sans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Lions Districts in Multiple District “A”  MD"A" consists of 10 Districts, covering from Windsor to Cornwall, from White River to Mattawa, from Lake Erie to Hudson Bay in Ontario, and almost a dozen Clubs in Quebec from Buckingham near Ottawa to Chapeau near Petawawa.  District A1-From Windsor to south of Grand Bend, and to London and St. Thomas  District A2-From near Tillsonburg to Grimsby and Niagara-on-the-Lake and south  District A3-From Courtice to past Kingston, north to Bancroft and Denbigh-Griffith  District A4-From Gananoque to Cornwall, north past Ottawa to Petawawa and Barry's Bay, including portions of Quebec near Ottawa and Pembroke Petawawa.  District A5-From White River, south to Sault Ste. Marie, and along the north shore of Georgian Bay through North Bay to Matawa, including a portion north to Moose Factory.  District A9-Along Lake Huron from Goderich north, including the Bruce Peninsula, east from Goderich to Orangeville.  District A12-Along the eastern shore of Georgian and Nottawasaga Bays from Britt south, to just west of Collingwood, south to Hwy 9, and north through Innisfil, Barrie and Orillia, and all of Muskoka.  District A15- From Bayfield on the west to Marsville on the east, from Dundas in the east to Ingersoll, and west again to just north of Grand Bend.  District A16-From Hwy#401, north to Muskoka, between Hwy #400 and Hwy #115, not including the Peterborough Area.  District A711- City of Toronto, Brampton, Peel, Halton and parts of Brant and Wentworth.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Vinette</dc:creator>
  <cp:lastModifiedBy>Ted Rypma</cp:lastModifiedBy>
  <cp:revision>17</cp:revision>
  <cp:lastPrinted>2025-04-23T14:08:54Z</cp:lastPrinted>
  <dcterms:created xsi:type="dcterms:W3CDTF">2025-03-11T15:10:52Z</dcterms:created>
  <dcterms:modified xsi:type="dcterms:W3CDTF">2025-07-22T15:09:59Z</dcterms:modified>
</cp:coreProperties>
</file>