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handoutMasterIdLst>
    <p:handoutMasterId r:id="rId17"/>
  </p:handoutMasterIdLst>
  <p:sldIdLst>
    <p:sldId id="320" r:id="rId2"/>
    <p:sldId id="374" r:id="rId3"/>
    <p:sldId id="385" r:id="rId4"/>
    <p:sldId id="372" r:id="rId5"/>
    <p:sldId id="373" r:id="rId6"/>
    <p:sldId id="387" r:id="rId7"/>
    <p:sldId id="388" r:id="rId8"/>
    <p:sldId id="389" r:id="rId9"/>
    <p:sldId id="375" r:id="rId10"/>
    <p:sldId id="390" r:id="rId11"/>
    <p:sldId id="376" r:id="rId12"/>
    <p:sldId id="377" r:id="rId13"/>
    <p:sldId id="380" r:id="rId14"/>
    <p:sldId id="351" r:id="rId15"/>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9" autoAdjust="0"/>
    <p:restoredTop sz="92222" autoAdjust="0"/>
  </p:normalViewPr>
  <p:slideViewPr>
    <p:cSldViewPr>
      <p:cViewPr>
        <p:scale>
          <a:sx n="80" d="100"/>
          <a:sy n="80" d="100"/>
        </p:scale>
        <p:origin x="-786"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03"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04"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05"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9DBE19-8ABB-4290-99C5-53F5E240979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741ADFB6-2BFC-4C4D-ADDE-30B0E64FFA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185347"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a:solidFill>
                  <a:srgbClr val="EAEAEA"/>
                </a:solidFill>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a:solidFill>
                  <a:srgbClr val="EAEAEA"/>
                </a:solidFill>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a:solidFill>
                  <a:srgbClr val="EAEAEA"/>
                </a:solidFill>
              </a:defRPr>
            </a:lvl1pPr>
          </a:lstStyle>
          <a:p>
            <a:pPr>
              <a:defRPr/>
            </a:pPr>
            <a:fld id="{2F465B4C-0DCA-4620-A79E-CC748A95B9B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217DC904-F75D-48CA-B48A-9AA92BA1D6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D908EB3B-C949-4544-8AF1-BE09AA89FA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408C65A-7F6B-4E4E-86D3-5B6AEF4A9F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9E10991E-6378-40D5-9589-20557A2C2C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76DB17C3-D76B-410F-80BB-ADCD567771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0FC7B7F4-2B6E-4690-B59F-29CF8F330D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887217C1-B953-46D8-81AC-92515A743D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C62C6FB3-3E97-452C-B004-0DE4571256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E78B678B-7A6E-4B45-BAD8-CB7CE00365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8CBA3672-F170-4B89-A533-B17149D04D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84323" name="Rectangle 3"/>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pPr>
              <a:defRPr/>
            </a:pPr>
            <a:endParaRPr lang="en-US"/>
          </a:p>
        </p:txBody>
      </p:sp>
      <p:sp>
        <p:nvSpPr>
          <p:cNvPr id="184324" name="Rectangle 4"/>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a:defRPr/>
            </a:pPr>
            <a:endParaRPr lang="en-US"/>
          </a:p>
        </p:txBody>
      </p:sp>
      <p:sp>
        <p:nvSpPr>
          <p:cNvPr id="184325" name="Rectangle 5"/>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a:defRPr/>
            </a:pPr>
            <a:fld id="{0D64EE38-FFAD-4BF6-ACF8-5BF93EBF60FE}" type="slidenum">
              <a:rPr lang="en-US"/>
              <a:pPr>
                <a:defRPr/>
              </a:pPr>
              <a:t>‹#›</a:t>
            </a:fld>
            <a:endParaRPr lang="en-US"/>
          </a:p>
        </p:txBody>
      </p:sp>
      <p:pic>
        <p:nvPicPr>
          <p:cNvPr id="6150" name="Picture 6" descr="strtegic1"/>
          <p:cNvPicPr>
            <a:picLocks noChangeAspect="1" noChangeArrowheads="1"/>
          </p:cNvPicPr>
          <p:nvPr/>
        </p:nvPicPr>
        <p:blipFill>
          <a:blip r:embed="rId13" cstate="print"/>
          <a:srcRect/>
          <a:stretch>
            <a:fillRect/>
          </a:stretch>
        </p:blipFill>
        <p:spPr bwMode="auto">
          <a:xfrm>
            <a:off x="0" y="0"/>
            <a:ext cx="1219200" cy="6858000"/>
          </a:xfrm>
          <a:prstGeom prst="rect">
            <a:avLst/>
          </a:prstGeom>
          <a:noFill/>
          <a:ln w="9525">
            <a:noFill/>
            <a:miter lim="800000"/>
            <a:headEnd/>
            <a:tailEnd/>
          </a:ln>
        </p:spPr>
      </p:pic>
      <p:sp>
        <p:nvSpPr>
          <p:cNvPr id="6151" name="Rectangle 7"/>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a:spLocks noGrp="1" noChangeArrowheads="1"/>
          </p:cNvSpPr>
          <p:nvPr>
            <p:ph type="ctrTitle"/>
          </p:nvPr>
        </p:nvSpPr>
        <p:spPr>
          <a:xfrm>
            <a:off x="3214688" y="1905000"/>
            <a:ext cx="5245744" cy="865188"/>
          </a:xfrm>
        </p:spPr>
        <p:txBody>
          <a:bodyPr lIns="91440" tIns="45720" rIns="91440" bIns="45720"/>
          <a:lstStyle/>
          <a:p>
            <a:pPr>
              <a:lnSpc>
                <a:spcPct val="90000"/>
              </a:lnSpc>
            </a:pPr>
            <a:r>
              <a:rPr lang="en-US" sz="5400" b="1" dirty="0" smtClean="0">
                <a:solidFill>
                  <a:schemeClr val="tx2"/>
                </a:solidFill>
                <a:effectLst/>
                <a:latin typeface="Arial" pitchFamily="34" charset="0"/>
              </a:rPr>
              <a:t>Positioning, Re-Branding &amp; the Lions Club</a:t>
            </a:r>
            <a:endParaRPr lang="en-US" sz="5400" b="1" dirty="0" smtClean="0">
              <a:solidFill>
                <a:schemeClr val="tx2"/>
              </a:solidFill>
              <a:effectLst/>
              <a:latin typeface="Arial" pitchFamily="34" charset="0"/>
            </a:endParaRPr>
          </a:p>
        </p:txBody>
      </p:sp>
      <p:sp>
        <p:nvSpPr>
          <p:cNvPr id="8195" name="Text Box 5"/>
          <p:cNvSpPr>
            <a:spLocks noGrp="1" noChangeArrowheads="1"/>
          </p:cNvSpPr>
          <p:nvPr>
            <p:ph type="subTitle" idx="1"/>
          </p:nvPr>
        </p:nvSpPr>
        <p:spPr>
          <a:xfrm>
            <a:off x="3214688" y="3429000"/>
            <a:ext cx="6157912" cy="3095625"/>
          </a:xfrm>
          <a:ln w="12700"/>
        </p:spPr>
        <p:txBody>
          <a:bodyPr lIns="91440" tIns="45720" rIns="91440" bIns="45720" anchor="t"/>
          <a:lstStyle/>
          <a:p>
            <a:pPr algn="l">
              <a:spcBef>
                <a:spcPct val="0"/>
              </a:spcBef>
              <a:buClr>
                <a:schemeClr val="bg1"/>
              </a:buClr>
              <a:buFontTx/>
              <a:buNone/>
            </a:pPr>
            <a:endParaRPr lang="en-US" sz="1200" b="1" i="1" smtClean="0">
              <a:latin typeface="Arial" pitchFamily="34" charset="0"/>
            </a:endParaRPr>
          </a:p>
          <a:p>
            <a:pPr algn="l">
              <a:spcBef>
                <a:spcPct val="0"/>
              </a:spcBef>
              <a:buClr>
                <a:schemeClr val="bg1"/>
              </a:buClr>
              <a:buFontTx/>
              <a:buNone/>
            </a:pPr>
            <a:r>
              <a:rPr lang="en-US" sz="2800" b="1" i="1" smtClean="0">
                <a:latin typeface="Arial" pitchFamily="34" charset="0"/>
              </a:rPr>
              <a:t>Marvin Ryder</a:t>
            </a:r>
          </a:p>
          <a:p>
            <a:pPr algn="l">
              <a:spcBef>
                <a:spcPct val="0"/>
              </a:spcBef>
              <a:buClr>
                <a:schemeClr val="bg1"/>
              </a:buClr>
              <a:buFontTx/>
              <a:buNone/>
            </a:pPr>
            <a:r>
              <a:rPr lang="en-US" sz="2800" b="1" i="1" smtClean="0">
                <a:latin typeface="Arial" pitchFamily="34" charset="0"/>
              </a:rPr>
              <a:t>Assistant Professor, Marketing &amp; Entrepreneurship</a:t>
            </a:r>
          </a:p>
          <a:p>
            <a:pPr algn="l">
              <a:spcBef>
                <a:spcPct val="0"/>
              </a:spcBef>
              <a:buClr>
                <a:schemeClr val="bg1"/>
              </a:buClr>
              <a:buFontTx/>
              <a:buNone/>
            </a:pPr>
            <a:r>
              <a:rPr lang="en-US" sz="2800" b="1" i="1" smtClean="0">
                <a:latin typeface="Arial" pitchFamily="34" charset="0"/>
              </a:rPr>
              <a:t>DeGroote School of Business</a:t>
            </a:r>
          </a:p>
          <a:p>
            <a:pPr algn="l">
              <a:spcBef>
                <a:spcPct val="0"/>
              </a:spcBef>
              <a:buClr>
                <a:schemeClr val="bg1"/>
              </a:buClr>
              <a:buFontTx/>
              <a:buNone/>
            </a:pPr>
            <a:r>
              <a:rPr lang="en-US" sz="2800" b="1" i="1" smtClean="0">
                <a:latin typeface="Arial" pitchFamily="34" charset="0"/>
              </a:rPr>
              <a:t>McMaster University </a:t>
            </a:r>
          </a:p>
          <a:p>
            <a:pPr algn="l">
              <a:spcBef>
                <a:spcPct val="0"/>
              </a:spcBef>
              <a:buClr>
                <a:schemeClr val="bg1"/>
              </a:buClr>
              <a:buFontTx/>
              <a:buNone/>
            </a:pPr>
            <a:endParaRPr lang="en-US" i="1" smtClean="0">
              <a:latin typeface="Arial" pitchFamily="34" charset="0"/>
            </a:endParaRPr>
          </a:p>
          <a:p>
            <a:pPr algn="l">
              <a:spcBef>
                <a:spcPct val="0"/>
              </a:spcBef>
              <a:buClr>
                <a:schemeClr val="bg1"/>
              </a:buClr>
              <a:buFontTx/>
              <a:buNone/>
            </a:pPr>
            <a:endParaRPr lang="en-US"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692275" y="457200"/>
            <a:ext cx="7165975" cy="646331"/>
          </a:xfrm>
          <a:prstGeom prst="rect">
            <a:avLst/>
          </a:prstGeom>
          <a:noFill/>
          <a:ln w="9525">
            <a:noFill/>
            <a:miter lim="800000"/>
            <a:headEnd/>
            <a:tailEnd/>
          </a:ln>
        </p:spPr>
        <p:txBody>
          <a:bodyPr>
            <a:spAutoFit/>
          </a:bodyPr>
          <a:lstStyle/>
          <a:p>
            <a:pPr eaLnBrk="0" hangingPunct="0"/>
            <a:r>
              <a:rPr lang="en-US" sz="3600" b="1" dirty="0" smtClean="0">
                <a:solidFill>
                  <a:schemeClr val="tx2"/>
                </a:solidFill>
                <a:latin typeface="Arial" pitchFamily="34" charset="0"/>
              </a:rPr>
              <a:t>The “World” of Service Clubs</a:t>
            </a:r>
            <a:endParaRPr lang="en-US" sz="3600" b="1" dirty="0">
              <a:solidFill>
                <a:schemeClr val="tx2"/>
              </a:solidFill>
              <a:latin typeface="Arial" pitchFamily="34" charset="0"/>
            </a:endParaRPr>
          </a:p>
        </p:txBody>
      </p:sp>
      <p:graphicFrame>
        <p:nvGraphicFramePr>
          <p:cNvPr id="4" name="Table 3"/>
          <p:cNvGraphicFramePr>
            <a:graphicFrameLocks noGrp="1"/>
          </p:cNvGraphicFramePr>
          <p:nvPr/>
        </p:nvGraphicFramePr>
        <p:xfrm>
          <a:off x="1475657" y="1412776"/>
          <a:ext cx="7416823" cy="4587240"/>
        </p:xfrm>
        <a:graphic>
          <a:graphicData uri="http://schemas.openxmlformats.org/drawingml/2006/table">
            <a:tbl>
              <a:tblPr firstRow="1" bandRow="1">
                <a:tableStyleId>{5C22544A-7EE6-4342-B048-85BDC9FD1C3A}</a:tableStyleId>
              </a:tblPr>
              <a:tblGrid>
                <a:gridCol w="1317312"/>
                <a:gridCol w="1317312"/>
                <a:gridCol w="2117903"/>
                <a:gridCol w="1584176"/>
                <a:gridCol w="1080120"/>
              </a:tblGrid>
              <a:tr h="370840">
                <a:tc>
                  <a:txBody>
                    <a:bodyPr/>
                    <a:lstStyle/>
                    <a:p>
                      <a:pPr algn="ctr"/>
                      <a:r>
                        <a:rPr lang="en-US" dirty="0" smtClean="0">
                          <a:latin typeface="Arial" pitchFamily="34" charset="0"/>
                          <a:cs typeface="Arial" pitchFamily="34" charset="0"/>
                        </a:rPr>
                        <a:t>Name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Year of Founding</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Motto</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Membership</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Clubs</a:t>
                      </a:r>
                      <a:endParaRPr lang="en-US" dirty="0">
                        <a:latin typeface="Arial" pitchFamily="34" charset="0"/>
                        <a:cs typeface="Arial" pitchFamily="34" charset="0"/>
                      </a:endParaRPr>
                    </a:p>
                  </a:txBody>
                  <a:tcPr/>
                </a:tc>
              </a:tr>
              <a:tr h="370840">
                <a:tc>
                  <a:txBody>
                    <a:bodyPr/>
                    <a:lstStyle/>
                    <a:p>
                      <a:pPr algn="ctr"/>
                      <a:r>
                        <a:rPr lang="en-US" dirty="0" err="1" smtClean="0">
                          <a:latin typeface="Arial" pitchFamily="34" charset="0"/>
                          <a:cs typeface="Arial" pitchFamily="34" charset="0"/>
                        </a:rPr>
                        <a:t>Civitan</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Building volunteer leaders.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40,000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Jaycees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1915</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Be better.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5,000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Knights of Columbus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1882</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In service to one, in service to all</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1,850,000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15,000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Foresters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1874</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Foresters cares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1,000,000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N/A</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B’nai </a:t>
                      </a:r>
                      <a:r>
                        <a:rPr lang="en-US" dirty="0" err="1" smtClean="0">
                          <a:latin typeface="Arial" pitchFamily="34" charset="0"/>
                          <a:cs typeface="Arial" pitchFamily="34" charset="0"/>
                        </a:rPr>
                        <a:t>Brith</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1843</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Global voice</a:t>
                      </a:r>
                      <a:r>
                        <a:rPr lang="en-US" baseline="0" dirty="0" smtClean="0">
                          <a:latin typeface="Arial" pitchFamily="34" charset="0"/>
                          <a:cs typeface="Arial" pitchFamily="34" charset="0"/>
                        </a:rPr>
                        <a:t> of the Jewish community</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2,000,000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N/A</a:t>
                      </a:r>
                      <a:endParaRPr lang="en-US" dirty="0">
                        <a:latin typeface="Arial" pitchFamily="34" charset="0"/>
                        <a:cs typeface="Arial" pitchFamily="34" charset="0"/>
                      </a:endParaRPr>
                    </a:p>
                  </a:txBody>
                  <a:tcPr anchor="ctr"/>
                </a:tc>
              </a:tr>
              <a:tr h="370840">
                <a:tc>
                  <a:txBody>
                    <a:bodyPr/>
                    <a:lstStyle/>
                    <a:p>
                      <a:pPr algn="ctr"/>
                      <a:r>
                        <a:rPr lang="en-US" dirty="0" err="1" smtClean="0">
                          <a:latin typeface="Arial" pitchFamily="34" charset="0"/>
                          <a:cs typeface="Arial" pitchFamily="34" charset="0"/>
                        </a:rPr>
                        <a:t>Sertoma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1912</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Service to man</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13,000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500</a:t>
                      </a:r>
                      <a:endParaRPr lang="en-US" dirty="0">
                        <a:latin typeface="Arial" pitchFamily="34" charset="0"/>
                        <a:cs typeface="Arial" pitchFamily="34" charset="0"/>
                      </a:endParaRPr>
                    </a:p>
                  </a:txBody>
                  <a:tcPr anchor="ctr"/>
                </a:tc>
              </a:tr>
              <a:tr h="370840">
                <a:tc>
                  <a:txBody>
                    <a:bodyPr/>
                    <a:lstStyle/>
                    <a:p>
                      <a:pPr algn="ctr"/>
                      <a:r>
                        <a:rPr lang="en-US" dirty="0" err="1" smtClean="0">
                          <a:latin typeface="Arial" pitchFamily="34" charset="0"/>
                          <a:cs typeface="Arial" pitchFamily="34" charset="0"/>
                        </a:rPr>
                        <a:t>Zonta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1919</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Advancing the status of women worldwide</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31,000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N/A</a:t>
                      </a:r>
                      <a:endParaRPr lang="en-US"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47813" y="457200"/>
            <a:ext cx="7310437" cy="646331"/>
          </a:xfrm>
          <a:prstGeom prst="rect">
            <a:avLst/>
          </a:prstGeom>
          <a:noFill/>
          <a:ln w="9525">
            <a:noFill/>
            <a:miter lim="800000"/>
            <a:headEnd/>
            <a:tailEnd/>
          </a:ln>
        </p:spPr>
        <p:txBody>
          <a:bodyPr>
            <a:spAutoFit/>
          </a:bodyPr>
          <a:lstStyle/>
          <a:p>
            <a:pPr eaLnBrk="0" hangingPunct="0"/>
            <a:r>
              <a:rPr lang="en-US" sz="3600" b="1" dirty="0" smtClean="0">
                <a:solidFill>
                  <a:schemeClr val="tx2"/>
                </a:solidFill>
                <a:latin typeface="Arial" pitchFamily="34" charset="0"/>
              </a:rPr>
              <a:t>The General Challenge</a:t>
            </a:r>
            <a:endParaRPr lang="en-US" sz="3600" b="1" dirty="0">
              <a:solidFill>
                <a:schemeClr val="tx2"/>
              </a:solidFill>
              <a:latin typeface="Arial" pitchFamily="34" charset="0"/>
            </a:endParaRPr>
          </a:p>
        </p:txBody>
      </p:sp>
      <p:sp>
        <p:nvSpPr>
          <p:cNvPr id="6147" name="Text Box 3"/>
          <p:cNvSpPr txBox="1">
            <a:spLocks noChangeArrowheads="1"/>
          </p:cNvSpPr>
          <p:nvPr/>
        </p:nvSpPr>
        <p:spPr bwMode="auto">
          <a:xfrm>
            <a:off x="1447800" y="1268413"/>
            <a:ext cx="7391400" cy="5208587"/>
          </a:xfrm>
          <a:prstGeom prst="rect">
            <a:avLst/>
          </a:prstGeom>
          <a:noFill/>
          <a:ln w="9525">
            <a:noFill/>
            <a:miter lim="800000"/>
            <a:headEnd/>
            <a:tailEnd/>
          </a:ln>
        </p:spPr>
        <p:txBody>
          <a:bodyPr lIns="0" tIns="0" rIns="0" bIns="0"/>
          <a:lstStyle/>
          <a:p>
            <a:pPr marL="685800" indent="-457200" defTabSz="423863">
              <a:spcBef>
                <a:spcPts val="1200"/>
              </a:spcBef>
              <a:buClr>
                <a:srgbClr val="000000"/>
              </a:buClr>
              <a:buSzPct val="105000"/>
              <a:buFont typeface="Times New Roman" pitchFamily="18" charset="0"/>
              <a:buAutoNum type="arabicParenR"/>
            </a:pPr>
            <a:r>
              <a:rPr lang="en-US" b="1" dirty="0" smtClean="0">
                <a:solidFill>
                  <a:srgbClr val="0070C0"/>
                </a:solidFill>
                <a:latin typeface="Arial" pitchFamily="34" charset="0"/>
              </a:rPr>
              <a:t>Membership in Service Clubs is Declining</a:t>
            </a:r>
            <a:r>
              <a:rPr lang="en-US" dirty="0" smtClean="0">
                <a:latin typeface="Arial" pitchFamily="34" charset="0"/>
              </a:rPr>
              <a:t> </a:t>
            </a:r>
            <a:r>
              <a:rPr lang="en-US" dirty="0">
                <a:latin typeface="Arial" pitchFamily="34" charset="0"/>
              </a:rPr>
              <a:t>– </a:t>
            </a:r>
            <a:r>
              <a:rPr lang="en-US" dirty="0" smtClean="0">
                <a:latin typeface="Arial" pitchFamily="34" charset="0"/>
              </a:rPr>
              <a:t>Hard to get good estimates as each service club is private and any data released is unaudited. Best estimates – membership down 50% over last 30 years.</a:t>
            </a:r>
            <a:endParaRPr lang="en-US" dirty="0">
              <a:latin typeface="Arial" pitchFamily="34" charset="0"/>
            </a:endParaRPr>
          </a:p>
          <a:p>
            <a:pPr marL="685800" indent="-457200" defTabSz="423863">
              <a:spcBef>
                <a:spcPts val="1200"/>
              </a:spcBef>
              <a:buClr>
                <a:srgbClr val="000000"/>
              </a:buClr>
              <a:buSzPct val="105000"/>
              <a:buFont typeface="Times New Roman" pitchFamily="18" charset="0"/>
              <a:buAutoNum type="arabicParenR"/>
            </a:pPr>
            <a:r>
              <a:rPr lang="en-US" b="1" dirty="0" smtClean="0">
                <a:solidFill>
                  <a:srgbClr val="0070C0"/>
                </a:solidFill>
                <a:latin typeface="Arial" pitchFamily="34" charset="0"/>
              </a:rPr>
              <a:t>Agin</a:t>
            </a:r>
            <a:r>
              <a:rPr lang="en-US" b="1" dirty="0" smtClean="0">
                <a:solidFill>
                  <a:srgbClr val="0070C0"/>
                </a:solidFill>
                <a:latin typeface="Arial" pitchFamily="34" charset="0"/>
              </a:rPr>
              <a:t>g Membership</a:t>
            </a:r>
            <a:r>
              <a:rPr lang="en-US" b="1" dirty="0" smtClean="0">
                <a:solidFill>
                  <a:srgbClr val="0070C0"/>
                </a:solidFill>
                <a:latin typeface="Arial" pitchFamily="34" charset="0"/>
              </a:rPr>
              <a:t> </a:t>
            </a:r>
            <a:r>
              <a:rPr lang="en-US" dirty="0">
                <a:latin typeface="Arial" pitchFamily="34" charset="0"/>
              </a:rPr>
              <a:t>– </a:t>
            </a:r>
            <a:r>
              <a:rPr lang="en-US" dirty="0" smtClean="0">
                <a:latin typeface="Arial" pitchFamily="34" charset="0"/>
              </a:rPr>
              <a:t>Median age of service club members is in the 40’s. Lack of younger members filling the void.</a:t>
            </a:r>
          </a:p>
          <a:p>
            <a:pPr marL="685800" indent="-457200" defTabSz="423863">
              <a:spcBef>
                <a:spcPts val="1200"/>
              </a:spcBef>
              <a:buClr>
                <a:srgbClr val="000000"/>
              </a:buClr>
              <a:buSzPct val="105000"/>
              <a:buFont typeface="Times New Roman" pitchFamily="18" charset="0"/>
              <a:buAutoNum type="arabicParenR"/>
            </a:pPr>
            <a:r>
              <a:rPr lang="en-US" b="1" dirty="0" smtClean="0">
                <a:solidFill>
                  <a:srgbClr val="0070C0"/>
                </a:solidFill>
                <a:latin typeface="Arial" pitchFamily="34" charset="0"/>
              </a:rPr>
              <a:t>Lots of Organizations </a:t>
            </a:r>
            <a:r>
              <a:rPr lang="en-US" dirty="0" smtClean="0">
                <a:latin typeface="Arial" pitchFamily="34" charset="0"/>
              </a:rPr>
              <a:t>– </a:t>
            </a:r>
            <a:r>
              <a:rPr lang="en-US" dirty="0" smtClean="0">
                <a:latin typeface="Arial" pitchFamily="34" charset="0"/>
              </a:rPr>
              <a:t>Good work in the community is not the sole responsibility of service clubs. In Canada, there are 85,600 registered charities and more than 200,000 other “not for profit” groups doing good.</a:t>
            </a:r>
            <a:endParaRPr lang="en-US" dirty="0" smtClean="0">
              <a:latin typeface="Arial" pitchFamily="34" charset="0"/>
            </a:endParaRPr>
          </a:p>
          <a:p>
            <a:pPr marL="685800" indent="-457200" defTabSz="423863">
              <a:spcBef>
                <a:spcPts val="1200"/>
              </a:spcBef>
              <a:buClr>
                <a:srgbClr val="000000"/>
              </a:buClr>
              <a:buSzPct val="105000"/>
              <a:buFont typeface="Times New Roman" pitchFamily="18" charset="0"/>
              <a:buAutoNum type="arabicParenR"/>
            </a:pPr>
            <a:endParaRPr lang="en-US" dirty="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47813" y="457200"/>
            <a:ext cx="7310437" cy="646331"/>
          </a:xfrm>
          <a:prstGeom prst="rect">
            <a:avLst/>
          </a:prstGeom>
          <a:noFill/>
          <a:ln w="9525">
            <a:noFill/>
            <a:miter lim="800000"/>
            <a:headEnd/>
            <a:tailEnd/>
          </a:ln>
        </p:spPr>
        <p:txBody>
          <a:bodyPr>
            <a:spAutoFit/>
          </a:bodyPr>
          <a:lstStyle/>
          <a:p>
            <a:pPr eaLnBrk="0" hangingPunct="0"/>
            <a:r>
              <a:rPr lang="en-US" sz="3600" b="1" dirty="0" smtClean="0">
                <a:solidFill>
                  <a:schemeClr val="tx2"/>
                </a:solidFill>
                <a:latin typeface="Arial" pitchFamily="34" charset="0"/>
              </a:rPr>
              <a:t>What to do?</a:t>
            </a:r>
            <a:endParaRPr lang="en-US" sz="3600" b="1" dirty="0">
              <a:solidFill>
                <a:schemeClr val="tx2"/>
              </a:solidFill>
              <a:latin typeface="Arial" pitchFamily="34" charset="0"/>
            </a:endParaRPr>
          </a:p>
        </p:txBody>
      </p:sp>
      <p:sp>
        <p:nvSpPr>
          <p:cNvPr id="6147" name="Text Box 3"/>
          <p:cNvSpPr txBox="1">
            <a:spLocks noChangeArrowheads="1"/>
          </p:cNvSpPr>
          <p:nvPr/>
        </p:nvSpPr>
        <p:spPr bwMode="auto">
          <a:xfrm>
            <a:off x="1447800" y="1532781"/>
            <a:ext cx="7445375" cy="5208587"/>
          </a:xfrm>
          <a:prstGeom prst="rect">
            <a:avLst/>
          </a:prstGeom>
          <a:noFill/>
          <a:ln w="9525">
            <a:noFill/>
            <a:miter lim="800000"/>
            <a:headEnd/>
            <a:tailEnd/>
          </a:ln>
        </p:spPr>
        <p:txBody>
          <a:bodyPr lIns="0" tIns="0" rIns="0" bIns="0"/>
          <a:lstStyle/>
          <a:p>
            <a:pPr marL="685800" indent="-457200" defTabSz="423863">
              <a:spcBef>
                <a:spcPts val="1200"/>
              </a:spcBef>
              <a:buClr>
                <a:srgbClr val="000000"/>
              </a:buClr>
              <a:buSzPct val="105000"/>
              <a:buFont typeface="+mj-lt"/>
              <a:buAutoNum type="arabicParenR"/>
            </a:pPr>
            <a:r>
              <a:rPr lang="en-US" b="1" dirty="0" smtClean="0">
                <a:solidFill>
                  <a:srgbClr val="0070C0"/>
                </a:solidFill>
                <a:latin typeface="Arial" pitchFamily="34" charset="0"/>
              </a:rPr>
              <a:t>What position does Lions have now? </a:t>
            </a:r>
            <a:r>
              <a:rPr lang="en-US" dirty="0" smtClean="0">
                <a:latin typeface="Arial" pitchFamily="34" charset="0"/>
              </a:rPr>
              <a:t>– need to use objective data, ask hard questions, be brutally honest</a:t>
            </a:r>
          </a:p>
          <a:p>
            <a:pPr marL="685800" indent="-457200" defTabSz="423863">
              <a:spcBef>
                <a:spcPts val="2400"/>
              </a:spcBef>
              <a:buClr>
                <a:srgbClr val="000000"/>
              </a:buClr>
              <a:buSzPct val="105000"/>
              <a:buFont typeface="+mj-lt"/>
              <a:buAutoNum type="arabicParenR"/>
            </a:pPr>
            <a:r>
              <a:rPr lang="en-US" b="1" dirty="0" smtClean="0">
                <a:solidFill>
                  <a:srgbClr val="0070C0"/>
                </a:solidFill>
                <a:latin typeface="Arial" pitchFamily="34" charset="0"/>
              </a:rPr>
              <a:t>What position does Lions </a:t>
            </a:r>
            <a:r>
              <a:rPr lang="en-US" b="1" dirty="0" smtClean="0">
                <a:solidFill>
                  <a:srgbClr val="0070C0"/>
                </a:solidFill>
                <a:latin typeface="Arial" pitchFamily="34" charset="0"/>
              </a:rPr>
              <a:t>want to have? </a:t>
            </a:r>
            <a:r>
              <a:rPr lang="en-US" dirty="0" smtClean="0">
                <a:latin typeface="Arial" pitchFamily="34" charset="0"/>
              </a:rPr>
              <a:t>– </a:t>
            </a:r>
            <a:r>
              <a:rPr lang="en-US" dirty="0" smtClean="0">
                <a:latin typeface="Arial" pitchFamily="34" charset="0"/>
              </a:rPr>
              <a:t>focused mission, easy to communicate, easy to understand, “unique”</a:t>
            </a:r>
            <a:endParaRPr lang="en-US" dirty="0">
              <a:latin typeface="Arial" pitchFamily="34" charset="0"/>
            </a:endParaRPr>
          </a:p>
          <a:p>
            <a:pPr marL="685800" indent="-457200" defTabSz="423863">
              <a:spcBef>
                <a:spcPts val="2400"/>
              </a:spcBef>
              <a:buClr>
                <a:srgbClr val="000000"/>
              </a:buClr>
              <a:buSzPct val="105000"/>
              <a:buFont typeface="Times New Roman" pitchFamily="18" charset="0"/>
              <a:buAutoNum type="arabicParenR" startAt="3"/>
            </a:pPr>
            <a:r>
              <a:rPr lang="en-US" b="1" dirty="0" smtClean="0">
                <a:solidFill>
                  <a:srgbClr val="0070C0"/>
                </a:solidFill>
                <a:latin typeface="Arial" pitchFamily="34" charset="0"/>
              </a:rPr>
              <a:t>Re-branding for Success </a:t>
            </a:r>
            <a:r>
              <a:rPr lang="en-US" dirty="0" smtClean="0">
                <a:latin typeface="Arial" pitchFamily="34" charset="0"/>
              </a:rPr>
              <a:t>– Everything should be on the table – Organization name, organization structure, governance, role of members, etc.</a:t>
            </a:r>
            <a:endParaRPr lang="en-US" b="1" dirty="0">
              <a:solidFill>
                <a:srgbClr val="0070C0"/>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38275" y="457200"/>
            <a:ext cx="7310438" cy="646331"/>
          </a:xfrm>
          <a:prstGeom prst="rect">
            <a:avLst/>
          </a:prstGeom>
          <a:noFill/>
          <a:ln w="9525">
            <a:noFill/>
            <a:miter lim="800000"/>
            <a:headEnd/>
            <a:tailEnd/>
          </a:ln>
        </p:spPr>
        <p:txBody>
          <a:bodyPr>
            <a:spAutoFit/>
          </a:bodyPr>
          <a:lstStyle/>
          <a:p>
            <a:pPr eaLnBrk="0" hangingPunct="0"/>
            <a:r>
              <a:rPr lang="en-US" sz="3600" b="1" dirty="0" smtClean="0">
                <a:solidFill>
                  <a:schemeClr val="tx2"/>
                </a:solidFill>
                <a:latin typeface="Arial" pitchFamily="34" charset="0"/>
              </a:rPr>
              <a:t>A Not-for-Profit Example</a:t>
            </a:r>
            <a:endParaRPr lang="en-US" sz="3600" b="1" dirty="0">
              <a:solidFill>
                <a:schemeClr val="tx2"/>
              </a:solidFill>
              <a:latin typeface="Arial" pitchFamily="34" charset="0"/>
            </a:endParaRPr>
          </a:p>
        </p:txBody>
      </p:sp>
      <p:sp>
        <p:nvSpPr>
          <p:cNvPr id="6147" name="Text Box 3"/>
          <p:cNvSpPr txBox="1">
            <a:spLocks noChangeArrowheads="1"/>
          </p:cNvSpPr>
          <p:nvPr/>
        </p:nvSpPr>
        <p:spPr bwMode="auto">
          <a:xfrm>
            <a:off x="1331913" y="1196975"/>
            <a:ext cx="7696200" cy="5280025"/>
          </a:xfrm>
          <a:prstGeom prst="rect">
            <a:avLst/>
          </a:prstGeom>
          <a:noFill/>
          <a:ln w="9525">
            <a:noFill/>
            <a:miter lim="800000"/>
            <a:headEnd/>
            <a:tailEnd/>
          </a:ln>
        </p:spPr>
        <p:txBody>
          <a:bodyPr lIns="0" tIns="0" rIns="0" bIns="0"/>
          <a:lstStyle/>
          <a:p>
            <a:pPr marL="685800" indent="-457200" defTabSz="423863">
              <a:buClr>
                <a:srgbClr val="000000"/>
              </a:buClr>
              <a:buSzPct val="105000"/>
            </a:pPr>
            <a:r>
              <a:rPr lang="en-US" sz="2800" b="1" dirty="0" smtClean="0">
                <a:solidFill>
                  <a:srgbClr val="0070C0"/>
                </a:solidFill>
                <a:latin typeface="Arial" pitchFamily="34" charset="0"/>
              </a:rPr>
              <a:t>Canadian Tuberculosis Association</a:t>
            </a:r>
            <a:endParaRPr lang="en-US" sz="2800" dirty="0">
              <a:latin typeface="Arial" pitchFamily="34" charset="0"/>
            </a:endParaRPr>
          </a:p>
          <a:p>
            <a:pPr marL="569913" indent="-341313" defTabSz="423863">
              <a:spcBef>
                <a:spcPts val="1200"/>
              </a:spcBef>
              <a:buClr>
                <a:schemeClr val="tx2">
                  <a:lumMod val="75000"/>
                </a:schemeClr>
              </a:buClr>
              <a:buSzPct val="105000"/>
              <a:buFont typeface="Wingdings" pitchFamily="2" charset="2"/>
              <a:buChar char="§"/>
            </a:pPr>
            <a:r>
              <a:rPr lang="en-US" dirty="0" smtClean="0">
                <a:solidFill>
                  <a:schemeClr val="tx2">
                    <a:lumMod val="50000"/>
                  </a:schemeClr>
                </a:solidFill>
                <a:latin typeface="Arial" pitchFamily="34" charset="0"/>
              </a:rPr>
              <a:t>Founded in 1900</a:t>
            </a:r>
          </a:p>
          <a:p>
            <a:pPr marL="569913" indent="-341313" defTabSz="423863">
              <a:spcBef>
                <a:spcPts val="900"/>
              </a:spcBef>
              <a:buClr>
                <a:schemeClr val="tx2">
                  <a:lumMod val="75000"/>
                </a:schemeClr>
              </a:buClr>
              <a:buSzPct val="105000"/>
              <a:buFont typeface="Wingdings" pitchFamily="2" charset="2"/>
              <a:buChar char="§"/>
            </a:pPr>
            <a:r>
              <a:rPr lang="en-US" dirty="0" smtClean="0">
                <a:solidFill>
                  <a:schemeClr val="tx2">
                    <a:lumMod val="50000"/>
                  </a:schemeClr>
                </a:solidFill>
                <a:latin typeface="Arial" pitchFamily="34" charset="0"/>
              </a:rPr>
              <a:t>Sought a cure for and effective treatment of tuberculosis</a:t>
            </a:r>
          </a:p>
          <a:p>
            <a:pPr marL="569913" indent="-341313" defTabSz="423863">
              <a:spcBef>
                <a:spcPts val="900"/>
              </a:spcBef>
              <a:buClr>
                <a:schemeClr val="tx2">
                  <a:lumMod val="75000"/>
                </a:schemeClr>
              </a:buClr>
              <a:buSzPct val="105000"/>
              <a:buFont typeface="Wingdings" pitchFamily="2" charset="2"/>
              <a:buChar char="§"/>
            </a:pPr>
            <a:r>
              <a:rPr lang="en-US" dirty="0" smtClean="0">
                <a:solidFill>
                  <a:schemeClr val="tx2">
                    <a:lumMod val="50000"/>
                  </a:schemeClr>
                </a:solidFill>
                <a:latin typeface="Arial" pitchFamily="34" charset="0"/>
              </a:rPr>
              <a:t>In 1900, 180 out of 100,000 Canadians died of TB. Today it is less than 1 out of 100,000.</a:t>
            </a:r>
          </a:p>
          <a:p>
            <a:pPr marL="569913" indent="-341313" defTabSz="423863">
              <a:spcBef>
                <a:spcPts val="900"/>
              </a:spcBef>
              <a:buClr>
                <a:schemeClr val="tx2">
                  <a:lumMod val="75000"/>
                </a:schemeClr>
              </a:buClr>
              <a:buSzPct val="105000"/>
              <a:buFont typeface="Wingdings" pitchFamily="2" charset="2"/>
              <a:buChar char="§"/>
            </a:pPr>
            <a:r>
              <a:rPr lang="en-US" dirty="0" smtClean="0">
                <a:solidFill>
                  <a:schemeClr val="tx2">
                    <a:lumMod val="50000"/>
                  </a:schemeClr>
                </a:solidFill>
                <a:latin typeface="Arial" pitchFamily="34" charset="0"/>
              </a:rPr>
              <a:t>Public believed the “battle” was won so contributions declined</a:t>
            </a:r>
          </a:p>
          <a:p>
            <a:pPr marL="569913" indent="-341313" defTabSz="423863">
              <a:spcBef>
                <a:spcPts val="900"/>
              </a:spcBef>
              <a:buClr>
                <a:schemeClr val="tx2">
                  <a:lumMod val="75000"/>
                </a:schemeClr>
              </a:buClr>
              <a:buSzPct val="105000"/>
              <a:buFont typeface="Wingdings" pitchFamily="2" charset="2"/>
              <a:buChar char="§"/>
            </a:pPr>
            <a:r>
              <a:rPr lang="en-US" dirty="0" smtClean="0">
                <a:solidFill>
                  <a:schemeClr val="tx2">
                    <a:lumMod val="50000"/>
                  </a:schemeClr>
                </a:solidFill>
                <a:latin typeface="Arial" pitchFamily="34" charset="0"/>
              </a:rPr>
              <a:t>Canadian Lung Association emerged in the 1970’s with a broader mandate on “respiratory disease”</a:t>
            </a:r>
          </a:p>
          <a:p>
            <a:pPr marL="569913" indent="-341313" defTabSz="423863">
              <a:spcBef>
                <a:spcPts val="900"/>
              </a:spcBef>
              <a:buClr>
                <a:schemeClr val="tx2">
                  <a:lumMod val="75000"/>
                </a:schemeClr>
              </a:buClr>
              <a:buSzPct val="105000"/>
              <a:buFont typeface="Wingdings" pitchFamily="2" charset="2"/>
              <a:buChar char="§"/>
            </a:pPr>
            <a:r>
              <a:rPr lang="en-US" dirty="0" smtClean="0">
                <a:solidFill>
                  <a:schemeClr val="bg2">
                    <a:lumMod val="50000"/>
                  </a:schemeClr>
                </a:solidFill>
                <a:latin typeface="Arial" pitchFamily="34" charset="0"/>
              </a:rPr>
              <a:t>One constant – the Cross of Lorraine</a:t>
            </a:r>
            <a:endParaRPr lang="en-US" dirty="0">
              <a:solidFill>
                <a:schemeClr val="bg2">
                  <a:lumMod val="50000"/>
                </a:schemeClr>
              </a:solidFill>
              <a:latin typeface="Arial" pitchFamily="34" charset="0"/>
            </a:endParaRPr>
          </a:p>
        </p:txBody>
      </p:sp>
      <p:pic>
        <p:nvPicPr>
          <p:cNvPr id="31746" name="Picture 2" descr="http://www.truthcontrol.com/files/truthcontrol/images/2010-04-18_090114_cross_of_lorraine%5b1%5d.jpg"/>
          <p:cNvPicPr>
            <a:picLocks noChangeAspect="1" noChangeArrowheads="1"/>
          </p:cNvPicPr>
          <p:nvPr/>
        </p:nvPicPr>
        <p:blipFill>
          <a:blip r:embed="rId2" cstate="print"/>
          <a:srcRect/>
          <a:stretch>
            <a:fillRect/>
          </a:stretch>
        </p:blipFill>
        <p:spPr bwMode="auto">
          <a:xfrm>
            <a:off x="7740352" y="476672"/>
            <a:ext cx="964175" cy="1800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a:spLocks noGrp="1" noChangeArrowheads="1"/>
          </p:cNvSpPr>
          <p:nvPr>
            <p:ph type="ctrTitle"/>
          </p:nvPr>
        </p:nvSpPr>
        <p:spPr>
          <a:xfrm>
            <a:off x="3124200" y="1905000"/>
            <a:ext cx="5181600" cy="865188"/>
          </a:xfrm>
        </p:spPr>
        <p:txBody>
          <a:bodyPr lIns="91440" tIns="45720" rIns="91440" bIns="45720"/>
          <a:lstStyle/>
          <a:p>
            <a:pPr>
              <a:lnSpc>
                <a:spcPct val="90000"/>
              </a:lnSpc>
            </a:pPr>
            <a:r>
              <a:rPr lang="en-US" sz="4800" b="1" dirty="0" smtClean="0">
                <a:solidFill>
                  <a:schemeClr val="tx2"/>
                </a:solidFill>
                <a:effectLst/>
                <a:latin typeface="Arial" pitchFamily="34" charset="0"/>
              </a:rPr>
              <a:t>Questions</a:t>
            </a:r>
            <a:r>
              <a:rPr lang="en-US" sz="4800" b="1" dirty="0" smtClean="0">
                <a:solidFill>
                  <a:schemeClr val="tx2"/>
                </a:solidFill>
                <a:effectLst/>
                <a:latin typeface="Arial" pitchFamily="34" charset="0"/>
              </a:rPr>
              <a:t>?</a:t>
            </a:r>
            <a:endParaRPr lang="en-US" sz="4800" b="1" dirty="0" smtClean="0">
              <a:solidFill>
                <a:schemeClr val="tx2"/>
              </a:solidFill>
              <a:effectLst/>
              <a:latin typeface="Arial" pitchFamily="34" charset="0"/>
            </a:endParaRPr>
          </a:p>
        </p:txBody>
      </p:sp>
      <p:sp>
        <p:nvSpPr>
          <p:cNvPr id="23555" name="Text Box 3"/>
          <p:cNvSpPr>
            <a:spLocks noGrp="1" noChangeArrowheads="1"/>
          </p:cNvSpPr>
          <p:nvPr>
            <p:ph type="subTitle" idx="1"/>
          </p:nvPr>
        </p:nvSpPr>
        <p:spPr>
          <a:xfrm>
            <a:off x="3071813" y="3429000"/>
            <a:ext cx="6072187" cy="2500313"/>
          </a:xfrm>
          <a:ln w="12700"/>
        </p:spPr>
        <p:txBody>
          <a:bodyPr lIns="91440" tIns="45720" rIns="91440" bIns="45720" anchor="t"/>
          <a:lstStyle/>
          <a:p>
            <a:pPr algn="l">
              <a:spcBef>
                <a:spcPct val="0"/>
              </a:spcBef>
              <a:buClr>
                <a:schemeClr val="bg1"/>
              </a:buClr>
              <a:buFontTx/>
              <a:buNone/>
            </a:pPr>
            <a:r>
              <a:rPr lang="en-US" sz="2800" b="1" i="1" smtClean="0">
                <a:latin typeface="Arial" pitchFamily="34" charset="0"/>
              </a:rPr>
              <a:t>Marvin Ryder</a:t>
            </a:r>
          </a:p>
          <a:p>
            <a:pPr algn="l">
              <a:spcBef>
                <a:spcPct val="0"/>
              </a:spcBef>
              <a:buClr>
                <a:schemeClr val="bg1"/>
              </a:buClr>
              <a:buFontTx/>
              <a:buNone/>
            </a:pPr>
            <a:r>
              <a:rPr lang="en-US" sz="2800" b="1" i="1" smtClean="0">
                <a:latin typeface="Arial" pitchFamily="34" charset="0"/>
              </a:rPr>
              <a:t>Assistant Professor, Marketing and Entrepreneurship</a:t>
            </a:r>
          </a:p>
          <a:p>
            <a:pPr algn="l">
              <a:spcBef>
                <a:spcPct val="0"/>
              </a:spcBef>
              <a:buClr>
                <a:schemeClr val="bg1"/>
              </a:buClr>
              <a:buFontTx/>
              <a:buNone/>
            </a:pPr>
            <a:r>
              <a:rPr lang="en-US" sz="2800" b="1" i="1" smtClean="0">
                <a:latin typeface="Arial" pitchFamily="34" charset="0"/>
              </a:rPr>
              <a:t>DeGroote School of Business</a:t>
            </a:r>
          </a:p>
          <a:p>
            <a:pPr algn="l">
              <a:spcBef>
                <a:spcPct val="0"/>
              </a:spcBef>
              <a:buClr>
                <a:schemeClr val="bg1"/>
              </a:buClr>
              <a:buFontTx/>
              <a:buNone/>
            </a:pPr>
            <a:r>
              <a:rPr lang="en-US" sz="2800" b="1" i="1" smtClean="0">
                <a:latin typeface="Arial" pitchFamily="34" charset="0"/>
              </a:rPr>
              <a:t>McMaster University </a:t>
            </a:r>
          </a:p>
          <a:p>
            <a:pPr algn="l">
              <a:spcBef>
                <a:spcPct val="0"/>
              </a:spcBef>
              <a:buClr>
                <a:schemeClr val="bg1"/>
              </a:buClr>
              <a:buFontTx/>
              <a:buNone/>
            </a:pPr>
            <a:endParaRPr lang="en-US" i="1" smtClean="0">
              <a:latin typeface="Arial" pitchFamily="34" charset="0"/>
            </a:endParaRPr>
          </a:p>
          <a:p>
            <a:pPr algn="l">
              <a:spcBef>
                <a:spcPct val="0"/>
              </a:spcBef>
              <a:buClr>
                <a:schemeClr val="bg1"/>
              </a:buClr>
              <a:buFontTx/>
              <a:buNone/>
            </a:pPr>
            <a:endParaRPr lang="en-US"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1691680" y="685800"/>
            <a:ext cx="6984776" cy="1323439"/>
          </a:xfrm>
          <a:prstGeom prst="rect">
            <a:avLst/>
          </a:prstGeom>
          <a:noFill/>
          <a:ln w="9525">
            <a:noFill/>
            <a:miter lim="800000"/>
            <a:headEnd/>
            <a:tailEnd/>
          </a:ln>
        </p:spPr>
        <p:txBody>
          <a:bodyPr wrap="square">
            <a:spAutoFit/>
          </a:bodyPr>
          <a:lstStyle/>
          <a:p>
            <a:pPr eaLnBrk="0" hangingPunct="0"/>
            <a:r>
              <a:rPr lang="en-US" sz="4000" b="1" dirty="0" smtClean="0">
                <a:solidFill>
                  <a:schemeClr val="tx2"/>
                </a:solidFill>
                <a:latin typeface="Arial" pitchFamily="34" charset="0"/>
              </a:rPr>
              <a:t>Let’s Start with Some Consumer </a:t>
            </a:r>
            <a:r>
              <a:rPr lang="en-US" sz="4000" b="1" dirty="0" err="1" smtClean="0">
                <a:solidFill>
                  <a:schemeClr val="tx2"/>
                </a:solidFill>
                <a:latin typeface="Arial" pitchFamily="34" charset="0"/>
              </a:rPr>
              <a:t>Behaviour</a:t>
            </a:r>
            <a:endParaRPr lang="en-US" sz="4000" b="1" dirty="0">
              <a:solidFill>
                <a:schemeClr val="tx2"/>
              </a:solidFill>
              <a:latin typeface="Arial" pitchFamily="34" charset="0"/>
            </a:endParaRPr>
          </a:p>
        </p:txBody>
      </p:sp>
      <p:sp>
        <p:nvSpPr>
          <p:cNvPr id="7" name="TextBox 6"/>
          <p:cNvSpPr txBox="1"/>
          <p:nvPr/>
        </p:nvSpPr>
        <p:spPr>
          <a:xfrm>
            <a:off x="1714500" y="2492896"/>
            <a:ext cx="6858000" cy="2800767"/>
          </a:xfrm>
          <a:prstGeom prst="rect">
            <a:avLst/>
          </a:prstGeom>
          <a:noFill/>
        </p:spPr>
        <p:txBody>
          <a:bodyPr wrap="square">
            <a:spAutoFit/>
          </a:bodyPr>
          <a:lstStyle/>
          <a:p>
            <a:pPr>
              <a:defRPr/>
            </a:pPr>
            <a:r>
              <a:rPr lang="en-US" sz="3200" b="1" dirty="0" smtClean="0">
                <a:solidFill>
                  <a:schemeClr val="tx2">
                    <a:lumMod val="50000"/>
                  </a:schemeClr>
                </a:solidFill>
                <a:latin typeface="Arial" pitchFamily="34" charset="0"/>
                <a:cs typeface="Arial" pitchFamily="34" charset="0"/>
              </a:rPr>
              <a:t>Brand Awareness!</a:t>
            </a:r>
            <a:endParaRPr lang="en-US" sz="3200" b="1" dirty="0">
              <a:solidFill>
                <a:schemeClr val="tx2">
                  <a:lumMod val="50000"/>
                </a:schemeClr>
              </a:solidFill>
              <a:latin typeface="Arial" pitchFamily="34" charset="0"/>
              <a:cs typeface="Arial" pitchFamily="34" charset="0"/>
            </a:endParaRPr>
          </a:p>
          <a:p>
            <a:pPr indent="-457200">
              <a:defRPr/>
            </a:pPr>
            <a:endParaRPr lang="en-US" sz="4800" b="1" dirty="0">
              <a:solidFill>
                <a:schemeClr val="tx2">
                  <a:lumMod val="50000"/>
                </a:schemeClr>
              </a:solidFill>
              <a:latin typeface="Arial" pitchFamily="34" charset="0"/>
              <a:cs typeface="Arial" pitchFamily="34" charset="0"/>
            </a:endParaRPr>
          </a:p>
          <a:p>
            <a:pPr indent="-457200">
              <a:defRPr/>
            </a:pPr>
            <a:r>
              <a:rPr lang="en-US" sz="3200" b="1" u="sng" dirty="0" smtClean="0">
                <a:solidFill>
                  <a:schemeClr val="tx2">
                    <a:lumMod val="50000"/>
                  </a:schemeClr>
                </a:solidFill>
                <a:latin typeface="Arial" pitchFamily="34" charset="0"/>
                <a:cs typeface="Arial" pitchFamily="34" charset="0"/>
              </a:rPr>
              <a:t>A Little Exercise</a:t>
            </a:r>
            <a:r>
              <a:rPr lang="en-US" sz="3200" b="1" dirty="0" smtClean="0">
                <a:solidFill>
                  <a:schemeClr val="tx2">
                    <a:lumMod val="50000"/>
                  </a:schemeClr>
                </a:solidFill>
                <a:latin typeface="Arial" pitchFamily="34" charset="0"/>
                <a:cs typeface="Arial" pitchFamily="34" charset="0"/>
              </a:rPr>
              <a:t> – Write down all of the luxury car manufacturer names that come to your mind!</a:t>
            </a:r>
            <a:endParaRPr lang="en-US" sz="3200"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1691680" y="685800"/>
            <a:ext cx="6984776" cy="707886"/>
          </a:xfrm>
          <a:prstGeom prst="rect">
            <a:avLst/>
          </a:prstGeom>
          <a:noFill/>
          <a:ln w="9525">
            <a:noFill/>
            <a:miter lim="800000"/>
            <a:headEnd/>
            <a:tailEnd/>
          </a:ln>
        </p:spPr>
        <p:txBody>
          <a:bodyPr wrap="square">
            <a:spAutoFit/>
          </a:bodyPr>
          <a:lstStyle/>
          <a:p>
            <a:pPr eaLnBrk="0" hangingPunct="0"/>
            <a:r>
              <a:rPr lang="en-US" sz="4000" b="1" dirty="0" smtClean="0">
                <a:solidFill>
                  <a:schemeClr val="tx2"/>
                </a:solidFill>
                <a:latin typeface="Arial" pitchFamily="34" charset="0"/>
              </a:rPr>
              <a:t>The Product Ladder</a:t>
            </a:r>
            <a:endParaRPr lang="en-US" sz="4000" b="1" dirty="0">
              <a:solidFill>
                <a:schemeClr val="tx2"/>
              </a:solidFill>
              <a:latin typeface="Arial" pitchFamily="34" charset="0"/>
            </a:endParaRPr>
          </a:p>
        </p:txBody>
      </p:sp>
      <p:sp>
        <p:nvSpPr>
          <p:cNvPr id="7" name="TextBox 6"/>
          <p:cNvSpPr txBox="1"/>
          <p:nvPr/>
        </p:nvSpPr>
        <p:spPr>
          <a:xfrm>
            <a:off x="3275856" y="1556792"/>
            <a:ext cx="5472608" cy="4832092"/>
          </a:xfrm>
          <a:prstGeom prst="rect">
            <a:avLst/>
          </a:prstGeom>
          <a:noFill/>
        </p:spPr>
        <p:txBody>
          <a:bodyPr wrap="square">
            <a:spAutoFit/>
          </a:bodyPr>
          <a:lstStyle/>
          <a:p>
            <a:pPr>
              <a:defRPr/>
            </a:pPr>
            <a:r>
              <a:rPr lang="en-US" sz="2800" b="1" dirty="0" smtClean="0">
                <a:solidFill>
                  <a:schemeClr val="tx2">
                    <a:lumMod val="50000"/>
                  </a:schemeClr>
                </a:solidFill>
                <a:latin typeface="Arial" pitchFamily="34" charset="0"/>
                <a:cs typeface="Arial" pitchFamily="34" charset="0"/>
              </a:rPr>
              <a:t>If you are like most people, you wrote down three to seven brand names.</a:t>
            </a:r>
            <a:endParaRPr lang="en-US" sz="2800" b="1" dirty="0">
              <a:solidFill>
                <a:schemeClr val="tx2">
                  <a:lumMod val="50000"/>
                </a:schemeClr>
              </a:solidFill>
              <a:latin typeface="Arial" pitchFamily="34" charset="0"/>
              <a:cs typeface="Arial" pitchFamily="34" charset="0"/>
            </a:endParaRPr>
          </a:p>
          <a:p>
            <a:pPr indent="-457200">
              <a:defRPr/>
            </a:pPr>
            <a:endParaRPr lang="en-US" sz="2000" b="1" dirty="0">
              <a:solidFill>
                <a:schemeClr val="tx2">
                  <a:lumMod val="50000"/>
                </a:schemeClr>
              </a:solidFill>
              <a:latin typeface="Arial" pitchFamily="34" charset="0"/>
              <a:cs typeface="Arial" pitchFamily="34" charset="0"/>
            </a:endParaRPr>
          </a:p>
          <a:p>
            <a:pPr indent="-457200">
              <a:defRPr/>
            </a:pPr>
            <a:r>
              <a:rPr lang="en-US" sz="2800" b="1" u="sng" dirty="0" smtClean="0">
                <a:solidFill>
                  <a:schemeClr val="tx2">
                    <a:lumMod val="50000"/>
                  </a:schemeClr>
                </a:solidFill>
                <a:latin typeface="Arial" pitchFamily="34" charset="0"/>
                <a:cs typeface="Arial" pitchFamily="34" charset="0"/>
              </a:rPr>
              <a:t>Why is this important?</a:t>
            </a:r>
          </a:p>
          <a:p>
            <a:pPr marL="457200" indent="-914400">
              <a:defRPr/>
            </a:pPr>
            <a:r>
              <a:rPr lang="en-US" sz="2800" b="1" dirty="0" smtClean="0">
                <a:solidFill>
                  <a:schemeClr val="tx2">
                    <a:lumMod val="50000"/>
                  </a:schemeClr>
                </a:solidFill>
                <a:latin typeface="Arial" pitchFamily="34" charset="0"/>
                <a:cs typeface="Arial" pitchFamily="34" charset="0"/>
              </a:rPr>
              <a:t>1)  </a:t>
            </a:r>
            <a:r>
              <a:rPr lang="en-US" sz="2800" b="1" u="sng" dirty="0" smtClean="0">
                <a:solidFill>
                  <a:schemeClr val="tx2">
                    <a:lumMod val="50000"/>
                  </a:schemeClr>
                </a:solidFill>
                <a:latin typeface="Arial" pitchFamily="34" charset="0"/>
                <a:cs typeface="Arial" pitchFamily="34" charset="0"/>
              </a:rPr>
              <a:t>Order Counts</a:t>
            </a:r>
            <a:r>
              <a:rPr lang="en-US" sz="2800" b="1" dirty="0" smtClean="0">
                <a:solidFill>
                  <a:schemeClr val="tx2">
                    <a:lumMod val="50000"/>
                  </a:schemeClr>
                </a:solidFill>
                <a:latin typeface="Arial" pitchFamily="34" charset="0"/>
                <a:cs typeface="Arial" pitchFamily="34" charset="0"/>
              </a:rPr>
              <a:t> – the first name on the ladder gets twice the business of the second, and so on</a:t>
            </a:r>
          </a:p>
          <a:p>
            <a:pPr marL="457200" indent="-914400">
              <a:defRPr/>
            </a:pPr>
            <a:r>
              <a:rPr lang="en-US" sz="2800" b="1" dirty="0" smtClean="0">
                <a:solidFill>
                  <a:schemeClr val="tx2">
                    <a:lumMod val="50000"/>
                  </a:schemeClr>
                </a:solidFill>
                <a:latin typeface="Arial" pitchFamily="34" charset="0"/>
                <a:cs typeface="Arial" pitchFamily="34" charset="0"/>
              </a:rPr>
              <a:t>2)  If you are not on the ladder, you get very little business.</a:t>
            </a:r>
            <a:endParaRPr lang="en-US" sz="2800" b="1" dirty="0">
              <a:solidFill>
                <a:schemeClr val="tx2">
                  <a:lumMod val="50000"/>
                </a:schemeClr>
              </a:solidFill>
              <a:latin typeface="Arial" pitchFamily="34" charset="0"/>
              <a:cs typeface="Arial" pitchFamily="34" charset="0"/>
            </a:endParaRPr>
          </a:p>
        </p:txBody>
      </p:sp>
      <p:cxnSp>
        <p:nvCxnSpPr>
          <p:cNvPr id="9" name="Straight Connector 8"/>
          <p:cNvCxnSpPr/>
          <p:nvPr/>
        </p:nvCxnSpPr>
        <p:spPr bwMode="auto">
          <a:xfrm>
            <a:off x="1403648" y="1772816"/>
            <a:ext cx="720080" cy="468052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2339752" y="1772816"/>
            <a:ext cx="792088" cy="4608512"/>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1475656" y="2276872"/>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1619672" y="2852936"/>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1691680" y="3429000"/>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1763688" y="4077072"/>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1907704" y="4653136"/>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1979712" y="5301208"/>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2051720" y="5877272"/>
            <a:ext cx="936104" cy="0"/>
          </a:xfrm>
          <a:prstGeom prst="line">
            <a:avLst/>
          </a:prstGeom>
          <a:solidFill>
            <a:schemeClr val="accent1"/>
          </a:solidFill>
          <a:ln w="44450" cap="sq" cmpd="sng" algn="ctr">
            <a:solidFill>
              <a:schemeClr val="tx1"/>
            </a:solidFill>
            <a:prstDash val="solid"/>
            <a:round/>
            <a:headEnd type="none" w="sm" len="sm"/>
            <a:tailEnd type="none" w="sm" len="sm"/>
          </a:ln>
          <a:effectLst/>
        </p:spPr>
      </p:cxnSp>
      <p:sp>
        <p:nvSpPr>
          <p:cNvPr id="26" name="TextBox 25"/>
          <p:cNvSpPr txBox="1"/>
          <p:nvPr/>
        </p:nvSpPr>
        <p:spPr>
          <a:xfrm>
            <a:off x="1619672" y="2348880"/>
            <a:ext cx="825867"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BMW</a:t>
            </a:r>
            <a:endParaRPr lang="en-US" sz="2000" b="1" dirty="0">
              <a:solidFill>
                <a:schemeClr val="bg1">
                  <a:lumMod val="10000"/>
                </a:schemeClr>
              </a:solidFill>
              <a:latin typeface="Arial" pitchFamily="34" charset="0"/>
              <a:cs typeface="Arial" pitchFamily="34" charset="0"/>
            </a:endParaRPr>
          </a:p>
        </p:txBody>
      </p:sp>
      <p:sp>
        <p:nvSpPr>
          <p:cNvPr id="27" name="TextBox 26"/>
          <p:cNvSpPr txBox="1"/>
          <p:nvPr/>
        </p:nvSpPr>
        <p:spPr>
          <a:xfrm>
            <a:off x="1547664" y="2924944"/>
            <a:ext cx="1167307"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Cadillac</a:t>
            </a:r>
            <a:endParaRPr lang="en-US" sz="2000" b="1" dirty="0">
              <a:solidFill>
                <a:schemeClr val="bg1">
                  <a:lumMod val="10000"/>
                </a:schemeClr>
              </a:solidFill>
              <a:latin typeface="Arial" pitchFamily="34" charset="0"/>
              <a:cs typeface="Arial" pitchFamily="34" charset="0"/>
            </a:endParaRPr>
          </a:p>
        </p:txBody>
      </p:sp>
      <p:sp>
        <p:nvSpPr>
          <p:cNvPr id="28" name="TextBox 27"/>
          <p:cNvSpPr txBox="1"/>
          <p:nvPr/>
        </p:nvSpPr>
        <p:spPr>
          <a:xfrm>
            <a:off x="1835696" y="3573016"/>
            <a:ext cx="755335"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Audi</a:t>
            </a:r>
            <a:endParaRPr lang="en-US" sz="2000" b="1" dirty="0">
              <a:solidFill>
                <a:schemeClr val="bg1">
                  <a:lumMod val="10000"/>
                </a:schemeClr>
              </a:solidFill>
              <a:latin typeface="Arial" pitchFamily="34" charset="0"/>
              <a:cs typeface="Arial" pitchFamily="34" charset="0"/>
            </a:endParaRPr>
          </a:p>
        </p:txBody>
      </p:sp>
      <p:sp>
        <p:nvSpPr>
          <p:cNvPr id="29" name="TextBox 28"/>
          <p:cNvSpPr txBox="1"/>
          <p:nvPr/>
        </p:nvSpPr>
        <p:spPr>
          <a:xfrm>
            <a:off x="1763688" y="4149080"/>
            <a:ext cx="1197764"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Porsche</a:t>
            </a:r>
            <a:endParaRPr lang="en-US" sz="2000" b="1" dirty="0">
              <a:solidFill>
                <a:schemeClr val="bg1">
                  <a:lumMod val="10000"/>
                </a:schemeClr>
              </a:solidFill>
              <a:latin typeface="Arial" pitchFamily="34" charset="0"/>
              <a:cs typeface="Arial" pitchFamily="34" charset="0"/>
            </a:endParaRPr>
          </a:p>
        </p:txBody>
      </p:sp>
      <p:sp>
        <p:nvSpPr>
          <p:cNvPr id="30" name="TextBox 29"/>
          <p:cNvSpPr txBox="1"/>
          <p:nvPr/>
        </p:nvSpPr>
        <p:spPr>
          <a:xfrm>
            <a:off x="1907704" y="4797152"/>
            <a:ext cx="1026243"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Jaguar</a:t>
            </a:r>
            <a:endParaRPr lang="en-US" sz="2000" b="1" dirty="0">
              <a:solidFill>
                <a:schemeClr val="bg1">
                  <a:lumMod val="10000"/>
                </a:schemeClr>
              </a:solidFill>
              <a:latin typeface="Arial" pitchFamily="34" charset="0"/>
              <a:cs typeface="Arial" pitchFamily="34" charset="0"/>
            </a:endParaRPr>
          </a:p>
        </p:txBody>
      </p:sp>
      <p:sp>
        <p:nvSpPr>
          <p:cNvPr id="31" name="TextBox 30"/>
          <p:cNvSpPr txBox="1"/>
          <p:nvPr/>
        </p:nvSpPr>
        <p:spPr>
          <a:xfrm>
            <a:off x="2123728" y="5445224"/>
            <a:ext cx="811441" cy="400110"/>
          </a:xfrm>
          <a:prstGeom prst="rect">
            <a:avLst/>
          </a:prstGeom>
          <a:noFill/>
        </p:spPr>
        <p:txBody>
          <a:bodyPr wrap="none" rtlCol="0">
            <a:spAutoFit/>
          </a:bodyPr>
          <a:lstStyle/>
          <a:p>
            <a:r>
              <a:rPr lang="en-US" sz="2000" b="1" dirty="0" smtClean="0">
                <a:solidFill>
                  <a:schemeClr val="bg1">
                    <a:lumMod val="10000"/>
                  </a:schemeClr>
                </a:solidFill>
                <a:latin typeface="Arial" pitchFamily="34" charset="0"/>
                <a:cs typeface="Arial" pitchFamily="34" charset="0"/>
              </a:rPr>
              <a:t>Rolls</a:t>
            </a:r>
            <a:endParaRPr lang="en-US" sz="2000" b="1" dirty="0">
              <a:solidFill>
                <a:schemeClr val="bg1">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692275" y="1124744"/>
            <a:ext cx="7165975" cy="707886"/>
          </a:xfrm>
          <a:prstGeom prst="rect">
            <a:avLst/>
          </a:prstGeom>
          <a:noFill/>
          <a:ln w="9525">
            <a:noFill/>
            <a:miter lim="800000"/>
            <a:headEnd/>
            <a:tailEnd/>
          </a:ln>
        </p:spPr>
        <p:txBody>
          <a:bodyPr>
            <a:spAutoFit/>
          </a:bodyPr>
          <a:lstStyle/>
          <a:p>
            <a:pPr eaLnBrk="0" hangingPunct="0"/>
            <a:r>
              <a:rPr lang="en-US" sz="4000" b="1" dirty="0" smtClean="0">
                <a:solidFill>
                  <a:schemeClr val="tx2"/>
                </a:solidFill>
                <a:latin typeface="Arial" pitchFamily="34" charset="0"/>
              </a:rPr>
              <a:t>Positioning</a:t>
            </a:r>
            <a:endParaRPr lang="en-US" sz="4000" b="1" dirty="0">
              <a:solidFill>
                <a:schemeClr val="tx2"/>
              </a:solidFill>
              <a:latin typeface="Arial" pitchFamily="34" charset="0"/>
            </a:endParaRPr>
          </a:p>
        </p:txBody>
      </p:sp>
      <p:sp>
        <p:nvSpPr>
          <p:cNvPr id="6147" name="Text Box 3"/>
          <p:cNvSpPr txBox="1">
            <a:spLocks noChangeArrowheads="1"/>
          </p:cNvSpPr>
          <p:nvPr/>
        </p:nvSpPr>
        <p:spPr bwMode="auto">
          <a:xfrm>
            <a:off x="1763688" y="2277294"/>
            <a:ext cx="6624736" cy="2807890"/>
          </a:xfrm>
          <a:prstGeom prst="rect">
            <a:avLst/>
          </a:prstGeom>
          <a:noFill/>
          <a:ln w="9525">
            <a:noFill/>
            <a:miter lim="800000"/>
            <a:headEnd/>
            <a:tailEnd/>
          </a:ln>
        </p:spPr>
        <p:txBody>
          <a:bodyPr lIns="0" tIns="0" rIns="0" bIns="0"/>
          <a:lstStyle/>
          <a:p>
            <a:pPr marL="457200" indent="-457200" defTabSz="423863">
              <a:buClr>
                <a:srgbClr val="000000"/>
              </a:buClr>
              <a:buSzPct val="90000"/>
              <a:defRPr/>
            </a:pPr>
            <a:r>
              <a:rPr lang="en-US" sz="3200" b="1" dirty="0" smtClean="0">
                <a:solidFill>
                  <a:schemeClr val="tx2">
                    <a:lumMod val="50000"/>
                  </a:schemeClr>
                </a:solidFill>
                <a:latin typeface="Arial" pitchFamily="34" charset="0"/>
              </a:rPr>
              <a:t>The relative position a brand or company has on the amalgamated product ladders for all of the consumers in its target market.</a:t>
            </a:r>
            <a:endParaRPr lang="en-US" sz="3200" b="1" dirty="0">
              <a:solidFill>
                <a:schemeClr val="tx2">
                  <a:lumMod val="50000"/>
                </a:schemeClr>
              </a:solidFill>
              <a:latin typeface="Arial" pitchFamily="34" charset="0"/>
            </a:endParaRPr>
          </a:p>
          <a:p>
            <a:pPr marL="457200" indent="-457200" defTabSz="423863">
              <a:buClr>
                <a:srgbClr val="000000"/>
              </a:buClr>
              <a:buSzPct val="90000"/>
              <a:defRPr/>
            </a:pPr>
            <a:endParaRPr lang="en-US" sz="1200" b="1" dirty="0">
              <a:latin typeface="Arial" pitchFamily="34" charset="0"/>
            </a:endParaRPr>
          </a:p>
          <a:p>
            <a:pPr marL="457200" indent="-228600" defTabSz="423863">
              <a:spcBef>
                <a:spcPts val="1200"/>
              </a:spcBef>
              <a:buClr>
                <a:srgbClr val="000000"/>
              </a:buClr>
              <a:buSzPct val="130000"/>
              <a:buFont typeface="Arial" pitchFamily="34" charset="0"/>
              <a:buChar char="•"/>
              <a:defRPr/>
            </a:pPr>
            <a:endParaRPr lang="en-US" b="1"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358900" y="685800"/>
            <a:ext cx="7785100" cy="707886"/>
          </a:xfrm>
          <a:prstGeom prst="rect">
            <a:avLst/>
          </a:prstGeom>
          <a:noFill/>
          <a:ln w="9525">
            <a:noFill/>
            <a:miter lim="800000"/>
            <a:headEnd/>
            <a:tailEnd/>
          </a:ln>
        </p:spPr>
        <p:txBody>
          <a:bodyPr>
            <a:spAutoFit/>
          </a:bodyPr>
          <a:lstStyle/>
          <a:p>
            <a:pPr eaLnBrk="0" hangingPunct="0"/>
            <a:r>
              <a:rPr lang="en-US" sz="4000" b="1" dirty="0" smtClean="0">
                <a:solidFill>
                  <a:schemeClr val="tx2"/>
                </a:solidFill>
                <a:latin typeface="Arial" pitchFamily="34" charset="0"/>
              </a:rPr>
              <a:t>Re-Branding</a:t>
            </a:r>
            <a:endParaRPr lang="en-US" sz="4000" b="1" dirty="0">
              <a:solidFill>
                <a:schemeClr val="tx2"/>
              </a:solidFill>
              <a:latin typeface="Arial" pitchFamily="34" charset="0"/>
            </a:endParaRPr>
          </a:p>
        </p:txBody>
      </p:sp>
      <p:sp>
        <p:nvSpPr>
          <p:cNvPr id="2052" name="TextBox 6"/>
          <p:cNvSpPr txBox="1">
            <a:spLocks noChangeArrowheads="1"/>
          </p:cNvSpPr>
          <p:nvPr/>
        </p:nvSpPr>
        <p:spPr bwMode="auto">
          <a:xfrm>
            <a:off x="1714500" y="1854691"/>
            <a:ext cx="6858000" cy="3662541"/>
          </a:xfrm>
          <a:prstGeom prst="rect">
            <a:avLst/>
          </a:prstGeom>
          <a:noFill/>
          <a:ln w="9525">
            <a:noFill/>
            <a:miter lim="800000"/>
            <a:headEnd/>
            <a:tailEnd/>
          </a:ln>
        </p:spPr>
        <p:txBody>
          <a:bodyPr wrap="square">
            <a:spAutoFit/>
          </a:bodyPr>
          <a:lstStyle/>
          <a:p>
            <a:r>
              <a:rPr lang="en-US" sz="3200" b="1" dirty="0" smtClean="0">
                <a:solidFill>
                  <a:schemeClr val="tx2">
                    <a:lumMod val="50000"/>
                  </a:schemeClr>
                </a:solidFill>
                <a:latin typeface="Arial" pitchFamily="34" charset="0"/>
                <a:cs typeface="Arial" pitchFamily="34" charset="0"/>
              </a:rPr>
              <a:t>An attempt to change the relative position of an organization or brand on the product ladder.</a:t>
            </a:r>
          </a:p>
          <a:p>
            <a:endParaRPr lang="en-US" sz="2000" b="1" dirty="0" smtClean="0">
              <a:solidFill>
                <a:schemeClr val="tx2">
                  <a:lumMod val="50000"/>
                </a:schemeClr>
              </a:solidFill>
              <a:latin typeface="Arial" pitchFamily="34" charset="0"/>
              <a:cs typeface="Arial" pitchFamily="34" charset="0"/>
            </a:endParaRPr>
          </a:p>
          <a:p>
            <a:r>
              <a:rPr lang="en-US" sz="3200" b="1" dirty="0" smtClean="0">
                <a:solidFill>
                  <a:schemeClr val="tx2">
                    <a:lumMod val="50000"/>
                  </a:schemeClr>
                </a:solidFill>
                <a:latin typeface="Arial" pitchFamily="34" charset="0"/>
                <a:cs typeface="Arial" pitchFamily="34" charset="0"/>
              </a:rPr>
              <a:t>Done to increase sales </a:t>
            </a:r>
            <a:r>
              <a:rPr lang="en-US" sz="3200" b="1" dirty="0" smtClean="0">
                <a:solidFill>
                  <a:schemeClr val="tx2">
                    <a:lumMod val="50000"/>
                  </a:schemeClr>
                </a:solidFill>
                <a:latin typeface="Arial" pitchFamily="34" charset="0"/>
                <a:cs typeface="Arial" pitchFamily="34" charset="0"/>
              </a:rPr>
              <a:t>or capture a bigger share of the market.</a:t>
            </a:r>
          </a:p>
          <a:p>
            <a:endParaRPr lang="en-US" sz="2000" b="1" dirty="0" smtClean="0">
              <a:solidFill>
                <a:schemeClr val="tx2">
                  <a:lumMod val="50000"/>
                </a:schemeClr>
              </a:solidFill>
              <a:latin typeface="Arial" pitchFamily="34" charset="0"/>
              <a:cs typeface="Arial" pitchFamily="34" charset="0"/>
            </a:endParaRPr>
          </a:p>
          <a:p>
            <a:r>
              <a:rPr lang="en-US" sz="3200" b="1" dirty="0" smtClean="0">
                <a:solidFill>
                  <a:schemeClr val="tx2">
                    <a:lumMod val="50000"/>
                  </a:schemeClr>
                </a:solidFill>
                <a:latin typeface="Arial" pitchFamily="34" charset="0"/>
                <a:cs typeface="Arial" pitchFamily="34" charset="0"/>
              </a:rPr>
              <a:t>Some classic examples.</a:t>
            </a:r>
            <a:endParaRPr lang="en-US" sz="3200"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358900" y="685800"/>
            <a:ext cx="7785100" cy="707886"/>
          </a:xfrm>
          <a:prstGeom prst="rect">
            <a:avLst/>
          </a:prstGeom>
          <a:noFill/>
          <a:ln w="9525">
            <a:noFill/>
            <a:miter lim="800000"/>
            <a:headEnd/>
            <a:tailEnd/>
          </a:ln>
        </p:spPr>
        <p:txBody>
          <a:bodyPr>
            <a:spAutoFit/>
          </a:bodyPr>
          <a:lstStyle/>
          <a:p>
            <a:pPr eaLnBrk="0" hangingPunct="0"/>
            <a:r>
              <a:rPr lang="en-US" sz="4000" b="1" dirty="0" smtClean="0">
                <a:solidFill>
                  <a:schemeClr val="tx2"/>
                </a:solidFill>
                <a:latin typeface="Arial" pitchFamily="34" charset="0"/>
              </a:rPr>
              <a:t>Re-Branding Example #1</a:t>
            </a:r>
            <a:endParaRPr lang="en-US" sz="4000" b="1" dirty="0">
              <a:solidFill>
                <a:schemeClr val="tx2"/>
              </a:solidFill>
              <a:latin typeface="Arial" pitchFamily="34" charset="0"/>
            </a:endParaRPr>
          </a:p>
        </p:txBody>
      </p:sp>
      <p:sp>
        <p:nvSpPr>
          <p:cNvPr id="34818" name="AutoShape 2" descr="Image result for 7up uncol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20" name="AutoShape 4" descr="Image result for 7up uncol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4822" name="Picture 6" descr="https://uberrhund.files.wordpress.com/2013/12/7up.jpg"/>
          <p:cNvPicPr>
            <a:picLocks noChangeAspect="1" noChangeArrowheads="1"/>
          </p:cNvPicPr>
          <p:nvPr/>
        </p:nvPicPr>
        <p:blipFill>
          <a:blip r:embed="rId2" cstate="print"/>
          <a:srcRect/>
          <a:stretch>
            <a:fillRect/>
          </a:stretch>
        </p:blipFill>
        <p:spPr bwMode="auto">
          <a:xfrm>
            <a:off x="1475656" y="1484784"/>
            <a:ext cx="5508104" cy="2840116"/>
          </a:xfrm>
          <a:prstGeom prst="rect">
            <a:avLst/>
          </a:prstGeom>
          <a:noFill/>
        </p:spPr>
      </p:pic>
      <p:pic>
        <p:nvPicPr>
          <p:cNvPr id="34824" name="Picture 8" descr="https://img0.etsystatic.com/067/0/5744016/il_340x270.766833404_m3qo.jpg"/>
          <p:cNvPicPr>
            <a:picLocks noChangeAspect="1" noChangeArrowheads="1"/>
          </p:cNvPicPr>
          <p:nvPr/>
        </p:nvPicPr>
        <p:blipFill>
          <a:blip r:embed="rId3" cstate="print"/>
          <a:srcRect l="21380" r="23643"/>
          <a:stretch>
            <a:fillRect/>
          </a:stretch>
        </p:blipFill>
        <p:spPr bwMode="auto">
          <a:xfrm>
            <a:off x="6516216" y="3140968"/>
            <a:ext cx="2392881" cy="3456384"/>
          </a:xfrm>
          <a:prstGeom prst="rect">
            <a:avLst/>
          </a:prstGeom>
          <a:noFill/>
        </p:spPr>
      </p:pic>
      <p:sp>
        <p:nvSpPr>
          <p:cNvPr id="8" name="TextBox 7"/>
          <p:cNvSpPr txBox="1"/>
          <p:nvPr/>
        </p:nvSpPr>
        <p:spPr>
          <a:xfrm>
            <a:off x="2051720" y="5085184"/>
            <a:ext cx="3910045" cy="461665"/>
          </a:xfrm>
          <a:prstGeom prst="rect">
            <a:avLst/>
          </a:prstGeom>
          <a:noFill/>
        </p:spPr>
        <p:txBody>
          <a:bodyPr wrap="none" rtlCol="0">
            <a:spAutoFit/>
          </a:bodyPr>
          <a:lstStyle/>
          <a:p>
            <a:r>
              <a:rPr lang="en-US" b="1" dirty="0" smtClean="0">
                <a:solidFill>
                  <a:schemeClr val="tx2">
                    <a:lumMod val="50000"/>
                  </a:schemeClr>
                </a:solidFill>
                <a:latin typeface="Arial" pitchFamily="34" charset="0"/>
                <a:cs typeface="Arial" pitchFamily="34" charset="0"/>
              </a:rPr>
              <a:t>Look closely at the glass.</a:t>
            </a:r>
            <a:endParaRPr lang="en-US"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358900" y="685800"/>
            <a:ext cx="2709044" cy="2554545"/>
          </a:xfrm>
          <a:prstGeom prst="rect">
            <a:avLst/>
          </a:prstGeom>
          <a:noFill/>
          <a:ln w="9525">
            <a:noFill/>
            <a:miter lim="800000"/>
            <a:headEnd/>
            <a:tailEnd/>
          </a:ln>
        </p:spPr>
        <p:txBody>
          <a:bodyPr wrap="square">
            <a:spAutoFit/>
          </a:bodyPr>
          <a:lstStyle/>
          <a:p>
            <a:pPr algn="ctr" eaLnBrk="0" hangingPunct="0"/>
            <a:r>
              <a:rPr lang="en-US" sz="4000" b="1" dirty="0" smtClean="0">
                <a:solidFill>
                  <a:schemeClr val="tx2"/>
                </a:solidFill>
                <a:latin typeface="Arial" pitchFamily="34" charset="0"/>
              </a:rPr>
              <a:t>Re-</a:t>
            </a:r>
          </a:p>
          <a:p>
            <a:pPr algn="ctr" eaLnBrk="0" hangingPunct="0"/>
            <a:r>
              <a:rPr lang="en-US" sz="4000" b="1" dirty="0" smtClean="0">
                <a:solidFill>
                  <a:schemeClr val="tx2"/>
                </a:solidFill>
                <a:latin typeface="Arial" pitchFamily="34" charset="0"/>
              </a:rPr>
              <a:t>Branding</a:t>
            </a:r>
          </a:p>
          <a:p>
            <a:pPr algn="ctr" eaLnBrk="0" hangingPunct="0"/>
            <a:r>
              <a:rPr lang="en-US" sz="4000" b="1" dirty="0" smtClean="0">
                <a:solidFill>
                  <a:schemeClr val="tx2"/>
                </a:solidFill>
                <a:latin typeface="Arial" pitchFamily="34" charset="0"/>
              </a:rPr>
              <a:t> Example</a:t>
            </a:r>
          </a:p>
          <a:p>
            <a:pPr algn="ctr" eaLnBrk="0" hangingPunct="0"/>
            <a:r>
              <a:rPr lang="en-US" sz="4000" b="1" dirty="0" smtClean="0">
                <a:solidFill>
                  <a:schemeClr val="tx2"/>
                </a:solidFill>
                <a:latin typeface="Arial" pitchFamily="34" charset="0"/>
              </a:rPr>
              <a:t> #2</a:t>
            </a:r>
            <a:endParaRPr lang="en-US" sz="4000" b="1" dirty="0">
              <a:solidFill>
                <a:schemeClr val="tx2"/>
              </a:solidFill>
              <a:latin typeface="Arial" pitchFamily="34" charset="0"/>
            </a:endParaRPr>
          </a:p>
        </p:txBody>
      </p:sp>
      <p:pic>
        <p:nvPicPr>
          <p:cNvPr id="33794" name="Picture 2" descr="1974 Stolichanaya Vodka Ad &quot;Russian&quot; Vintage Advertising Wall Decor Print"/>
          <p:cNvPicPr>
            <a:picLocks noChangeAspect="1" noChangeArrowheads="1"/>
          </p:cNvPicPr>
          <p:nvPr/>
        </p:nvPicPr>
        <p:blipFill>
          <a:blip r:embed="rId2" cstate="print"/>
          <a:srcRect l="31019" t="9395" r="30499" b="9181"/>
          <a:stretch>
            <a:fillRect/>
          </a:stretch>
        </p:blipFill>
        <p:spPr bwMode="auto">
          <a:xfrm>
            <a:off x="4111724" y="188640"/>
            <a:ext cx="4780756" cy="66195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358900" y="685800"/>
            <a:ext cx="2637036" cy="2554545"/>
          </a:xfrm>
          <a:prstGeom prst="rect">
            <a:avLst/>
          </a:prstGeom>
          <a:noFill/>
          <a:ln w="9525">
            <a:noFill/>
            <a:miter lim="800000"/>
            <a:headEnd/>
            <a:tailEnd/>
          </a:ln>
        </p:spPr>
        <p:txBody>
          <a:bodyPr wrap="square">
            <a:spAutoFit/>
          </a:bodyPr>
          <a:lstStyle/>
          <a:p>
            <a:pPr algn="ctr" eaLnBrk="0" hangingPunct="0"/>
            <a:r>
              <a:rPr lang="en-US" sz="4000" b="1" dirty="0" smtClean="0">
                <a:solidFill>
                  <a:schemeClr val="tx2"/>
                </a:solidFill>
                <a:latin typeface="Arial" pitchFamily="34" charset="0"/>
              </a:rPr>
              <a:t>Re-Branding Example #3</a:t>
            </a:r>
            <a:endParaRPr lang="en-US" sz="4000" b="1" dirty="0">
              <a:solidFill>
                <a:schemeClr val="tx2"/>
              </a:solidFill>
              <a:latin typeface="Arial" pitchFamily="34" charset="0"/>
            </a:endParaRPr>
          </a:p>
        </p:txBody>
      </p:sp>
      <p:pic>
        <p:nvPicPr>
          <p:cNvPr id="41988" name="Picture 4" descr="http://onproductmanagement.net/wp-content/uploads/2011/04/avis1.gif"/>
          <p:cNvPicPr>
            <a:picLocks noChangeAspect="1" noChangeArrowheads="1"/>
          </p:cNvPicPr>
          <p:nvPr/>
        </p:nvPicPr>
        <p:blipFill>
          <a:blip r:embed="rId2" cstate="print"/>
          <a:srcRect/>
          <a:stretch>
            <a:fillRect/>
          </a:stretch>
        </p:blipFill>
        <p:spPr bwMode="auto">
          <a:xfrm>
            <a:off x="3995936" y="188640"/>
            <a:ext cx="4944218" cy="6493409"/>
          </a:xfrm>
          <a:prstGeom prst="rect">
            <a:avLst/>
          </a:prstGeom>
          <a:noFill/>
        </p:spPr>
      </p:pic>
      <p:sp>
        <p:nvSpPr>
          <p:cNvPr id="6" name="TextBox 5"/>
          <p:cNvSpPr txBox="1"/>
          <p:nvPr/>
        </p:nvSpPr>
        <p:spPr>
          <a:xfrm>
            <a:off x="1331640" y="3717032"/>
            <a:ext cx="2376264" cy="1200329"/>
          </a:xfrm>
          <a:prstGeom prst="rect">
            <a:avLst/>
          </a:prstGeom>
          <a:noFill/>
        </p:spPr>
        <p:txBody>
          <a:bodyPr wrap="square" rtlCol="0">
            <a:spAutoFit/>
          </a:bodyPr>
          <a:lstStyle/>
          <a:p>
            <a:pPr algn="ctr"/>
            <a:r>
              <a:rPr lang="en-US" b="1" dirty="0" smtClean="0">
                <a:solidFill>
                  <a:schemeClr val="tx2">
                    <a:lumMod val="50000"/>
                  </a:schemeClr>
                </a:solidFill>
                <a:latin typeface="Arial" pitchFamily="34" charset="0"/>
                <a:cs typeface="Arial" pitchFamily="34" charset="0"/>
              </a:rPr>
              <a:t>Avis was </a:t>
            </a:r>
            <a:r>
              <a:rPr lang="en-US" b="1" u="sng" dirty="0" smtClean="0">
                <a:solidFill>
                  <a:schemeClr val="tx2">
                    <a:lumMod val="50000"/>
                  </a:schemeClr>
                </a:solidFill>
                <a:latin typeface="Arial" pitchFamily="34" charset="0"/>
                <a:cs typeface="Arial" pitchFamily="34" charset="0"/>
              </a:rPr>
              <a:t>NOT</a:t>
            </a:r>
            <a:r>
              <a:rPr lang="en-US" b="1" dirty="0" smtClean="0">
                <a:solidFill>
                  <a:schemeClr val="tx2">
                    <a:lumMod val="50000"/>
                  </a:schemeClr>
                </a:solidFill>
                <a:latin typeface="Arial" pitchFamily="34" charset="0"/>
                <a:cs typeface="Arial" pitchFamily="34" charset="0"/>
              </a:rPr>
              <a:t> #2 when the ad appeared.</a:t>
            </a:r>
            <a:endParaRPr lang="en-US"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692275" y="457200"/>
            <a:ext cx="7165975" cy="646331"/>
          </a:xfrm>
          <a:prstGeom prst="rect">
            <a:avLst/>
          </a:prstGeom>
          <a:noFill/>
          <a:ln w="9525">
            <a:noFill/>
            <a:miter lim="800000"/>
            <a:headEnd/>
            <a:tailEnd/>
          </a:ln>
        </p:spPr>
        <p:txBody>
          <a:bodyPr>
            <a:spAutoFit/>
          </a:bodyPr>
          <a:lstStyle/>
          <a:p>
            <a:pPr eaLnBrk="0" hangingPunct="0"/>
            <a:r>
              <a:rPr lang="en-US" sz="3600" b="1" dirty="0" smtClean="0">
                <a:solidFill>
                  <a:schemeClr val="tx2"/>
                </a:solidFill>
                <a:latin typeface="Arial" pitchFamily="34" charset="0"/>
              </a:rPr>
              <a:t>The “World” of Service Clubs</a:t>
            </a:r>
            <a:endParaRPr lang="en-US" sz="3600" b="1" dirty="0">
              <a:solidFill>
                <a:schemeClr val="tx2"/>
              </a:solidFill>
              <a:latin typeface="Arial" pitchFamily="34" charset="0"/>
            </a:endParaRPr>
          </a:p>
        </p:txBody>
      </p:sp>
      <p:graphicFrame>
        <p:nvGraphicFramePr>
          <p:cNvPr id="4" name="Table 3"/>
          <p:cNvGraphicFramePr>
            <a:graphicFrameLocks noGrp="1"/>
          </p:cNvGraphicFramePr>
          <p:nvPr/>
        </p:nvGraphicFramePr>
        <p:xfrm>
          <a:off x="1475657" y="1412776"/>
          <a:ext cx="7416823" cy="4582160"/>
        </p:xfrm>
        <a:graphic>
          <a:graphicData uri="http://schemas.openxmlformats.org/drawingml/2006/table">
            <a:tbl>
              <a:tblPr firstRow="1" bandRow="1">
                <a:tableStyleId>{5C22544A-7EE6-4342-B048-85BDC9FD1C3A}</a:tableStyleId>
              </a:tblPr>
              <a:tblGrid>
                <a:gridCol w="1317312"/>
                <a:gridCol w="1317312"/>
                <a:gridCol w="2117903"/>
                <a:gridCol w="1584176"/>
                <a:gridCol w="1080120"/>
              </a:tblGrid>
              <a:tr h="370840">
                <a:tc>
                  <a:txBody>
                    <a:bodyPr/>
                    <a:lstStyle/>
                    <a:p>
                      <a:pPr algn="ctr"/>
                      <a:r>
                        <a:rPr lang="en-US" dirty="0" smtClean="0">
                          <a:latin typeface="Arial" pitchFamily="34" charset="0"/>
                          <a:cs typeface="Arial" pitchFamily="34" charset="0"/>
                        </a:rPr>
                        <a:t>Name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Year of Founding</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Motto</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Membership</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Clubs</a:t>
                      </a:r>
                      <a:endParaRPr lang="en-US"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Lions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We serve.</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1,400,000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46,000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Rotary</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1905</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Service above self.</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1,220,000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34,282</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Optimists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1919</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Help</a:t>
                      </a:r>
                      <a:r>
                        <a:rPr lang="en-US" baseline="0" dirty="0" smtClean="0">
                          <a:latin typeface="Arial" pitchFamily="34" charset="0"/>
                          <a:cs typeface="Arial" pitchFamily="34" charset="0"/>
                        </a:rPr>
                        <a:t> Optimists help kids.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87,000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2,900</a:t>
                      </a:r>
                      <a:endParaRPr lang="en-US" dirty="0">
                        <a:latin typeface="Arial" pitchFamily="34" charset="0"/>
                        <a:cs typeface="Arial" pitchFamily="34" charset="0"/>
                      </a:endParaRPr>
                    </a:p>
                  </a:txBody>
                  <a:tcPr anchor="ctr"/>
                </a:tc>
              </a:tr>
              <a:tr h="370840">
                <a:tc>
                  <a:txBody>
                    <a:bodyPr/>
                    <a:lstStyle/>
                    <a:p>
                      <a:pPr algn="ctr"/>
                      <a:r>
                        <a:rPr lang="en-US" dirty="0" err="1" smtClean="0">
                          <a:latin typeface="Arial" pitchFamily="34" charset="0"/>
                          <a:cs typeface="Arial" pitchFamily="34" charset="0"/>
                        </a:rPr>
                        <a:t>Oddfellows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1819</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Friendship, Love, Truth</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600,000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12,000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Masons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1717</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Making good men better.</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5,000,000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50,000</a:t>
                      </a:r>
                      <a:endParaRPr lang="en-US" dirty="0">
                        <a:latin typeface="Arial" pitchFamily="34" charset="0"/>
                        <a:cs typeface="Arial" pitchFamily="34" charset="0"/>
                      </a:endParaRPr>
                    </a:p>
                  </a:txBody>
                  <a:tcPr anchor="ctr"/>
                </a:tc>
              </a:tr>
              <a:tr h="370840">
                <a:tc>
                  <a:txBody>
                    <a:bodyPr/>
                    <a:lstStyle/>
                    <a:p>
                      <a:pPr algn="ctr"/>
                      <a:r>
                        <a:rPr lang="en-US" dirty="0" smtClean="0">
                          <a:latin typeface="Arial" pitchFamily="34" charset="0"/>
                          <a:cs typeface="Arial" pitchFamily="34" charset="0"/>
                        </a:rPr>
                        <a:t>Elks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1868</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Elks care,</a:t>
                      </a:r>
                      <a:r>
                        <a:rPr lang="en-US" baseline="0" dirty="0" smtClean="0">
                          <a:latin typeface="Arial" pitchFamily="34" charset="0"/>
                          <a:cs typeface="Arial" pitchFamily="34" charset="0"/>
                        </a:rPr>
                        <a:t> Elks share</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1,000,000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2,200</a:t>
                      </a:r>
                      <a:endParaRPr lang="en-US" dirty="0">
                        <a:latin typeface="Arial" pitchFamily="34" charset="0"/>
                        <a:cs typeface="Arial" pitchFamily="34" charset="0"/>
                      </a:endParaRPr>
                    </a:p>
                  </a:txBody>
                  <a:tcPr anchor="ctr"/>
                </a:tc>
              </a:tr>
              <a:tr h="370840">
                <a:tc>
                  <a:txBody>
                    <a:bodyPr/>
                    <a:lstStyle/>
                    <a:p>
                      <a:pPr algn="ctr"/>
                      <a:r>
                        <a:rPr lang="en-US" dirty="0" err="1" smtClean="0">
                          <a:latin typeface="Arial" pitchFamily="34" charset="0"/>
                          <a:cs typeface="Arial" pitchFamily="34" charset="0"/>
                        </a:rPr>
                        <a:t>Shriners</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1870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Fun</a:t>
                      </a:r>
                      <a:r>
                        <a:rPr lang="en-US" baseline="0" dirty="0" smtClean="0">
                          <a:latin typeface="Arial" pitchFamily="34" charset="0"/>
                          <a:cs typeface="Arial" pitchFamily="34" charset="0"/>
                        </a:rPr>
                        <a:t> with a purpose.</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340,000</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195</a:t>
                      </a:r>
                      <a:endParaRPr lang="en-US"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3385</TotalTime>
  <Words>624</Words>
  <Application>Microsoft Office PowerPoint</Application>
  <PresentationFormat>On-screen Show (4:3)</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Strategic</vt:lpstr>
      <vt:lpstr>Positioning, Re-Branding &amp; the Lions Club</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Marvin Ryder</dc:creator>
  <cp:lastModifiedBy>Ryder</cp:lastModifiedBy>
  <cp:revision>305</cp:revision>
  <dcterms:created xsi:type="dcterms:W3CDTF">2005-04-21T16:56:21Z</dcterms:created>
  <dcterms:modified xsi:type="dcterms:W3CDTF">2015-05-30T23:36:12Z</dcterms:modified>
</cp:coreProperties>
</file>