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diagrams/layout5.xml" ContentType="application/vnd.openxmlformats-officedocument.drawingml.diagram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0" r:id="rId2"/>
  </p:sldMasterIdLst>
  <p:notesMasterIdLst>
    <p:notesMasterId r:id="rId35"/>
  </p:notesMasterIdLst>
  <p:handoutMasterIdLst>
    <p:handoutMasterId r:id="rId36"/>
  </p:handoutMasterIdLst>
  <p:sldIdLst>
    <p:sldId id="256" r:id="rId3"/>
    <p:sldId id="286" r:id="rId4"/>
    <p:sldId id="270" r:id="rId5"/>
    <p:sldId id="272" r:id="rId6"/>
    <p:sldId id="271" r:id="rId7"/>
    <p:sldId id="292" r:id="rId8"/>
    <p:sldId id="257" r:id="rId9"/>
    <p:sldId id="258" r:id="rId10"/>
    <p:sldId id="294" r:id="rId11"/>
    <p:sldId id="278" r:id="rId12"/>
    <p:sldId id="288" r:id="rId13"/>
    <p:sldId id="289" r:id="rId14"/>
    <p:sldId id="268" r:id="rId15"/>
    <p:sldId id="269" r:id="rId16"/>
    <p:sldId id="273" r:id="rId17"/>
    <p:sldId id="275" r:id="rId18"/>
    <p:sldId id="276" r:id="rId19"/>
    <p:sldId id="264" r:id="rId20"/>
    <p:sldId id="261" r:id="rId21"/>
    <p:sldId id="266" r:id="rId22"/>
    <p:sldId id="279" r:id="rId23"/>
    <p:sldId id="280" r:id="rId24"/>
    <p:sldId id="262" r:id="rId25"/>
    <p:sldId id="265" r:id="rId26"/>
    <p:sldId id="267" r:id="rId27"/>
    <p:sldId id="263" r:id="rId28"/>
    <p:sldId id="281" r:id="rId29"/>
    <p:sldId id="282" r:id="rId30"/>
    <p:sldId id="290" r:id="rId31"/>
    <p:sldId id="293" r:id="rId32"/>
    <p:sldId id="291" r:id="rId33"/>
    <p:sldId id="285"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88712" autoAdjust="0"/>
  </p:normalViewPr>
  <p:slideViewPr>
    <p:cSldViewPr snapToGrid="0" snapToObjects="1">
      <p:cViewPr varScale="1">
        <p:scale>
          <a:sx n="73" d="100"/>
          <a:sy n="73" d="100"/>
        </p:scale>
        <p:origin x="-10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3" d="100"/>
          <a:sy n="63" d="100"/>
        </p:scale>
        <p:origin x="-244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13941-51AD-4CC0-9123-D9B5A6CD3D5E}" type="doc">
      <dgm:prSet loTypeId="urn:microsoft.com/office/officeart/2005/8/layout/radial6" loCatId="cycle" qsTypeId="urn:microsoft.com/office/officeart/2005/8/quickstyle/simple3" qsCatId="simple" csTypeId="urn:microsoft.com/office/officeart/2005/8/colors/accent3_2" csCatId="accent3" phldr="1"/>
      <dgm:spPr/>
      <dgm:t>
        <a:bodyPr/>
        <a:lstStyle/>
        <a:p>
          <a:endParaRPr lang="en-US"/>
        </a:p>
      </dgm:t>
    </dgm:pt>
    <dgm:pt modelId="{25838A6E-C483-42C8-B850-FA9653B55EBD}">
      <dgm:prSet phldrT="[Text]" custT="1"/>
      <dgm:spPr/>
      <dgm:t>
        <a:bodyPr/>
        <a:lstStyle/>
        <a:p>
          <a:pPr>
            <a:spcAft>
              <a:spcPts val="0"/>
            </a:spcAft>
          </a:pPr>
          <a:r>
            <a:rPr lang="en-US" sz="800" b="1" dirty="0" smtClean="0">
              <a:effectLst/>
            </a:rPr>
            <a:t>Encourage service- minded people to serve their community</a:t>
          </a:r>
          <a:endParaRPr lang="en-US" sz="800" b="1" dirty="0" smtClean="0"/>
        </a:p>
      </dgm:t>
    </dgm:pt>
    <dgm:pt modelId="{C0266536-BD60-45D8-BEB3-16F423CB3E07}" type="parTrans" cxnId="{5476B41A-8E39-4459-B926-A46C2BCC821D}">
      <dgm:prSet/>
      <dgm:spPr/>
      <dgm:t>
        <a:bodyPr/>
        <a:lstStyle/>
        <a:p>
          <a:endParaRPr lang="en-US"/>
        </a:p>
      </dgm:t>
    </dgm:pt>
    <dgm:pt modelId="{7EB1A045-CA03-4984-828D-172F51840E6D}" type="sibTrans" cxnId="{5476B41A-8E39-4459-B926-A46C2BCC821D}">
      <dgm:prSet/>
      <dgm:spPr/>
      <dgm:t>
        <a:bodyPr/>
        <a:lstStyle/>
        <a:p>
          <a:endParaRPr lang="en-US"/>
        </a:p>
      </dgm:t>
    </dgm:pt>
    <dgm:pt modelId="{8D140652-F66F-4D5C-8259-6482D7B05157}">
      <dgm:prSet phldrT="[Text]" custT="1"/>
      <dgm:spPr/>
      <dgm:t>
        <a:bodyPr/>
        <a:lstStyle/>
        <a:p>
          <a:r>
            <a:rPr lang="en-US" sz="800" b="1" dirty="0" smtClean="0">
              <a:effectLst/>
            </a:rPr>
            <a:t>Coordinate activities  &amp; standardize Club administration</a:t>
          </a:r>
          <a:endParaRPr lang="en-US" sz="800" b="1" dirty="0">
            <a:effectLst/>
          </a:endParaRPr>
        </a:p>
      </dgm:t>
    </dgm:pt>
    <dgm:pt modelId="{54C0E25A-C2BF-4D07-A736-2954884BB2D4}" type="parTrans" cxnId="{4FEE903A-2E32-4A3C-8F42-38273CBE04A2}">
      <dgm:prSet/>
      <dgm:spPr/>
      <dgm:t>
        <a:bodyPr/>
        <a:lstStyle/>
        <a:p>
          <a:endParaRPr lang="en-US"/>
        </a:p>
      </dgm:t>
    </dgm:pt>
    <dgm:pt modelId="{272ECFB3-34E6-40CA-A49A-2F4CBC0F7375}" type="sibTrans" cxnId="{4FEE903A-2E32-4A3C-8F42-38273CBE04A2}">
      <dgm:prSet/>
      <dgm:spPr/>
      <dgm:t>
        <a:bodyPr/>
        <a:lstStyle/>
        <a:p>
          <a:endParaRPr lang="en-US"/>
        </a:p>
      </dgm:t>
    </dgm:pt>
    <dgm:pt modelId="{B7EB431F-A323-49DA-B8DD-91BDABB43D72}">
      <dgm:prSet phldrT="[Text]" custT="1"/>
      <dgm:spPr/>
      <dgm:t>
        <a:bodyPr/>
        <a:lstStyle/>
        <a:p>
          <a:r>
            <a:rPr lang="en-US" sz="800" b="1" dirty="0" smtClean="0"/>
            <a:t>Promote principles of good government &amp; citizenship</a:t>
          </a:r>
          <a:endParaRPr lang="en-US" sz="800" b="1" dirty="0"/>
        </a:p>
      </dgm:t>
    </dgm:pt>
    <dgm:pt modelId="{70785E59-9604-4C6E-B5B8-A744857F9EC2}" type="parTrans" cxnId="{1FCAE28E-EEF1-413C-9686-E644FEC7D086}">
      <dgm:prSet/>
      <dgm:spPr/>
      <dgm:t>
        <a:bodyPr/>
        <a:lstStyle/>
        <a:p>
          <a:endParaRPr lang="en-US"/>
        </a:p>
      </dgm:t>
    </dgm:pt>
    <dgm:pt modelId="{AE2AC4B1-E4BD-4E3E-8B68-27E21C37F585}" type="sibTrans" cxnId="{1FCAE28E-EEF1-413C-9686-E644FEC7D086}">
      <dgm:prSet/>
      <dgm:spPr/>
      <dgm:t>
        <a:bodyPr/>
        <a:lstStyle/>
        <a:p>
          <a:endParaRPr lang="en-US"/>
        </a:p>
      </dgm:t>
    </dgm:pt>
    <dgm:pt modelId="{1FD2F23D-4EF1-410F-87C4-42479C25B6E5}">
      <dgm:prSet phldrT="[Text]" custT="1"/>
      <dgm:spPr/>
      <dgm:t>
        <a:bodyPr/>
        <a:lstStyle/>
        <a:p>
          <a:r>
            <a:rPr lang="en-US" sz="800" b="1" dirty="0" smtClean="0"/>
            <a:t>Take an active interest in the civic, moral &amp; cultural welfare of community </a:t>
          </a:r>
          <a:endParaRPr lang="en-US" sz="800" b="1" dirty="0"/>
        </a:p>
      </dgm:t>
    </dgm:pt>
    <dgm:pt modelId="{C360163C-794E-4F71-8202-2076092E9BC8}" type="parTrans" cxnId="{C9A67CE3-D7F3-45D1-A88E-C2D5117D43C3}">
      <dgm:prSet/>
      <dgm:spPr/>
      <dgm:t>
        <a:bodyPr/>
        <a:lstStyle/>
        <a:p>
          <a:endParaRPr lang="en-US"/>
        </a:p>
      </dgm:t>
    </dgm:pt>
    <dgm:pt modelId="{B997526C-3E0B-4E8C-9538-2B7A339F4BED}" type="sibTrans" cxnId="{C9A67CE3-D7F3-45D1-A88E-C2D5117D43C3}">
      <dgm:prSet/>
      <dgm:spPr/>
      <dgm:t>
        <a:bodyPr/>
        <a:lstStyle/>
        <a:p>
          <a:endParaRPr lang="en-US"/>
        </a:p>
      </dgm:t>
    </dgm:pt>
    <dgm:pt modelId="{702A4FEF-6832-49AE-BB4A-0C84481A37F8}">
      <dgm:prSet phldrT="[Text]" custT="1"/>
      <dgm:spPr/>
      <dgm:t>
        <a:bodyPr/>
        <a:lstStyle/>
        <a:p>
          <a:r>
            <a:rPr lang="en-US" sz="800" b="1" dirty="0" smtClean="0"/>
            <a:t>Unite clubs in bonds of friendship, fellowship  &amp; understanding</a:t>
          </a:r>
          <a:endParaRPr lang="en-US" sz="800" b="1" dirty="0"/>
        </a:p>
      </dgm:t>
    </dgm:pt>
    <dgm:pt modelId="{B2A97188-4593-4465-A333-35636CF993DC}" type="parTrans" cxnId="{A673ED0E-8AC0-419E-A1EB-F7AED9557E03}">
      <dgm:prSet/>
      <dgm:spPr/>
      <dgm:t>
        <a:bodyPr/>
        <a:lstStyle/>
        <a:p>
          <a:endParaRPr lang="en-US"/>
        </a:p>
      </dgm:t>
    </dgm:pt>
    <dgm:pt modelId="{DEB73644-655A-4045-9770-D8D83E1D2C96}" type="sibTrans" cxnId="{A673ED0E-8AC0-419E-A1EB-F7AED9557E03}">
      <dgm:prSet/>
      <dgm:spPr/>
      <dgm:t>
        <a:bodyPr/>
        <a:lstStyle/>
        <a:p>
          <a:endParaRPr lang="en-US"/>
        </a:p>
      </dgm:t>
    </dgm:pt>
    <dgm:pt modelId="{445FD1A9-9DE9-4659-BB66-1473CD64CEF1}">
      <dgm:prSet phldrT="[Text]" custT="1"/>
      <dgm:spPr/>
      <dgm:t>
        <a:bodyPr/>
        <a:lstStyle/>
        <a:p>
          <a:r>
            <a:rPr lang="en-US" sz="800" b="1" dirty="0" smtClean="0"/>
            <a:t>Encourage efficiency &amp; promote high ethical standards </a:t>
          </a:r>
          <a:endParaRPr lang="en-US" sz="800" b="1" dirty="0"/>
        </a:p>
      </dgm:t>
    </dgm:pt>
    <dgm:pt modelId="{5B45D4A0-D28A-49CB-A393-E5BC71C92F56}" type="parTrans" cxnId="{0B8DE25B-A720-4868-AF7F-A1DB93190704}">
      <dgm:prSet/>
      <dgm:spPr/>
      <dgm:t>
        <a:bodyPr/>
        <a:lstStyle/>
        <a:p>
          <a:endParaRPr lang="en-US"/>
        </a:p>
      </dgm:t>
    </dgm:pt>
    <dgm:pt modelId="{601AC24E-F759-4485-830F-31A0418E6DFF}" type="sibTrans" cxnId="{0B8DE25B-A720-4868-AF7F-A1DB93190704}">
      <dgm:prSet/>
      <dgm:spPr/>
      <dgm:t>
        <a:bodyPr/>
        <a:lstStyle/>
        <a:p>
          <a:endParaRPr lang="en-US"/>
        </a:p>
      </dgm:t>
    </dgm:pt>
    <dgm:pt modelId="{B20146BB-1D6F-418E-ADB9-7357D6887A80}">
      <dgm:prSet phldrT="[Text]" custT="1"/>
      <dgm:spPr/>
      <dgm:t>
        <a:bodyPr/>
        <a:lstStyle/>
        <a:p>
          <a:r>
            <a:rPr lang="en-US" sz="800" b="1" dirty="0" smtClean="0"/>
            <a:t>Provide a forum for open discussion of all matters of public interest</a:t>
          </a:r>
          <a:endParaRPr lang="en-US" sz="800" b="1" dirty="0"/>
        </a:p>
      </dgm:t>
    </dgm:pt>
    <dgm:pt modelId="{2FB8EEEB-B234-4409-A3A4-1E73EB1520EE}" type="parTrans" cxnId="{ABC05DF7-D3B2-4AB6-8960-22E10C1DEA2D}">
      <dgm:prSet/>
      <dgm:spPr/>
      <dgm:t>
        <a:bodyPr/>
        <a:lstStyle/>
        <a:p>
          <a:endParaRPr lang="en-US"/>
        </a:p>
      </dgm:t>
    </dgm:pt>
    <dgm:pt modelId="{F56D250E-3DC8-4D5E-877E-1933F7D1F3B7}" type="sibTrans" cxnId="{ABC05DF7-D3B2-4AB6-8960-22E10C1DEA2D}">
      <dgm:prSet/>
      <dgm:spPr/>
      <dgm:t>
        <a:bodyPr/>
        <a:lstStyle/>
        <a:p>
          <a:endParaRPr lang="en-US"/>
        </a:p>
      </dgm:t>
    </dgm:pt>
    <dgm:pt modelId="{093815EA-BCD4-4CB9-A460-D45F5C699934}">
      <dgm:prSet phldrT="[Text]" custScaleX="118739"/>
      <dgm:spPr/>
      <dgm:t>
        <a:bodyPr/>
        <a:lstStyle/>
        <a:p>
          <a:endParaRPr lang="en-US" dirty="0"/>
        </a:p>
      </dgm:t>
    </dgm:pt>
    <dgm:pt modelId="{533B363C-CB66-4F6A-9925-303AB6197308}" type="sibTrans" cxnId="{D455ADA9-4E7D-4CCD-9591-6B481716A63B}">
      <dgm:prSet/>
      <dgm:spPr/>
      <dgm:t>
        <a:bodyPr/>
        <a:lstStyle/>
        <a:p>
          <a:endParaRPr lang="en-US"/>
        </a:p>
      </dgm:t>
    </dgm:pt>
    <dgm:pt modelId="{D01D1C05-EA4C-4120-BBF2-A109A83B63C7}" type="parTrans" cxnId="{D455ADA9-4E7D-4CCD-9591-6B481716A63B}">
      <dgm:prSet/>
      <dgm:spPr/>
      <dgm:t>
        <a:bodyPr/>
        <a:lstStyle/>
        <a:p>
          <a:endParaRPr lang="en-US"/>
        </a:p>
      </dgm:t>
    </dgm:pt>
    <dgm:pt modelId="{A66BF981-0B64-4276-9DF3-5085575F07A6}">
      <dgm:prSet phldrT="[Text]"/>
      <dgm:spPr/>
      <dgm:t>
        <a:bodyPr/>
        <a:lstStyle/>
        <a:p>
          <a:endParaRPr lang="en-US" dirty="0"/>
        </a:p>
      </dgm:t>
    </dgm:pt>
    <dgm:pt modelId="{8EAD149F-B8E7-4F63-8CBB-0202EBD6815E}" type="sibTrans" cxnId="{5B3C3265-4B8E-4D40-98F5-E1903FFB4754}">
      <dgm:prSet/>
      <dgm:spPr/>
      <dgm:t>
        <a:bodyPr/>
        <a:lstStyle/>
        <a:p>
          <a:endParaRPr lang="en-US"/>
        </a:p>
      </dgm:t>
    </dgm:pt>
    <dgm:pt modelId="{C46E031F-BC30-4EE5-92FD-EC25DFE68C91}" type="parTrans" cxnId="{5B3C3265-4B8E-4D40-98F5-E1903FFB4754}">
      <dgm:prSet/>
      <dgm:spPr/>
      <dgm:t>
        <a:bodyPr/>
        <a:lstStyle/>
        <a:p>
          <a:endParaRPr lang="en-US"/>
        </a:p>
      </dgm:t>
    </dgm:pt>
    <dgm:pt modelId="{8498FC91-A5A2-49F7-AAA2-397CCE58B1A1}">
      <dgm:prSet phldrT="[Text]"/>
      <dgm:spPr/>
      <dgm:t>
        <a:bodyPr/>
        <a:lstStyle/>
        <a:p>
          <a:endParaRPr lang="en-US" dirty="0"/>
        </a:p>
      </dgm:t>
    </dgm:pt>
    <dgm:pt modelId="{6C091D35-8E1B-455E-960A-536414A3CA36}" type="parTrans" cxnId="{2F21DA31-7D8B-4AC1-96AC-5BF31FAE581C}">
      <dgm:prSet/>
      <dgm:spPr/>
      <dgm:t>
        <a:bodyPr/>
        <a:lstStyle/>
        <a:p>
          <a:endParaRPr lang="en-US"/>
        </a:p>
      </dgm:t>
    </dgm:pt>
    <dgm:pt modelId="{9A5DC294-77CF-47F7-ABD9-7A0C93D19F6C}" type="sibTrans" cxnId="{2F21DA31-7D8B-4AC1-96AC-5BF31FAE581C}">
      <dgm:prSet/>
      <dgm:spPr/>
      <dgm:t>
        <a:bodyPr/>
        <a:lstStyle/>
        <a:p>
          <a:endParaRPr lang="en-US"/>
        </a:p>
      </dgm:t>
    </dgm:pt>
    <dgm:pt modelId="{9981626D-4FB1-4121-BD45-219B92DD753E}">
      <dgm:prSet phldrT="[Text]" custT="1"/>
      <dgm:spPr/>
      <dgm:t>
        <a:bodyPr/>
        <a:lstStyle/>
        <a:p>
          <a:r>
            <a:rPr lang="en-US" sz="800" b="1" dirty="0" smtClean="0"/>
            <a:t>Organize, charter &amp; supervise service clubs</a:t>
          </a:r>
          <a:endParaRPr lang="en-US" sz="800" b="1" dirty="0"/>
        </a:p>
      </dgm:t>
    </dgm:pt>
    <dgm:pt modelId="{64E86F26-89A4-4DE6-A1BF-622D38886E59}" type="parTrans" cxnId="{8BC89A08-D021-41C6-AD3A-E0712695A7AD}">
      <dgm:prSet/>
      <dgm:spPr/>
      <dgm:t>
        <a:bodyPr/>
        <a:lstStyle/>
        <a:p>
          <a:endParaRPr lang="en-US"/>
        </a:p>
      </dgm:t>
    </dgm:pt>
    <dgm:pt modelId="{6E4CAE63-336B-49BE-91C9-E255C87CC87C}" type="sibTrans" cxnId="{8BC89A08-D021-41C6-AD3A-E0712695A7AD}">
      <dgm:prSet/>
      <dgm:spPr/>
      <dgm:t>
        <a:bodyPr/>
        <a:lstStyle/>
        <a:p>
          <a:endParaRPr lang="en-US"/>
        </a:p>
      </dgm:t>
    </dgm:pt>
    <dgm:pt modelId="{8065E3A1-DFF5-41A7-AD97-8C717F4EC26C}">
      <dgm:prSet phldrT="[Text]" custT="1"/>
      <dgm:spPr/>
      <dgm:t>
        <a:bodyPr/>
        <a:lstStyle/>
        <a:p>
          <a:r>
            <a:rPr lang="en-US" sz="800" b="1" dirty="0" smtClean="0">
              <a:effectLst/>
            </a:rPr>
            <a:t>Create &amp; foster spirit of understanding</a:t>
          </a:r>
          <a:endParaRPr lang="en-US" sz="800" b="1" dirty="0">
            <a:effectLst/>
          </a:endParaRPr>
        </a:p>
      </dgm:t>
    </dgm:pt>
    <dgm:pt modelId="{F714F39F-CF24-413A-9216-30F96F85EFD1}" type="parTrans" cxnId="{AC5CE51C-0D87-4FC2-B573-BAF7B3E3C553}">
      <dgm:prSet/>
      <dgm:spPr/>
      <dgm:t>
        <a:bodyPr/>
        <a:lstStyle/>
        <a:p>
          <a:endParaRPr lang="en-US"/>
        </a:p>
      </dgm:t>
    </dgm:pt>
    <dgm:pt modelId="{B52BADC3-86CF-4893-811D-40625B40C697}" type="sibTrans" cxnId="{AC5CE51C-0D87-4FC2-B573-BAF7B3E3C553}">
      <dgm:prSet/>
      <dgm:spPr/>
      <dgm:t>
        <a:bodyPr/>
        <a:lstStyle/>
        <a:p>
          <a:endParaRPr lang="en-US"/>
        </a:p>
      </dgm:t>
    </dgm:pt>
    <dgm:pt modelId="{D501E5A8-ED18-4201-9A6D-3177F920E94E}" type="pres">
      <dgm:prSet presAssocID="{3BE13941-51AD-4CC0-9123-D9B5A6CD3D5E}" presName="Name0" presStyleCnt="0">
        <dgm:presLayoutVars>
          <dgm:chMax val="1"/>
          <dgm:dir/>
          <dgm:animLvl val="ctr"/>
          <dgm:resizeHandles val="exact"/>
        </dgm:presLayoutVars>
      </dgm:prSet>
      <dgm:spPr/>
      <dgm:t>
        <a:bodyPr/>
        <a:lstStyle/>
        <a:p>
          <a:endParaRPr lang="en-US"/>
        </a:p>
      </dgm:t>
    </dgm:pt>
    <dgm:pt modelId="{7267E132-ED64-460E-BFE8-552416818CF9}" type="pres">
      <dgm:prSet presAssocID="{25838A6E-C483-42C8-B850-FA9653B55EBD}" presName="centerShape" presStyleLbl="node0" presStyleIdx="0" presStyleCnt="1" custScaleX="86658" custScaleY="76591"/>
      <dgm:spPr/>
      <dgm:t>
        <a:bodyPr/>
        <a:lstStyle/>
        <a:p>
          <a:endParaRPr lang="en-US"/>
        </a:p>
      </dgm:t>
    </dgm:pt>
    <dgm:pt modelId="{797759A0-B241-43BE-9593-0CDBB8B19AFF}" type="pres">
      <dgm:prSet presAssocID="{8D140652-F66F-4D5C-8259-6482D7B05157}" presName="node" presStyleLbl="node1" presStyleIdx="0" presStyleCnt="8" custScaleX="120318" custScaleY="86830">
        <dgm:presLayoutVars>
          <dgm:bulletEnabled val="1"/>
        </dgm:presLayoutVars>
      </dgm:prSet>
      <dgm:spPr/>
      <dgm:t>
        <a:bodyPr/>
        <a:lstStyle/>
        <a:p>
          <a:endParaRPr lang="en-US"/>
        </a:p>
      </dgm:t>
    </dgm:pt>
    <dgm:pt modelId="{42F611E4-8D22-4D5E-8C7B-058A27504042}" type="pres">
      <dgm:prSet presAssocID="{8D140652-F66F-4D5C-8259-6482D7B05157}" presName="dummy" presStyleCnt="0"/>
      <dgm:spPr/>
    </dgm:pt>
    <dgm:pt modelId="{B486E9CD-381D-42DA-9A3D-215A3B3A7D4B}" type="pres">
      <dgm:prSet presAssocID="{272ECFB3-34E6-40CA-A49A-2F4CBC0F7375}" presName="sibTrans" presStyleLbl="sibTrans2D1" presStyleIdx="0" presStyleCnt="8"/>
      <dgm:spPr/>
      <dgm:t>
        <a:bodyPr/>
        <a:lstStyle/>
        <a:p>
          <a:endParaRPr lang="en-US"/>
        </a:p>
      </dgm:t>
    </dgm:pt>
    <dgm:pt modelId="{12420453-566C-4FC5-A829-94006BE0ED46}" type="pres">
      <dgm:prSet presAssocID="{1FD2F23D-4EF1-410F-87C4-42479C25B6E5}" presName="node" presStyleLbl="node1" presStyleIdx="1" presStyleCnt="8" custScaleX="111972" custScaleY="99839">
        <dgm:presLayoutVars>
          <dgm:bulletEnabled val="1"/>
        </dgm:presLayoutVars>
      </dgm:prSet>
      <dgm:spPr/>
      <dgm:t>
        <a:bodyPr/>
        <a:lstStyle/>
        <a:p>
          <a:endParaRPr lang="en-US"/>
        </a:p>
      </dgm:t>
    </dgm:pt>
    <dgm:pt modelId="{8B135B92-290B-4D98-8972-DB4CD5695504}" type="pres">
      <dgm:prSet presAssocID="{1FD2F23D-4EF1-410F-87C4-42479C25B6E5}" presName="dummy" presStyleCnt="0"/>
      <dgm:spPr/>
    </dgm:pt>
    <dgm:pt modelId="{7C6351F5-39DF-43B7-BB61-5596DBBD7D50}" type="pres">
      <dgm:prSet presAssocID="{B997526C-3E0B-4E8C-9538-2B7A339F4BED}" presName="sibTrans" presStyleLbl="sibTrans2D1" presStyleIdx="1" presStyleCnt="8"/>
      <dgm:spPr/>
      <dgm:t>
        <a:bodyPr/>
        <a:lstStyle/>
        <a:p>
          <a:endParaRPr lang="en-US"/>
        </a:p>
      </dgm:t>
    </dgm:pt>
    <dgm:pt modelId="{663701F2-79E6-4B44-9660-55724F77DD40}" type="pres">
      <dgm:prSet presAssocID="{B7EB431F-A323-49DA-B8DD-91BDABB43D72}" presName="node" presStyleLbl="node1" presStyleIdx="2" presStyleCnt="8" custScaleX="105354" custScaleY="96323" custRadScaleRad="95288" custRadScaleInc="-8979">
        <dgm:presLayoutVars>
          <dgm:bulletEnabled val="1"/>
        </dgm:presLayoutVars>
      </dgm:prSet>
      <dgm:spPr/>
      <dgm:t>
        <a:bodyPr/>
        <a:lstStyle/>
        <a:p>
          <a:endParaRPr lang="en-US"/>
        </a:p>
      </dgm:t>
    </dgm:pt>
    <dgm:pt modelId="{7DA866B6-418C-45BB-B78F-4B9AB98D951A}" type="pres">
      <dgm:prSet presAssocID="{B7EB431F-A323-49DA-B8DD-91BDABB43D72}" presName="dummy" presStyleCnt="0"/>
      <dgm:spPr/>
    </dgm:pt>
    <dgm:pt modelId="{06D8FAD4-F088-42A3-9818-B487C74024BC}" type="pres">
      <dgm:prSet presAssocID="{AE2AC4B1-E4BD-4E3E-8B68-27E21C37F585}" presName="sibTrans" presStyleLbl="sibTrans2D1" presStyleIdx="2" presStyleCnt="8"/>
      <dgm:spPr/>
      <dgm:t>
        <a:bodyPr/>
        <a:lstStyle/>
        <a:p>
          <a:endParaRPr lang="en-US"/>
        </a:p>
      </dgm:t>
    </dgm:pt>
    <dgm:pt modelId="{CAEFC9B2-0469-457E-B040-52EA686F8EFE}" type="pres">
      <dgm:prSet presAssocID="{702A4FEF-6832-49AE-BB4A-0C84481A37F8}" presName="node" presStyleLbl="node1" presStyleIdx="3" presStyleCnt="8" custScaleX="111312" custScaleY="88185" custRadScaleRad="95887" custRadScaleInc="108">
        <dgm:presLayoutVars>
          <dgm:bulletEnabled val="1"/>
        </dgm:presLayoutVars>
      </dgm:prSet>
      <dgm:spPr/>
      <dgm:t>
        <a:bodyPr/>
        <a:lstStyle/>
        <a:p>
          <a:endParaRPr lang="en-US"/>
        </a:p>
      </dgm:t>
    </dgm:pt>
    <dgm:pt modelId="{C229D4E4-2E21-493A-81D9-6DB6D84D6F84}" type="pres">
      <dgm:prSet presAssocID="{702A4FEF-6832-49AE-BB4A-0C84481A37F8}" presName="dummy" presStyleCnt="0"/>
      <dgm:spPr/>
    </dgm:pt>
    <dgm:pt modelId="{664C9589-CFF0-4224-B0AD-1589F2B74E45}" type="pres">
      <dgm:prSet presAssocID="{DEB73644-655A-4045-9770-D8D83E1D2C96}" presName="sibTrans" presStyleLbl="sibTrans2D1" presStyleIdx="3" presStyleCnt="8"/>
      <dgm:spPr/>
      <dgm:t>
        <a:bodyPr/>
        <a:lstStyle/>
        <a:p>
          <a:endParaRPr lang="en-US"/>
        </a:p>
      </dgm:t>
    </dgm:pt>
    <dgm:pt modelId="{914567BD-AFEF-4CC2-89ED-FC28AF6AB98D}" type="pres">
      <dgm:prSet presAssocID="{445FD1A9-9DE9-4659-BB66-1473CD64CEF1}" presName="node" presStyleLbl="node1" presStyleIdx="4" presStyleCnt="8" custScaleX="113313" custScaleY="90294" custRadScaleRad="95191" custRadScaleInc="22605">
        <dgm:presLayoutVars>
          <dgm:bulletEnabled val="1"/>
        </dgm:presLayoutVars>
      </dgm:prSet>
      <dgm:spPr/>
      <dgm:t>
        <a:bodyPr/>
        <a:lstStyle/>
        <a:p>
          <a:endParaRPr lang="en-US"/>
        </a:p>
      </dgm:t>
    </dgm:pt>
    <dgm:pt modelId="{35CDCC6D-74D8-4AB3-98D9-CDDFCBA12B51}" type="pres">
      <dgm:prSet presAssocID="{445FD1A9-9DE9-4659-BB66-1473CD64CEF1}" presName="dummy" presStyleCnt="0"/>
      <dgm:spPr/>
    </dgm:pt>
    <dgm:pt modelId="{F445AF68-3308-4A93-8197-4077F0DF3A25}" type="pres">
      <dgm:prSet presAssocID="{601AC24E-F759-4485-830F-31A0418E6DFF}" presName="sibTrans" presStyleLbl="sibTrans2D1" presStyleIdx="4" presStyleCnt="8"/>
      <dgm:spPr/>
      <dgm:t>
        <a:bodyPr/>
        <a:lstStyle/>
        <a:p>
          <a:endParaRPr lang="en-US"/>
        </a:p>
      </dgm:t>
    </dgm:pt>
    <dgm:pt modelId="{800CC1EF-B147-46FA-A4C8-CC954DEACB1B}" type="pres">
      <dgm:prSet presAssocID="{9981626D-4FB1-4121-BD45-219B92DD753E}" presName="node" presStyleLbl="node1" presStyleIdx="5" presStyleCnt="8" custScaleX="114783" custScaleY="100596" custRadScaleRad="102797" custRadScaleInc="60736">
        <dgm:presLayoutVars>
          <dgm:bulletEnabled val="1"/>
        </dgm:presLayoutVars>
      </dgm:prSet>
      <dgm:spPr/>
      <dgm:t>
        <a:bodyPr/>
        <a:lstStyle/>
        <a:p>
          <a:endParaRPr lang="en-US"/>
        </a:p>
      </dgm:t>
    </dgm:pt>
    <dgm:pt modelId="{FA35FC41-3EDD-4793-946E-B65222ED594D}" type="pres">
      <dgm:prSet presAssocID="{9981626D-4FB1-4121-BD45-219B92DD753E}" presName="dummy" presStyleCnt="0"/>
      <dgm:spPr/>
    </dgm:pt>
    <dgm:pt modelId="{448A8697-C4B8-4B36-B793-1D86C2757C33}" type="pres">
      <dgm:prSet presAssocID="{6E4CAE63-336B-49BE-91C9-E255C87CC87C}" presName="sibTrans" presStyleLbl="sibTrans2D1" presStyleIdx="5" presStyleCnt="8"/>
      <dgm:spPr/>
      <dgm:t>
        <a:bodyPr/>
        <a:lstStyle/>
        <a:p>
          <a:endParaRPr lang="en-US"/>
        </a:p>
      </dgm:t>
    </dgm:pt>
    <dgm:pt modelId="{583DA9FF-B203-49A3-8F79-CBCE1418EB59}" type="pres">
      <dgm:prSet presAssocID="{B20146BB-1D6F-418E-ADB9-7357D6887A80}" presName="node" presStyleLbl="node1" presStyleIdx="6" presStyleCnt="8" custScaleX="105225" custScaleY="96692" custRadScaleRad="102796" custRadScaleInc="53406">
        <dgm:presLayoutVars>
          <dgm:bulletEnabled val="1"/>
        </dgm:presLayoutVars>
      </dgm:prSet>
      <dgm:spPr/>
      <dgm:t>
        <a:bodyPr/>
        <a:lstStyle/>
        <a:p>
          <a:endParaRPr lang="en-US"/>
        </a:p>
      </dgm:t>
    </dgm:pt>
    <dgm:pt modelId="{AFA8202E-1011-47E9-A75A-29AEA5F39BF2}" type="pres">
      <dgm:prSet presAssocID="{B20146BB-1D6F-418E-ADB9-7357D6887A80}" presName="dummy" presStyleCnt="0"/>
      <dgm:spPr/>
    </dgm:pt>
    <dgm:pt modelId="{B94932DC-8363-48EF-B53C-95E64E8B4637}" type="pres">
      <dgm:prSet presAssocID="{F56D250E-3DC8-4D5E-877E-1933F7D1F3B7}" presName="sibTrans" presStyleLbl="sibTrans2D1" presStyleIdx="6" presStyleCnt="8" custLinFactNeighborX="-1432" custLinFactNeighborY="-6872"/>
      <dgm:spPr/>
      <dgm:t>
        <a:bodyPr/>
        <a:lstStyle/>
        <a:p>
          <a:endParaRPr lang="en-US"/>
        </a:p>
      </dgm:t>
    </dgm:pt>
    <dgm:pt modelId="{EB53E50E-4CBB-4A80-85B5-712F66DDF6C1}" type="pres">
      <dgm:prSet presAssocID="{8065E3A1-DFF5-41A7-AD97-8C717F4EC26C}" presName="node" presStyleLbl="node1" presStyleIdx="7" presStyleCnt="8" custScaleX="110512" custScaleY="97552">
        <dgm:presLayoutVars>
          <dgm:bulletEnabled val="1"/>
        </dgm:presLayoutVars>
      </dgm:prSet>
      <dgm:spPr/>
      <dgm:t>
        <a:bodyPr/>
        <a:lstStyle/>
        <a:p>
          <a:endParaRPr lang="en-US"/>
        </a:p>
      </dgm:t>
    </dgm:pt>
    <dgm:pt modelId="{02CFDCF5-BAB5-4775-9C2C-A42F3ED5889A}" type="pres">
      <dgm:prSet presAssocID="{8065E3A1-DFF5-41A7-AD97-8C717F4EC26C}" presName="dummy" presStyleCnt="0"/>
      <dgm:spPr/>
    </dgm:pt>
    <dgm:pt modelId="{F90E4B7C-17E2-455B-8A3D-762E6D53C9F9}" type="pres">
      <dgm:prSet presAssocID="{B52BADC3-86CF-4893-811D-40625B40C697}" presName="sibTrans" presStyleLbl="sibTrans2D1" presStyleIdx="7" presStyleCnt="8"/>
      <dgm:spPr/>
      <dgm:t>
        <a:bodyPr/>
        <a:lstStyle/>
        <a:p>
          <a:endParaRPr lang="en-US"/>
        </a:p>
      </dgm:t>
    </dgm:pt>
  </dgm:ptLst>
  <dgm:cxnLst>
    <dgm:cxn modelId="{B7C05785-81B2-405C-9813-7DD7ED7DF2A9}" type="presOf" srcId="{8D140652-F66F-4D5C-8259-6482D7B05157}" destId="{797759A0-B241-43BE-9593-0CDBB8B19AFF}" srcOrd="0" destOrd="0" presId="urn:microsoft.com/office/officeart/2005/8/layout/radial6"/>
    <dgm:cxn modelId="{D153F723-97B6-4378-8177-63636B42323D}" type="presOf" srcId="{8065E3A1-DFF5-41A7-AD97-8C717F4EC26C}" destId="{EB53E50E-4CBB-4A80-85B5-712F66DDF6C1}" srcOrd="0" destOrd="0" presId="urn:microsoft.com/office/officeart/2005/8/layout/radial6"/>
    <dgm:cxn modelId="{1BAADFAB-49BE-4C80-8B80-41786A90FCE2}" type="presOf" srcId="{3BE13941-51AD-4CC0-9123-D9B5A6CD3D5E}" destId="{D501E5A8-ED18-4201-9A6D-3177F920E94E}" srcOrd="0" destOrd="0" presId="urn:microsoft.com/office/officeart/2005/8/layout/radial6"/>
    <dgm:cxn modelId="{7B2B2804-8A7F-41C0-9767-CC2B99CD546A}" type="presOf" srcId="{6E4CAE63-336B-49BE-91C9-E255C87CC87C}" destId="{448A8697-C4B8-4B36-B793-1D86C2757C33}" srcOrd="0" destOrd="0" presId="urn:microsoft.com/office/officeart/2005/8/layout/radial6"/>
    <dgm:cxn modelId="{08EC26CF-E126-4518-9E91-560BD827A78D}" type="presOf" srcId="{DEB73644-655A-4045-9770-D8D83E1D2C96}" destId="{664C9589-CFF0-4224-B0AD-1589F2B74E45}" srcOrd="0" destOrd="0" presId="urn:microsoft.com/office/officeart/2005/8/layout/radial6"/>
    <dgm:cxn modelId="{8D49902D-6BB6-474E-9C2F-6575E2787571}" type="presOf" srcId="{B52BADC3-86CF-4893-811D-40625B40C697}" destId="{F90E4B7C-17E2-455B-8A3D-762E6D53C9F9}" srcOrd="0" destOrd="0" presId="urn:microsoft.com/office/officeart/2005/8/layout/radial6"/>
    <dgm:cxn modelId="{5D357EAF-038D-455F-A525-258772BE7EA6}" type="presOf" srcId="{AE2AC4B1-E4BD-4E3E-8B68-27E21C37F585}" destId="{06D8FAD4-F088-42A3-9818-B487C74024BC}" srcOrd="0" destOrd="0" presId="urn:microsoft.com/office/officeart/2005/8/layout/radial6"/>
    <dgm:cxn modelId="{4FEE903A-2E32-4A3C-8F42-38273CBE04A2}" srcId="{25838A6E-C483-42C8-B850-FA9653B55EBD}" destId="{8D140652-F66F-4D5C-8259-6482D7B05157}" srcOrd="0" destOrd="0" parTransId="{54C0E25A-C2BF-4D07-A736-2954884BB2D4}" sibTransId="{272ECFB3-34E6-40CA-A49A-2F4CBC0F7375}"/>
    <dgm:cxn modelId="{B66D175A-232E-496E-AA25-BB97ACD18A70}" type="presOf" srcId="{1FD2F23D-4EF1-410F-87C4-42479C25B6E5}" destId="{12420453-566C-4FC5-A829-94006BE0ED46}" srcOrd="0" destOrd="0" presId="urn:microsoft.com/office/officeart/2005/8/layout/radial6"/>
    <dgm:cxn modelId="{5476B41A-8E39-4459-B926-A46C2BCC821D}" srcId="{3BE13941-51AD-4CC0-9123-D9B5A6CD3D5E}" destId="{25838A6E-C483-42C8-B850-FA9653B55EBD}" srcOrd="0" destOrd="0" parTransId="{C0266536-BD60-45D8-BEB3-16F423CB3E07}" sibTransId="{7EB1A045-CA03-4984-828D-172F51840E6D}"/>
    <dgm:cxn modelId="{2F21DA31-7D8B-4AC1-96AC-5BF31FAE581C}" srcId="{3BE13941-51AD-4CC0-9123-D9B5A6CD3D5E}" destId="{8498FC91-A5A2-49F7-AAA2-397CCE58B1A1}" srcOrd="1" destOrd="0" parTransId="{6C091D35-8E1B-455E-960A-536414A3CA36}" sibTransId="{9A5DC294-77CF-47F7-ABD9-7A0C93D19F6C}"/>
    <dgm:cxn modelId="{F3A411D4-781F-451F-B340-1DB5FAF09EC1}" type="presOf" srcId="{9981626D-4FB1-4121-BD45-219B92DD753E}" destId="{800CC1EF-B147-46FA-A4C8-CC954DEACB1B}" srcOrd="0" destOrd="0" presId="urn:microsoft.com/office/officeart/2005/8/layout/radial6"/>
    <dgm:cxn modelId="{1DC6E2F7-CD27-4FF8-B3FA-C43299A8A520}" type="presOf" srcId="{25838A6E-C483-42C8-B850-FA9653B55EBD}" destId="{7267E132-ED64-460E-BFE8-552416818CF9}" srcOrd="0" destOrd="0" presId="urn:microsoft.com/office/officeart/2005/8/layout/radial6"/>
    <dgm:cxn modelId="{5B3C3265-4B8E-4D40-98F5-E1903FFB4754}" srcId="{3BE13941-51AD-4CC0-9123-D9B5A6CD3D5E}" destId="{A66BF981-0B64-4276-9DF3-5085575F07A6}" srcOrd="2" destOrd="0" parTransId="{C46E031F-BC30-4EE5-92FD-EC25DFE68C91}" sibTransId="{8EAD149F-B8E7-4F63-8CBB-0202EBD6815E}"/>
    <dgm:cxn modelId="{1B46D6FF-FE3B-4969-AF82-0E47C5BBE65E}" type="presOf" srcId="{601AC24E-F759-4485-830F-31A0418E6DFF}" destId="{F445AF68-3308-4A93-8197-4077F0DF3A25}" srcOrd="0" destOrd="0" presId="urn:microsoft.com/office/officeart/2005/8/layout/radial6"/>
    <dgm:cxn modelId="{5C8FD931-C9F7-4605-9E49-07A4D70ECD6C}" type="presOf" srcId="{F56D250E-3DC8-4D5E-877E-1933F7D1F3B7}" destId="{B94932DC-8363-48EF-B53C-95E64E8B4637}" srcOrd="0" destOrd="0" presId="urn:microsoft.com/office/officeart/2005/8/layout/radial6"/>
    <dgm:cxn modelId="{BC369C77-6725-4676-B0C4-B945B14C6923}" type="presOf" srcId="{B20146BB-1D6F-418E-ADB9-7357D6887A80}" destId="{583DA9FF-B203-49A3-8F79-CBCE1418EB59}" srcOrd="0" destOrd="0" presId="urn:microsoft.com/office/officeart/2005/8/layout/radial6"/>
    <dgm:cxn modelId="{2396F8A2-A1AC-48BF-8C53-5BE5F6ED0BD9}" type="presOf" srcId="{B997526C-3E0B-4E8C-9538-2B7A339F4BED}" destId="{7C6351F5-39DF-43B7-BB61-5596DBBD7D50}" srcOrd="0" destOrd="0" presId="urn:microsoft.com/office/officeart/2005/8/layout/radial6"/>
    <dgm:cxn modelId="{C9A67CE3-D7F3-45D1-A88E-C2D5117D43C3}" srcId="{25838A6E-C483-42C8-B850-FA9653B55EBD}" destId="{1FD2F23D-4EF1-410F-87C4-42479C25B6E5}" srcOrd="1" destOrd="0" parTransId="{C360163C-794E-4F71-8202-2076092E9BC8}" sibTransId="{B997526C-3E0B-4E8C-9538-2B7A339F4BED}"/>
    <dgm:cxn modelId="{D455ADA9-4E7D-4CCD-9591-6B481716A63B}" srcId="{3BE13941-51AD-4CC0-9123-D9B5A6CD3D5E}" destId="{093815EA-BCD4-4CB9-A460-D45F5C699934}" srcOrd="3" destOrd="0" parTransId="{D01D1C05-EA4C-4120-BBF2-A109A83B63C7}" sibTransId="{533B363C-CB66-4F6A-9925-303AB6197308}"/>
    <dgm:cxn modelId="{0B8DE25B-A720-4868-AF7F-A1DB93190704}" srcId="{25838A6E-C483-42C8-B850-FA9653B55EBD}" destId="{445FD1A9-9DE9-4659-BB66-1473CD64CEF1}" srcOrd="4" destOrd="0" parTransId="{5B45D4A0-D28A-49CB-A393-E5BC71C92F56}" sibTransId="{601AC24E-F759-4485-830F-31A0418E6DFF}"/>
    <dgm:cxn modelId="{4E11C1D9-00A0-4724-B1BB-60025BE6E62C}" type="presOf" srcId="{702A4FEF-6832-49AE-BB4A-0C84481A37F8}" destId="{CAEFC9B2-0469-457E-B040-52EA686F8EFE}" srcOrd="0" destOrd="0" presId="urn:microsoft.com/office/officeart/2005/8/layout/radial6"/>
    <dgm:cxn modelId="{1F35CCA8-C98A-4405-BAF6-9B68E78238E7}" type="presOf" srcId="{445FD1A9-9DE9-4659-BB66-1473CD64CEF1}" destId="{914567BD-AFEF-4CC2-89ED-FC28AF6AB98D}" srcOrd="0" destOrd="0" presId="urn:microsoft.com/office/officeart/2005/8/layout/radial6"/>
    <dgm:cxn modelId="{A673ED0E-8AC0-419E-A1EB-F7AED9557E03}" srcId="{25838A6E-C483-42C8-B850-FA9653B55EBD}" destId="{702A4FEF-6832-49AE-BB4A-0C84481A37F8}" srcOrd="3" destOrd="0" parTransId="{B2A97188-4593-4465-A333-35636CF993DC}" sibTransId="{DEB73644-655A-4045-9770-D8D83E1D2C96}"/>
    <dgm:cxn modelId="{8BC89A08-D021-41C6-AD3A-E0712695A7AD}" srcId="{25838A6E-C483-42C8-B850-FA9653B55EBD}" destId="{9981626D-4FB1-4121-BD45-219B92DD753E}" srcOrd="5" destOrd="0" parTransId="{64E86F26-89A4-4DE6-A1BF-622D38886E59}" sibTransId="{6E4CAE63-336B-49BE-91C9-E255C87CC87C}"/>
    <dgm:cxn modelId="{212651F3-F0F9-4D49-8294-D833F392DD91}" type="presOf" srcId="{272ECFB3-34E6-40CA-A49A-2F4CBC0F7375}" destId="{B486E9CD-381D-42DA-9A3D-215A3B3A7D4B}" srcOrd="0" destOrd="0" presId="urn:microsoft.com/office/officeart/2005/8/layout/radial6"/>
    <dgm:cxn modelId="{68B0C330-DFE6-4E28-883A-979CB1E51586}" type="presOf" srcId="{B7EB431F-A323-49DA-B8DD-91BDABB43D72}" destId="{663701F2-79E6-4B44-9660-55724F77DD40}" srcOrd="0" destOrd="0" presId="urn:microsoft.com/office/officeart/2005/8/layout/radial6"/>
    <dgm:cxn modelId="{ABC05DF7-D3B2-4AB6-8960-22E10C1DEA2D}" srcId="{25838A6E-C483-42C8-B850-FA9653B55EBD}" destId="{B20146BB-1D6F-418E-ADB9-7357D6887A80}" srcOrd="6" destOrd="0" parTransId="{2FB8EEEB-B234-4409-A3A4-1E73EB1520EE}" sibTransId="{F56D250E-3DC8-4D5E-877E-1933F7D1F3B7}"/>
    <dgm:cxn modelId="{AC5CE51C-0D87-4FC2-B573-BAF7B3E3C553}" srcId="{25838A6E-C483-42C8-B850-FA9653B55EBD}" destId="{8065E3A1-DFF5-41A7-AD97-8C717F4EC26C}" srcOrd="7" destOrd="0" parTransId="{F714F39F-CF24-413A-9216-30F96F85EFD1}" sibTransId="{B52BADC3-86CF-4893-811D-40625B40C697}"/>
    <dgm:cxn modelId="{1FCAE28E-EEF1-413C-9686-E644FEC7D086}" srcId="{25838A6E-C483-42C8-B850-FA9653B55EBD}" destId="{B7EB431F-A323-49DA-B8DD-91BDABB43D72}" srcOrd="2" destOrd="0" parTransId="{70785E59-9604-4C6E-B5B8-A744857F9EC2}" sibTransId="{AE2AC4B1-E4BD-4E3E-8B68-27E21C37F585}"/>
    <dgm:cxn modelId="{99B8AE04-B1A7-4B8B-9EB8-ABA30FCAC380}" type="presParOf" srcId="{D501E5A8-ED18-4201-9A6D-3177F920E94E}" destId="{7267E132-ED64-460E-BFE8-552416818CF9}" srcOrd="0" destOrd="0" presId="urn:microsoft.com/office/officeart/2005/8/layout/radial6"/>
    <dgm:cxn modelId="{E6AC7A8B-39B5-42A6-84C5-858673F9C933}" type="presParOf" srcId="{D501E5A8-ED18-4201-9A6D-3177F920E94E}" destId="{797759A0-B241-43BE-9593-0CDBB8B19AFF}" srcOrd="1" destOrd="0" presId="urn:microsoft.com/office/officeart/2005/8/layout/radial6"/>
    <dgm:cxn modelId="{BE1E6A40-FB71-4111-BC37-AE0B610BA416}" type="presParOf" srcId="{D501E5A8-ED18-4201-9A6D-3177F920E94E}" destId="{42F611E4-8D22-4D5E-8C7B-058A27504042}" srcOrd="2" destOrd="0" presId="urn:microsoft.com/office/officeart/2005/8/layout/radial6"/>
    <dgm:cxn modelId="{F0F1FEAB-E6EB-41D0-8515-B7E0466B2268}" type="presParOf" srcId="{D501E5A8-ED18-4201-9A6D-3177F920E94E}" destId="{B486E9CD-381D-42DA-9A3D-215A3B3A7D4B}" srcOrd="3" destOrd="0" presId="urn:microsoft.com/office/officeart/2005/8/layout/radial6"/>
    <dgm:cxn modelId="{C38F9225-670B-4621-B48B-6413E5AFF0A8}" type="presParOf" srcId="{D501E5A8-ED18-4201-9A6D-3177F920E94E}" destId="{12420453-566C-4FC5-A829-94006BE0ED46}" srcOrd="4" destOrd="0" presId="urn:microsoft.com/office/officeart/2005/8/layout/radial6"/>
    <dgm:cxn modelId="{D0C48963-3A43-43EE-8E8C-0BD146E8C95E}" type="presParOf" srcId="{D501E5A8-ED18-4201-9A6D-3177F920E94E}" destId="{8B135B92-290B-4D98-8972-DB4CD5695504}" srcOrd="5" destOrd="0" presId="urn:microsoft.com/office/officeart/2005/8/layout/radial6"/>
    <dgm:cxn modelId="{3A07D779-C977-42DB-9950-4CE021DDA941}" type="presParOf" srcId="{D501E5A8-ED18-4201-9A6D-3177F920E94E}" destId="{7C6351F5-39DF-43B7-BB61-5596DBBD7D50}" srcOrd="6" destOrd="0" presId="urn:microsoft.com/office/officeart/2005/8/layout/radial6"/>
    <dgm:cxn modelId="{D7A1A94E-72F1-46B8-8A04-C8379B62D7C9}" type="presParOf" srcId="{D501E5A8-ED18-4201-9A6D-3177F920E94E}" destId="{663701F2-79E6-4B44-9660-55724F77DD40}" srcOrd="7" destOrd="0" presId="urn:microsoft.com/office/officeart/2005/8/layout/radial6"/>
    <dgm:cxn modelId="{953DE285-04FC-43E7-8766-350E142617C8}" type="presParOf" srcId="{D501E5A8-ED18-4201-9A6D-3177F920E94E}" destId="{7DA866B6-418C-45BB-B78F-4B9AB98D951A}" srcOrd="8" destOrd="0" presId="urn:microsoft.com/office/officeart/2005/8/layout/radial6"/>
    <dgm:cxn modelId="{AC0A7C50-4535-4458-9FFF-1FDFBD927C46}" type="presParOf" srcId="{D501E5A8-ED18-4201-9A6D-3177F920E94E}" destId="{06D8FAD4-F088-42A3-9818-B487C74024BC}" srcOrd="9" destOrd="0" presId="urn:microsoft.com/office/officeart/2005/8/layout/radial6"/>
    <dgm:cxn modelId="{C932EB86-56E1-476C-9402-5FB5F7C40ED1}" type="presParOf" srcId="{D501E5A8-ED18-4201-9A6D-3177F920E94E}" destId="{CAEFC9B2-0469-457E-B040-52EA686F8EFE}" srcOrd="10" destOrd="0" presId="urn:microsoft.com/office/officeart/2005/8/layout/radial6"/>
    <dgm:cxn modelId="{F4A07A8D-45D6-4B2C-94FE-71082584DC4A}" type="presParOf" srcId="{D501E5A8-ED18-4201-9A6D-3177F920E94E}" destId="{C229D4E4-2E21-493A-81D9-6DB6D84D6F84}" srcOrd="11" destOrd="0" presId="urn:microsoft.com/office/officeart/2005/8/layout/radial6"/>
    <dgm:cxn modelId="{613BBD39-157C-42C7-9C8F-144C5DBDAB2D}" type="presParOf" srcId="{D501E5A8-ED18-4201-9A6D-3177F920E94E}" destId="{664C9589-CFF0-4224-B0AD-1589F2B74E45}" srcOrd="12" destOrd="0" presId="urn:microsoft.com/office/officeart/2005/8/layout/radial6"/>
    <dgm:cxn modelId="{24FA3769-E09C-43FE-909A-6C1AF2BA6361}" type="presParOf" srcId="{D501E5A8-ED18-4201-9A6D-3177F920E94E}" destId="{914567BD-AFEF-4CC2-89ED-FC28AF6AB98D}" srcOrd="13" destOrd="0" presId="urn:microsoft.com/office/officeart/2005/8/layout/radial6"/>
    <dgm:cxn modelId="{9198D915-C52A-4DF0-B9DE-D3C0F13287CC}" type="presParOf" srcId="{D501E5A8-ED18-4201-9A6D-3177F920E94E}" destId="{35CDCC6D-74D8-4AB3-98D9-CDDFCBA12B51}" srcOrd="14" destOrd="0" presId="urn:microsoft.com/office/officeart/2005/8/layout/radial6"/>
    <dgm:cxn modelId="{44C0BB27-2A9B-4551-A16D-EF37ACEE2E29}" type="presParOf" srcId="{D501E5A8-ED18-4201-9A6D-3177F920E94E}" destId="{F445AF68-3308-4A93-8197-4077F0DF3A25}" srcOrd="15" destOrd="0" presId="urn:microsoft.com/office/officeart/2005/8/layout/radial6"/>
    <dgm:cxn modelId="{45F307EC-651C-48FD-B839-9650EBEEE176}" type="presParOf" srcId="{D501E5A8-ED18-4201-9A6D-3177F920E94E}" destId="{800CC1EF-B147-46FA-A4C8-CC954DEACB1B}" srcOrd="16" destOrd="0" presId="urn:microsoft.com/office/officeart/2005/8/layout/radial6"/>
    <dgm:cxn modelId="{358021EC-FC8B-4872-A2B4-60B0D2E3A45E}" type="presParOf" srcId="{D501E5A8-ED18-4201-9A6D-3177F920E94E}" destId="{FA35FC41-3EDD-4793-946E-B65222ED594D}" srcOrd="17" destOrd="0" presId="urn:microsoft.com/office/officeart/2005/8/layout/radial6"/>
    <dgm:cxn modelId="{36EF6E85-ED14-49DC-9DD5-0CC73BEE28DB}" type="presParOf" srcId="{D501E5A8-ED18-4201-9A6D-3177F920E94E}" destId="{448A8697-C4B8-4B36-B793-1D86C2757C33}" srcOrd="18" destOrd="0" presId="urn:microsoft.com/office/officeart/2005/8/layout/radial6"/>
    <dgm:cxn modelId="{31D4B83C-59EE-427E-8E61-B9483FF63F6C}" type="presParOf" srcId="{D501E5A8-ED18-4201-9A6D-3177F920E94E}" destId="{583DA9FF-B203-49A3-8F79-CBCE1418EB59}" srcOrd="19" destOrd="0" presId="urn:microsoft.com/office/officeart/2005/8/layout/radial6"/>
    <dgm:cxn modelId="{C5B62D02-B2EB-4FA8-9064-A594F963A09D}" type="presParOf" srcId="{D501E5A8-ED18-4201-9A6D-3177F920E94E}" destId="{AFA8202E-1011-47E9-A75A-29AEA5F39BF2}" srcOrd="20" destOrd="0" presId="urn:microsoft.com/office/officeart/2005/8/layout/radial6"/>
    <dgm:cxn modelId="{F60F5D05-8687-4096-8B91-65B387579E03}" type="presParOf" srcId="{D501E5A8-ED18-4201-9A6D-3177F920E94E}" destId="{B94932DC-8363-48EF-B53C-95E64E8B4637}" srcOrd="21" destOrd="0" presId="urn:microsoft.com/office/officeart/2005/8/layout/radial6"/>
    <dgm:cxn modelId="{0A9E052E-1944-42B4-BD15-2A1F568386AC}" type="presParOf" srcId="{D501E5A8-ED18-4201-9A6D-3177F920E94E}" destId="{EB53E50E-4CBB-4A80-85B5-712F66DDF6C1}" srcOrd="22" destOrd="0" presId="urn:microsoft.com/office/officeart/2005/8/layout/radial6"/>
    <dgm:cxn modelId="{9EBC6D43-EF88-4335-B318-5B53FB06CB8F}" type="presParOf" srcId="{D501E5A8-ED18-4201-9A6D-3177F920E94E}" destId="{02CFDCF5-BAB5-4775-9C2C-A42F3ED5889A}" srcOrd="23" destOrd="0" presId="urn:microsoft.com/office/officeart/2005/8/layout/radial6"/>
    <dgm:cxn modelId="{5FE5C496-5E40-45F5-8A35-A52E08F20A1E}" type="presParOf" srcId="{D501E5A8-ED18-4201-9A6D-3177F920E94E}" destId="{F90E4B7C-17E2-455B-8A3D-762E6D53C9F9}" srcOrd="24"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752033-916E-4BA1-A210-A197B1350D89}" type="doc">
      <dgm:prSet loTypeId="urn:microsoft.com/office/officeart/2005/8/layout/matrix1" loCatId="matrix" qsTypeId="urn:microsoft.com/office/officeart/2005/8/quickstyle/simple1" qsCatId="simple" csTypeId="urn:microsoft.com/office/officeart/2005/8/colors/accent1_2" csCatId="accent1" phldr="1"/>
      <dgm:spPr/>
      <dgm:t>
        <a:bodyPr/>
        <a:lstStyle/>
        <a:p>
          <a:endParaRPr lang="en-US"/>
        </a:p>
      </dgm:t>
    </dgm:pt>
    <dgm:pt modelId="{EDD00A06-767D-4117-AC3D-1C6930E565CF}">
      <dgm:prSet phldrT="[Text]" custT="1"/>
      <dgm:spPr>
        <a:solidFill>
          <a:schemeClr val="accent3">
            <a:lumMod val="20000"/>
            <a:lumOff val="80000"/>
          </a:schemeClr>
        </a:solidFill>
      </dgm:spPr>
      <dgm:t>
        <a:bodyPr/>
        <a:lstStyle/>
        <a:p>
          <a:r>
            <a:rPr lang="en-US" sz="2400" b="1" dirty="0"/>
            <a:t>CODE OF ETHICS</a:t>
          </a:r>
        </a:p>
      </dgm:t>
    </dgm:pt>
    <dgm:pt modelId="{DEB1D6BF-34E9-4811-B8D1-2B56D2161179}" type="parTrans" cxnId="{2D603C55-AE7E-4694-AB87-5B618ADCE880}">
      <dgm:prSet/>
      <dgm:spPr/>
      <dgm:t>
        <a:bodyPr/>
        <a:lstStyle/>
        <a:p>
          <a:endParaRPr lang="en-US"/>
        </a:p>
      </dgm:t>
    </dgm:pt>
    <dgm:pt modelId="{D52D3623-1CDC-47DE-80C9-A83B0064BC0D}" type="sibTrans" cxnId="{2D603C55-AE7E-4694-AB87-5B618ADCE880}">
      <dgm:prSet/>
      <dgm:spPr/>
      <dgm:t>
        <a:bodyPr/>
        <a:lstStyle/>
        <a:p>
          <a:endParaRPr lang="en-US"/>
        </a:p>
      </dgm:t>
    </dgm:pt>
    <dgm:pt modelId="{C75A5691-0751-454B-BB91-EFA273F04640}">
      <dgm:prSet phldrT="[Text]"/>
      <dgm:spPr>
        <a:solidFill>
          <a:schemeClr val="accent3">
            <a:lumMod val="60000"/>
            <a:lumOff val="40000"/>
          </a:schemeClr>
        </a:solidFill>
      </dgm:spPr>
      <dgm:t>
        <a:bodyPr/>
        <a:lstStyle/>
        <a:p>
          <a:pPr>
            <a:spcBef>
              <a:spcPts val="600"/>
            </a:spcBef>
          </a:pPr>
          <a:r>
            <a:rPr lang="en-US" b="1" dirty="0">
              <a:solidFill>
                <a:sysClr val="windowText" lastClr="000000"/>
              </a:solidFill>
            </a:rPr>
            <a:t>SHOW FAITH, GIVE INDUSTRIOUS APPLICATION TO THE END, MERIT A REPUTATION FOR QUALITY OF SERVICE; SEEK SUCCESS BUT ACCEPT NO PROFIT OR SUCCESS AT THE PRICE OF MY OWN SELF-RESPECT </a:t>
          </a:r>
        </a:p>
      </dgm:t>
    </dgm:pt>
    <dgm:pt modelId="{3EAFF392-D776-4BA4-AA54-6B8FE88F9195}" type="parTrans" cxnId="{B0C4B112-608B-491F-AB96-5CB148A4D7CD}">
      <dgm:prSet/>
      <dgm:spPr/>
      <dgm:t>
        <a:bodyPr/>
        <a:lstStyle/>
        <a:p>
          <a:endParaRPr lang="en-US"/>
        </a:p>
      </dgm:t>
    </dgm:pt>
    <dgm:pt modelId="{AC94B3EC-8CD4-47CA-8E24-44F88278F949}" type="sibTrans" cxnId="{B0C4B112-608B-491F-AB96-5CB148A4D7CD}">
      <dgm:prSet/>
      <dgm:spPr/>
      <dgm:t>
        <a:bodyPr/>
        <a:lstStyle/>
        <a:p>
          <a:endParaRPr lang="en-US"/>
        </a:p>
      </dgm:t>
    </dgm:pt>
    <dgm:pt modelId="{67218D70-42B6-4685-BE91-E1389BB902EA}">
      <dgm:prSet phldrT="[Text]"/>
      <dgm:spPr>
        <a:solidFill>
          <a:schemeClr val="accent3">
            <a:lumMod val="60000"/>
            <a:lumOff val="40000"/>
          </a:schemeClr>
        </a:solidFill>
      </dgm:spPr>
      <dgm:t>
        <a:bodyPr/>
        <a:lstStyle/>
        <a:p>
          <a:r>
            <a:rPr lang="en-US" b="1" dirty="0">
              <a:solidFill>
                <a:sysClr val="windowText" lastClr="000000"/>
              </a:solidFill>
            </a:rPr>
            <a:t>TRUE TO SELF,  RESOLVE DOUBTS  AGAINST MYSELF; BEAR IN MIND OBLIGATIONS  AS A CITIZEN, GIVE UNSWERVING LOYALTY IN WORD, ACTION, DEED;  CAREFUL IN CRITICISM; LIBERAL WITH PRAISE; BUILD UP NOT DESTROY</a:t>
          </a:r>
        </a:p>
      </dgm:t>
    </dgm:pt>
    <dgm:pt modelId="{13D184FD-25C8-4A32-85FC-1E481A67B76A}" type="parTrans" cxnId="{D074F15A-A20A-4EF6-90DD-719841EA08EF}">
      <dgm:prSet/>
      <dgm:spPr/>
      <dgm:t>
        <a:bodyPr/>
        <a:lstStyle/>
        <a:p>
          <a:endParaRPr lang="en-US"/>
        </a:p>
      </dgm:t>
    </dgm:pt>
    <dgm:pt modelId="{24AF3AEF-8042-4257-A876-7920FF7CD482}" type="sibTrans" cxnId="{D074F15A-A20A-4EF6-90DD-719841EA08EF}">
      <dgm:prSet/>
      <dgm:spPr/>
      <dgm:t>
        <a:bodyPr/>
        <a:lstStyle/>
        <a:p>
          <a:endParaRPr lang="en-US"/>
        </a:p>
      </dgm:t>
    </dgm:pt>
    <dgm:pt modelId="{71E293F0-FC83-4F61-8B29-9703095D7E36}">
      <dgm:prSet phldrT="[Text]"/>
      <dgm:spPr>
        <a:solidFill>
          <a:schemeClr val="accent3">
            <a:lumMod val="60000"/>
            <a:lumOff val="40000"/>
          </a:schemeClr>
        </a:solidFill>
      </dgm:spPr>
      <dgm:t>
        <a:bodyPr/>
        <a:lstStyle/>
        <a:p>
          <a:r>
            <a:rPr lang="en-US" dirty="0">
              <a:solidFill>
                <a:sysClr val="windowText" lastClr="000000"/>
              </a:solidFill>
            </a:rPr>
            <a:t> </a:t>
          </a:r>
          <a:r>
            <a:rPr lang="en-US" b="1" dirty="0">
              <a:solidFill>
                <a:sysClr val="windowText" lastClr="000000"/>
              </a:solidFill>
            </a:rPr>
            <a:t>GIVE FREELY OF MY TIME, LABOUR &amp; MEANS; AID OTHERS BY GIVING SYMPATHY TO THOSE IN DISTRESS, MY AID TO THE WEAK AND MY SUBSTANCE TO THE NEEDY</a:t>
          </a:r>
        </a:p>
      </dgm:t>
    </dgm:pt>
    <dgm:pt modelId="{CA5AB6D3-DA93-4B30-AB89-F10D67689F4B}" type="parTrans" cxnId="{87DA1010-0EFA-47AA-9095-CA80AFB6EA44}">
      <dgm:prSet/>
      <dgm:spPr/>
      <dgm:t>
        <a:bodyPr/>
        <a:lstStyle/>
        <a:p>
          <a:endParaRPr lang="en-US"/>
        </a:p>
      </dgm:t>
    </dgm:pt>
    <dgm:pt modelId="{6A5E6511-02ED-4909-89EA-61434230D214}" type="sibTrans" cxnId="{87DA1010-0EFA-47AA-9095-CA80AFB6EA44}">
      <dgm:prSet/>
      <dgm:spPr/>
      <dgm:t>
        <a:bodyPr/>
        <a:lstStyle/>
        <a:p>
          <a:endParaRPr lang="en-US"/>
        </a:p>
      </dgm:t>
    </dgm:pt>
    <dgm:pt modelId="{EB3C3379-EB08-4D4A-8085-CD6481F762E8}">
      <dgm:prSet phldrT="[Text]"/>
      <dgm:spPr>
        <a:solidFill>
          <a:schemeClr val="accent3">
            <a:lumMod val="60000"/>
            <a:lumOff val="40000"/>
          </a:schemeClr>
        </a:solidFill>
      </dgm:spPr>
      <dgm:t>
        <a:bodyPr/>
        <a:lstStyle/>
        <a:p>
          <a:r>
            <a:rPr lang="en-US" b="1" dirty="0">
              <a:solidFill>
                <a:sysClr val="windowText" lastClr="000000"/>
              </a:solidFill>
            </a:rPr>
            <a:t>FRIENDSHIP AS AN END, NOT A MEANS; TRUE FRIENDSHIP DEMANDS NOTHING BUT ACCEPTS SERVICE IN THE SPIRIT IS WAS GIVEN</a:t>
          </a:r>
        </a:p>
      </dgm:t>
    </dgm:pt>
    <dgm:pt modelId="{ED06E91E-B4CA-4B1D-BF47-3CE9789BBF81}" type="parTrans" cxnId="{D79B7E99-7AD9-403D-BB65-31C85EB6405B}">
      <dgm:prSet/>
      <dgm:spPr/>
      <dgm:t>
        <a:bodyPr/>
        <a:lstStyle/>
        <a:p>
          <a:endParaRPr lang="en-US"/>
        </a:p>
      </dgm:t>
    </dgm:pt>
    <dgm:pt modelId="{774BFA9D-D2CE-427D-89B8-F4A4D8457954}" type="sibTrans" cxnId="{D79B7E99-7AD9-403D-BB65-31C85EB6405B}">
      <dgm:prSet/>
      <dgm:spPr/>
      <dgm:t>
        <a:bodyPr/>
        <a:lstStyle/>
        <a:p>
          <a:endParaRPr lang="en-US"/>
        </a:p>
      </dgm:t>
    </dgm:pt>
    <dgm:pt modelId="{AE81B22B-A1BC-4502-8594-3BF6CA32C48D}" type="pres">
      <dgm:prSet presAssocID="{BC752033-916E-4BA1-A210-A197B1350D89}" presName="diagram" presStyleCnt="0">
        <dgm:presLayoutVars>
          <dgm:chMax val="1"/>
          <dgm:dir/>
          <dgm:animLvl val="ctr"/>
          <dgm:resizeHandles val="exact"/>
        </dgm:presLayoutVars>
      </dgm:prSet>
      <dgm:spPr/>
      <dgm:t>
        <a:bodyPr/>
        <a:lstStyle/>
        <a:p>
          <a:endParaRPr lang="en-US"/>
        </a:p>
      </dgm:t>
    </dgm:pt>
    <dgm:pt modelId="{8EF3B65F-F57F-45CC-940B-6673FD786435}" type="pres">
      <dgm:prSet presAssocID="{BC752033-916E-4BA1-A210-A197B1350D89}" presName="matrix" presStyleCnt="0"/>
      <dgm:spPr/>
    </dgm:pt>
    <dgm:pt modelId="{ACC08917-8B10-4B8C-B764-76DB00EFE428}" type="pres">
      <dgm:prSet presAssocID="{BC752033-916E-4BA1-A210-A197B1350D89}" presName="tile1" presStyleLbl="node1" presStyleIdx="0" presStyleCnt="4" custScaleY="81596"/>
      <dgm:spPr/>
      <dgm:t>
        <a:bodyPr/>
        <a:lstStyle/>
        <a:p>
          <a:endParaRPr lang="en-US"/>
        </a:p>
      </dgm:t>
    </dgm:pt>
    <dgm:pt modelId="{643EBDFA-2103-4DDA-814B-7050F6F8DD9E}" type="pres">
      <dgm:prSet presAssocID="{BC752033-916E-4BA1-A210-A197B1350D89}" presName="tile1text" presStyleLbl="node1" presStyleIdx="0" presStyleCnt="4">
        <dgm:presLayoutVars>
          <dgm:chMax val="0"/>
          <dgm:chPref val="0"/>
          <dgm:bulletEnabled val="1"/>
        </dgm:presLayoutVars>
      </dgm:prSet>
      <dgm:spPr/>
      <dgm:t>
        <a:bodyPr/>
        <a:lstStyle/>
        <a:p>
          <a:endParaRPr lang="en-US"/>
        </a:p>
      </dgm:t>
    </dgm:pt>
    <dgm:pt modelId="{21A1978E-9E23-47BB-B44B-A95F6957FB8D}" type="pres">
      <dgm:prSet presAssocID="{BC752033-916E-4BA1-A210-A197B1350D89}" presName="tile2" presStyleLbl="node1" presStyleIdx="1" presStyleCnt="4" custScaleY="80099"/>
      <dgm:spPr/>
      <dgm:t>
        <a:bodyPr/>
        <a:lstStyle/>
        <a:p>
          <a:endParaRPr lang="en-US"/>
        </a:p>
      </dgm:t>
    </dgm:pt>
    <dgm:pt modelId="{2478362C-77D1-474E-8D96-71D348EA33F4}" type="pres">
      <dgm:prSet presAssocID="{BC752033-916E-4BA1-A210-A197B1350D89}" presName="tile2text" presStyleLbl="node1" presStyleIdx="1" presStyleCnt="4">
        <dgm:presLayoutVars>
          <dgm:chMax val="0"/>
          <dgm:chPref val="0"/>
          <dgm:bulletEnabled val="1"/>
        </dgm:presLayoutVars>
      </dgm:prSet>
      <dgm:spPr/>
      <dgm:t>
        <a:bodyPr/>
        <a:lstStyle/>
        <a:p>
          <a:endParaRPr lang="en-US"/>
        </a:p>
      </dgm:t>
    </dgm:pt>
    <dgm:pt modelId="{6FF2B397-96F0-44BA-8645-111828DF3375}" type="pres">
      <dgm:prSet presAssocID="{BC752033-916E-4BA1-A210-A197B1350D89}" presName="tile3" presStyleLbl="node1" presStyleIdx="2" presStyleCnt="4" custScaleY="72244"/>
      <dgm:spPr/>
      <dgm:t>
        <a:bodyPr/>
        <a:lstStyle/>
        <a:p>
          <a:endParaRPr lang="en-US"/>
        </a:p>
      </dgm:t>
    </dgm:pt>
    <dgm:pt modelId="{75F3C922-AB0B-4CED-828E-BC682C1350B1}" type="pres">
      <dgm:prSet presAssocID="{BC752033-916E-4BA1-A210-A197B1350D89}" presName="tile3text" presStyleLbl="node1" presStyleIdx="2" presStyleCnt="4">
        <dgm:presLayoutVars>
          <dgm:chMax val="0"/>
          <dgm:chPref val="0"/>
          <dgm:bulletEnabled val="1"/>
        </dgm:presLayoutVars>
      </dgm:prSet>
      <dgm:spPr/>
      <dgm:t>
        <a:bodyPr/>
        <a:lstStyle/>
        <a:p>
          <a:endParaRPr lang="en-US"/>
        </a:p>
      </dgm:t>
    </dgm:pt>
    <dgm:pt modelId="{1F0EC573-254D-4441-97DB-BF52EA9374F4}" type="pres">
      <dgm:prSet presAssocID="{BC752033-916E-4BA1-A210-A197B1350D89}" presName="tile4" presStyleLbl="node1" presStyleIdx="3" presStyleCnt="4" custScaleY="72240"/>
      <dgm:spPr/>
      <dgm:t>
        <a:bodyPr/>
        <a:lstStyle/>
        <a:p>
          <a:endParaRPr lang="en-US"/>
        </a:p>
      </dgm:t>
    </dgm:pt>
    <dgm:pt modelId="{6763D9EB-DD35-479F-B87A-1B49C8209C30}" type="pres">
      <dgm:prSet presAssocID="{BC752033-916E-4BA1-A210-A197B1350D89}" presName="tile4text" presStyleLbl="node1" presStyleIdx="3" presStyleCnt="4">
        <dgm:presLayoutVars>
          <dgm:chMax val="0"/>
          <dgm:chPref val="0"/>
          <dgm:bulletEnabled val="1"/>
        </dgm:presLayoutVars>
      </dgm:prSet>
      <dgm:spPr/>
      <dgm:t>
        <a:bodyPr/>
        <a:lstStyle/>
        <a:p>
          <a:endParaRPr lang="en-US"/>
        </a:p>
      </dgm:t>
    </dgm:pt>
    <dgm:pt modelId="{5C786F8A-72BF-453C-83A4-BB9505E3912D}" type="pres">
      <dgm:prSet presAssocID="{BC752033-916E-4BA1-A210-A197B1350D89}" presName="centerTile" presStyleLbl="fgShp" presStyleIdx="0" presStyleCnt="1" custScaleX="333333" custScaleY="64286">
        <dgm:presLayoutVars>
          <dgm:chMax val="0"/>
          <dgm:chPref val="0"/>
        </dgm:presLayoutVars>
      </dgm:prSet>
      <dgm:spPr/>
      <dgm:t>
        <a:bodyPr/>
        <a:lstStyle/>
        <a:p>
          <a:endParaRPr lang="en-US"/>
        </a:p>
      </dgm:t>
    </dgm:pt>
  </dgm:ptLst>
  <dgm:cxnLst>
    <dgm:cxn modelId="{D79B7E99-7AD9-403D-BB65-31C85EB6405B}" srcId="{EDD00A06-767D-4117-AC3D-1C6930E565CF}" destId="{EB3C3379-EB08-4D4A-8085-CD6481F762E8}" srcOrd="3" destOrd="0" parTransId="{ED06E91E-B4CA-4B1D-BF47-3CE9789BBF81}" sibTransId="{774BFA9D-D2CE-427D-89B8-F4A4D8457954}"/>
    <dgm:cxn modelId="{FDA794F1-9DD6-4113-B91B-4384394C473F}" type="presOf" srcId="{71E293F0-FC83-4F61-8B29-9703095D7E36}" destId="{6FF2B397-96F0-44BA-8645-111828DF3375}" srcOrd="0" destOrd="0" presId="urn:microsoft.com/office/officeart/2005/8/layout/matrix1"/>
    <dgm:cxn modelId="{B0C4B112-608B-491F-AB96-5CB148A4D7CD}" srcId="{EDD00A06-767D-4117-AC3D-1C6930E565CF}" destId="{C75A5691-0751-454B-BB91-EFA273F04640}" srcOrd="0" destOrd="0" parTransId="{3EAFF392-D776-4BA4-AA54-6B8FE88F9195}" sibTransId="{AC94B3EC-8CD4-47CA-8E24-44F88278F949}"/>
    <dgm:cxn modelId="{1018680C-23B9-41CF-A4B3-6ACEED6CA924}" type="presOf" srcId="{BC752033-916E-4BA1-A210-A197B1350D89}" destId="{AE81B22B-A1BC-4502-8594-3BF6CA32C48D}" srcOrd="0" destOrd="0" presId="urn:microsoft.com/office/officeart/2005/8/layout/matrix1"/>
    <dgm:cxn modelId="{9019623F-B4CD-4DAD-86C3-FD41EC2F45A7}" type="presOf" srcId="{C75A5691-0751-454B-BB91-EFA273F04640}" destId="{ACC08917-8B10-4B8C-B764-76DB00EFE428}" srcOrd="0" destOrd="0" presId="urn:microsoft.com/office/officeart/2005/8/layout/matrix1"/>
    <dgm:cxn modelId="{891B5332-2B33-4420-8B87-8A74D44A9F9E}" type="presOf" srcId="{EDD00A06-767D-4117-AC3D-1C6930E565CF}" destId="{5C786F8A-72BF-453C-83A4-BB9505E3912D}" srcOrd="0" destOrd="0" presId="urn:microsoft.com/office/officeart/2005/8/layout/matrix1"/>
    <dgm:cxn modelId="{D43D8FB8-319A-433A-8FDB-A88D7A960E52}" type="presOf" srcId="{EB3C3379-EB08-4D4A-8085-CD6481F762E8}" destId="{6763D9EB-DD35-479F-B87A-1B49C8209C30}" srcOrd="1" destOrd="0" presId="urn:microsoft.com/office/officeart/2005/8/layout/matrix1"/>
    <dgm:cxn modelId="{023CDD40-7DA2-485E-A15C-37A33E8284E9}" type="presOf" srcId="{67218D70-42B6-4685-BE91-E1389BB902EA}" destId="{21A1978E-9E23-47BB-B44B-A95F6957FB8D}" srcOrd="0" destOrd="0" presId="urn:microsoft.com/office/officeart/2005/8/layout/matrix1"/>
    <dgm:cxn modelId="{1335FFD3-A3F6-4096-A66B-C80314F08BA3}" type="presOf" srcId="{71E293F0-FC83-4F61-8B29-9703095D7E36}" destId="{75F3C922-AB0B-4CED-828E-BC682C1350B1}" srcOrd="1" destOrd="0" presId="urn:microsoft.com/office/officeart/2005/8/layout/matrix1"/>
    <dgm:cxn modelId="{87DA1010-0EFA-47AA-9095-CA80AFB6EA44}" srcId="{EDD00A06-767D-4117-AC3D-1C6930E565CF}" destId="{71E293F0-FC83-4F61-8B29-9703095D7E36}" srcOrd="2" destOrd="0" parTransId="{CA5AB6D3-DA93-4B30-AB89-F10D67689F4B}" sibTransId="{6A5E6511-02ED-4909-89EA-61434230D214}"/>
    <dgm:cxn modelId="{F1440CDC-5CBF-413F-905C-21098EEE128F}" type="presOf" srcId="{EB3C3379-EB08-4D4A-8085-CD6481F762E8}" destId="{1F0EC573-254D-4441-97DB-BF52EA9374F4}" srcOrd="0" destOrd="0" presId="urn:microsoft.com/office/officeart/2005/8/layout/matrix1"/>
    <dgm:cxn modelId="{7A12F33F-22BF-4674-BD25-249AA2A733EE}" type="presOf" srcId="{67218D70-42B6-4685-BE91-E1389BB902EA}" destId="{2478362C-77D1-474E-8D96-71D348EA33F4}" srcOrd="1" destOrd="0" presId="urn:microsoft.com/office/officeart/2005/8/layout/matrix1"/>
    <dgm:cxn modelId="{06D38CA0-B1EA-4559-BBB3-46C9F01131CE}" type="presOf" srcId="{C75A5691-0751-454B-BB91-EFA273F04640}" destId="{643EBDFA-2103-4DDA-814B-7050F6F8DD9E}" srcOrd="1" destOrd="0" presId="urn:microsoft.com/office/officeart/2005/8/layout/matrix1"/>
    <dgm:cxn modelId="{2D603C55-AE7E-4694-AB87-5B618ADCE880}" srcId="{BC752033-916E-4BA1-A210-A197B1350D89}" destId="{EDD00A06-767D-4117-AC3D-1C6930E565CF}" srcOrd="0" destOrd="0" parTransId="{DEB1D6BF-34E9-4811-B8D1-2B56D2161179}" sibTransId="{D52D3623-1CDC-47DE-80C9-A83B0064BC0D}"/>
    <dgm:cxn modelId="{D074F15A-A20A-4EF6-90DD-719841EA08EF}" srcId="{EDD00A06-767D-4117-AC3D-1C6930E565CF}" destId="{67218D70-42B6-4685-BE91-E1389BB902EA}" srcOrd="1" destOrd="0" parTransId="{13D184FD-25C8-4A32-85FC-1E481A67B76A}" sibTransId="{24AF3AEF-8042-4257-A876-7920FF7CD482}"/>
    <dgm:cxn modelId="{EDB82EE8-0073-46EB-8515-5D8FF17093E9}" type="presParOf" srcId="{AE81B22B-A1BC-4502-8594-3BF6CA32C48D}" destId="{8EF3B65F-F57F-45CC-940B-6673FD786435}" srcOrd="0" destOrd="0" presId="urn:microsoft.com/office/officeart/2005/8/layout/matrix1"/>
    <dgm:cxn modelId="{1E82E7DD-EAAE-435D-9756-FF0907DD0E76}" type="presParOf" srcId="{8EF3B65F-F57F-45CC-940B-6673FD786435}" destId="{ACC08917-8B10-4B8C-B764-76DB00EFE428}" srcOrd="0" destOrd="0" presId="urn:microsoft.com/office/officeart/2005/8/layout/matrix1"/>
    <dgm:cxn modelId="{C7A63FD1-2F08-4F7C-AF3D-A5A565AEBB15}" type="presParOf" srcId="{8EF3B65F-F57F-45CC-940B-6673FD786435}" destId="{643EBDFA-2103-4DDA-814B-7050F6F8DD9E}" srcOrd="1" destOrd="0" presId="urn:microsoft.com/office/officeart/2005/8/layout/matrix1"/>
    <dgm:cxn modelId="{8A89D9AF-A4F9-494F-9605-42B1020C2BD7}" type="presParOf" srcId="{8EF3B65F-F57F-45CC-940B-6673FD786435}" destId="{21A1978E-9E23-47BB-B44B-A95F6957FB8D}" srcOrd="2" destOrd="0" presId="urn:microsoft.com/office/officeart/2005/8/layout/matrix1"/>
    <dgm:cxn modelId="{B85395C1-AD68-4485-A782-09540E7B31FE}" type="presParOf" srcId="{8EF3B65F-F57F-45CC-940B-6673FD786435}" destId="{2478362C-77D1-474E-8D96-71D348EA33F4}" srcOrd="3" destOrd="0" presId="urn:microsoft.com/office/officeart/2005/8/layout/matrix1"/>
    <dgm:cxn modelId="{1052563B-B406-4E3A-8B05-1BDBC739CC1D}" type="presParOf" srcId="{8EF3B65F-F57F-45CC-940B-6673FD786435}" destId="{6FF2B397-96F0-44BA-8645-111828DF3375}" srcOrd="4" destOrd="0" presId="urn:microsoft.com/office/officeart/2005/8/layout/matrix1"/>
    <dgm:cxn modelId="{D75E5D98-F6E0-430E-BF19-12614FD8BEE4}" type="presParOf" srcId="{8EF3B65F-F57F-45CC-940B-6673FD786435}" destId="{75F3C922-AB0B-4CED-828E-BC682C1350B1}" srcOrd="5" destOrd="0" presId="urn:microsoft.com/office/officeart/2005/8/layout/matrix1"/>
    <dgm:cxn modelId="{76F92A2D-6E6E-47E1-9ED4-AC5065DDBB7B}" type="presParOf" srcId="{8EF3B65F-F57F-45CC-940B-6673FD786435}" destId="{1F0EC573-254D-4441-97DB-BF52EA9374F4}" srcOrd="6" destOrd="0" presId="urn:microsoft.com/office/officeart/2005/8/layout/matrix1"/>
    <dgm:cxn modelId="{5AE04ABB-1566-49D6-9176-20C4FDEA1EBB}" type="presParOf" srcId="{8EF3B65F-F57F-45CC-940B-6673FD786435}" destId="{6763D9EB-DD35-479F-B87A-1B49C8209C30}" srcOrd="7" destOrd="0" presId="urn:microsoft.com/office/officeart/2005/8/layout/matrix1"/>
    <dgm:cxn modelId="{63A7A166-0BE2-405D-8547-4B4BE24A9C86}" type="presParOf" srcId="{AE81B22B-A1BC-4502-8594-3BF6CA32C48D}" destId="{5C786F8A-72BF-453C-83A4-BB9505E3912D}" srcOrd="1" destOrd="0" presId="urn:microsoft.com/office/officeart/2005/8/layout/matrix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9069E6-D4C3-4554-9C2C-87EC7382B83E}"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0541E156-C459-4513-9CFC-D15EBAADB590}">
      <dgm:prSet phldrT="[Text]"/>
      <dgm:spPr>
        <a:solidFill>
          <a:schemeClr val="accent3">
            <a:lumMod val="60000"/>
            <a:lumOff val="40000"/>
          </a:schemeClr>
        </a:solidFill>
      </dgm:spPr>
      <dgm:t>
        <a:bodyPr/>
        <a:lstStyle/>
        <a:p>
          <a:r>
            <a:rPr lang="en-US" dirty="0" smtClean="0">
              <a:solidFill>
                <a:schemeClr val="tx1"/>
              </a:solidFill>
            </a:rPr>
            <a:t>DO</a:t>
          </a:r>
          <a:endParaRPr lang="en-US" dirty="0">
            <a:solidFill>
              <a:schemeClr val="tx1"/>
            </a:solidFill>
          </a:endParaRPr>
        </a:p>
      </dgm:t>
    </dgm:pt>
    <dgm:pt modelId="{646382F1-2946-463D-A6AF-C71A7B458D44}" type="parTrans" cxnId="{90C36560-E229-4B26-BACA-115D7D3DCCA0}">
      <dgm:prSet/>
      <dgm:spPr/>
      <dgm:t>
        <a:bodyPr/>
        <a:lstStyle/>
        <a:p>
          <a:endParaRPr lang="en-US"/>
        </a:p>
      </dgm:t>
    </dgm:pt>
    <dgm:pt modelId="{9A439F87-FF38-4CE6-98B1-521967AEF06B}" type="sibTrans" cxnId="{90C36560-E229-4B26-BACA-115D7D3DCCA0}">
      <dgm:prSet/>
      <dgm:spPr/>
      <dgm:t>
        <a:bodyPr/>
        <a:lstStyle/>
        <a:p>
          <a:endParaRPr lang="en-US"/>
        </a:p>
      </dgm:t>
    </dgm:pt>
    <dgm:pt modelId="{885280F6-1F1E-4D3B-B3B1-EF40C22DF7E0}">
      <dgm:prSet phldrT="[Text]"/>
      <dgm:spPr>
        <a:solidFill>
          <a:schemeClr val="accent3">
            <a:lumMod val="60000"/>
            <a:lumOff val="40000"/>
          </a:schemeClr>
        </a:solidFill>
      </dgm:spPr>
      <dgm:t>
        <a:bodyPr/>
        <a:lstStyle/>
        <a:p>
          <a:r>
            <a:rPr lang="en-US" dirty="0" smtClean="0">
              <a:solidFill>
                <a:schemeClr val="tx1"/>
              </a:solidFill>
            </a:rPr>
            <a:t>DON’T</a:t>
          </a:r>
          <a:endParaRPr lang="en-US" dirty="0">
            <a:solidFill>
              <a:schemeClr val="tx1"/>
            </a:solidFill>
          </a:endParaRPr>
        </a:p>
      </dgm:t>
    </dgm:pt>
    <dgm:pt modelId="{E7322BDE-FAF0-4666-8C41-77F7EA6FE0DA}" type="parTrans" cxnId="{09C0B5A2-1F4A-4B05-A74E-BB4D836426CE}">
      <dgm:prSet/>
      <dgm:spPr/>
      <dgm:t>
        <a:bodyPr/>
        <a:lstStyle/>
        <a:p>
          <a:endParaRPr lang="en-US"/>
        </a:p>
      </dgm:t>
    </dgm:pt>
    <dgm:pt modelId="{5471C607-EAA6-4ED6-9ECF-238A0C3BD0C5}" type="sibTrans" cxnId="{09C0B5A2-1F4A-4B05-A74E-BB4D836426CE}">
      <dgm:prSet/>
      <dgm:spPr/>
      <dgm:t>
        <a:bodyPr/>
        <a:lstStyle/>
        <a:p>
          <a:endParaRPr lang="en-US"/>
        </a:p>
      </dgm:t>
    </dgm:pt>
    <dgm:pt modelId="{2CE08D69-A798-416C-943E-1F7DFD917226}">
      <dgm:prSet phldrT="[Text]"/>
      <dgm:spPr>
        <a:solidFill>
          <a:schemeClr val="accent3">
            <a:lumMod val="20000"/>
            <a:lumOff val="80000"/>
            <a:alpha val="90000"/>
          </a:schemeClr>
        </a:solidFill>
        <a:ln>
          <a:solidFill>
            <a:schemeClr val="accent3">
              <a:lumMod val="60000"/>
              <a:lumOff val="40000"/>
              <a:alpha val="90000"/>
            </a:schemeClr>
          </a:solidFill>
        </a:ln>
      </dgm:spPr>
      <dgm:t>
        <a:bodyPr/>
        <a:lstStyle/>
        <a:p>
          <a:r>
            <a:rPr lang="en-US" dirty="0" smtClean="0"/>
            <a:t>OVER USE</a:t>
          </a:r>
          <a:endParaRPr lang="en-US" dirty="0"/>
        </a:p>
      </dgm:t>
    </dgm:pt>
    <dgm:pt modelId="{E6CDD4F3-B0F0-40F8-B93A-6F956DA38C08}" type="parTrans" cxnId="{96B8B4D5-8B86-4BBA-BAD2-4E935C8C6C9B}">
      <dgm:prSet/>
      <dgm:spPr/>
      <dgm:t>
        <a:bodyPr/>
        <a:lstStyle/>
        <a:p>
          <a:endParaRPr lang="en-US"/>
        </a:p>
      </dgm:t>
    </dgm:pt>
    <dgm:pt modelId="{95DB8643-19E0-458B-BBBD-C9F9F34A49AE}" type="sibTrans" cxnId="{96B8B4D5-8B86-4BBA-BAD2-4E935C8C6C9B}">
      <dgm:prSet/>
      <dgm:spPr/>
      <dgm:t>
        <a:bodyPr/>
        <a:lstStyle/>
        <a:p>
          <a:endParaRPr lang="en-US"/>
        </a:p>
      </dgm:t>
    </dgm:pt>
    <dgm:pt modelId="{F7197C59-ABF1-412F-9DEF-B0006EC9FA58}">
      <dgm:prSet phldrT="[Text]"/>
      <dgm:spPr>
        <a:solidFill>
          <a:schemeClr val="accent3">
            <a:lumMod val="20000"/>
            <a:lumOff val="80000"/>
            <a:alpha val="90000"/>
          </a:schemeClr>
        </a:solidFill>
        <a:ln>
          <a:solidFill>
            <a:schemeClr val="accent3">
              <a:lumMod val="60000"/>
              <a:lumOff val="40000"/>
              <a:alpha val="90000"/>
            </a:schemeClr>
          </a:solidFill>
        </a:ln>
      </dgm:spPr>
      <dgm:t>
        <a:bodyPr/>
        <a:lstStyle/>
        <a:p>
          <a:r>
            <a:rPr lang="en-US" dirty="0" smtClean="0"/>
            <a:t>TAKE FOR GRANTED</a:t>
          </a:r>
          <a:endParaRPr lang="en-US" dirty="0"/>
        </a:p>
      </dgm:t>
    </dgm:pt>
    <dgm:pt modelId="{FE0958F4-61E6-4BE1-905D-D8109833F5D7}" type="parTrans" cxnId="{29E9F6D5-C82C-4562-B580-52DAE25D5A32}">
      <dgm:prSet/>
      <dgm:spPr/>
      <dgm:t>
        <a:bodyPr/>
        <a:lstStyle/>
        <a:p>
          <a:endParaRPr lang="en-US"/>
        </a:p>
      </dgm:t>
    </dgm:pt>
    <dgm:pt modelId="{4517D182-4EB5-4E8D-8702-8A192D54D481}" type="sibTrans" cxnId="{29E9F6D5-C82C-4562-B580-52DAE25D5A32}">
      <dgm:prSet/>
      <dgm:spPr/>
      <dgm:t>
        <a:bodyPr/>
        <a:lstStyle/>
        <a:p>
          <a:endParaRPr lang="en-US"/>
        </a:p>
      </dgm:t>
    </dgm:pt>
    <dgm:pt modelId="{71A5C25A-AB3E-437F-B897-3EA67AF78464}">
      <dgm:prSet phldrT="[Text]"/>
      <dgm:spPr>
        <a:solidFill>
          <a:schemeClr val="accent3">
            <a:lumMod val="20000"/>
            <a:lumOff val="80000"/>
            <a:alpha val="90000"/>
          </a:schemeClr>
        </a:solidFill>
        <a:ln>
          <a:solidFill>
            <a:schemeClr val="accent3">
              <a:lumMod val="60000"/>
              <a:lumOff val="40000"/>
              <a:alpha val="90000"/>
            </a:schemeClr>
          </a:solidFill>
        </a:ln>
      </dgm:spPr>
      <dgm:t>
        <a:bodyPr/>
        <a:lstStyle/>
        <a:p>
          <a:r>
            <a:rPr lang="en-US" dirty="0" smtClean="0"/>
            <a:t>THANK</a:t>
          </a:r>
          <a:endParaRPr lang="en-US" dirty="0"/>
        </a:p>
      </dgm:t>
    </dgm:pt>
    <dgm:pt modelId="{EFD28772-401A-4700-A023-D5C639A6DCDB}" type="sibTrans" cxnId="{E4445DB9-1083-405F-AA14-433032DCDBD3}">
      <dgm:prSet/>
      <dgm:spPr/>
      <dgm:t>
        <a:bodyPr/>
        <a:lstStyle/>
        <a:p>
          <a:endParaRPr lang="en-US"/>
        </a:p>
      </dgm:t>
    </dgm:pt>
    <dgm:pt modelId="{7FEF5323-3EE7-4B55-9315-E0BC2180222C}" type="parTrans" cxnId="{E4445DB9-1083-405F-AA14-433032DCDBD3}">
      <dgm:prSet/>
      <dgm:spPr/>
      <dgm:t>
        <a:bodyPr/>
        <a:lstStyle/>
        <a:p>
          <a:endParaRPr lang="en-US"/>
        </a:p>
      </dgm:t>
    </dgm:pt>
    <dgm:pt modelId="{8F2E1D49-CC33-4D4F-9114-2D898C330015}">
      <dgm:prSet phldrT="[Text]"/>
      <dgm:spPr>
        <a:solidFill>
          <a:schemeClr val="accent3">
            <a:lumMod val="20000"/>
            <a:lumOff val="80000"/>
            <a:alpha val="90000"/>
          </a:schemeClr>
        </a:solidFill>
        <a:ln>
          <a:solidFill>
            <a:schemeClr val="accent3">
              <a:lumMod val="60000"/>
              <a:lumOff val="40000"/>
              <a:alpha val="90000"/>
            </a:schemeClr>
          </a:solidFill>
        </a:ln>
      </dgm:spPr>
      <dgm:t>
        <a:bodyPr/>
        <a:lstStyle/>
        <a:p>
          <a:r>
            <a:rPr lang="en-US" dirty="0" smtClean="0"/>
            <a:t>RECOGNIZE</a:t>
          </a:r>
          <a:endParaRPr lang="en-US" dirty="0"/>
        </a:p>
      </dgm:t>
    </dgm:pt>
    <dgm:pt modelId="{701319ED-BDD9-4212-B1E2-E4C11B2E4DA1}" type="sibTrans" cxnId="{9F536412-78E5-465D-8478-4B70DFB47C28}">
      <dgm:prSet/>
      <dgm:spPr/>
      <dgm:t>
        <a:bodyPr/>
        <a:lstStyle/>
        <a:p>
          <a:endParaRPr lang="en-US"/>
        </a:p>
      </dgm:t>
    </dgm:pt>
    <dgm:pt modelId="{DDCE8BFD-2D2D-4DD0-AF94-4FCA0800CD5F}" type="parTrans" cxnId="{9F536412-78E5-465D-8478-4B70DFB47C28}">
      <dgm:prSet/>
      <dgm:spPr/>
      <dgm:t>
        <a:bodyPr/>
        <a:lstStyle/>
        <a:p>
          <a:endParaRPr lang="en-US"/>
        </a:p>
      </dgm:t>
    </dgm:pt>
    <dgm:pt modelId="{BB1FCA34-4F4B-4B37-8A85-8A80E3FA3C22}" type="pres">
      <dgm:prSet presAssocID="{1A9069E6-D4C3-4554-9C2C-87EC7382B83E}" presName="Name0" presStyleCnt="0">
        <dgm:presLayoutVars>
          <dgm:dir/>
          <dgm:animLvl val="lvl"/>
          <dgm:resizeHandles/>
        </dgm:presLayoutVars>
      </dgm:prSet>
      <dgm:spPr/>
      <dgm:t>
        <a:bodyPr/>
        <a:lstStyle/>
        <a:p>
          <a:endParaRPr lang="en-US"/>
        </a:p>
      </dgm:t>
    </dgm:pt>
    <dgm:pt modelId="{10F89311-35AA-4620-A8E5-C2BE9C1F22D4}" type="pres">
      <dgm:prSet presAssocID="{0541E156-C459-4513-9CFC-D15EBAADB590}" presName="linNode" presStyleCnt="0"/>
      <dgm:spPr/>
    </dgm:pt>
    <dgm:pt modelId="{99BBAE3F-A51D-4722-9415-22B491551283}" type="pres">
      <dgm:prSet presAssocID="{0541E156-C459-4513-9CFC-D15EBAADB590}" presName="parentShp" presStyleLbl="node1" presStyleIdx="0" presStyleCnt="2">
        <dgm:presLayoutVars>
          <dgm:bulletEnabled val="1"/>
        </dgm:presLayoutVars>
      </dgm:prSet>
      <dgm:spPr/>
      <dgm:t>
        <a:bodyPr/>
        <a:lstStyle/>
        <a:p>
          <a:endParaRPr lang="en-US"/>
        </a:p>
      </dgm:t>
    </dgm:pt>
    <dgm:pt modelId="{EB85D575-C6FA-40D8-99C5-CA7E39E6A4D8}" type="pres">
      <dgm:prSet presAssocID="{0541E156-C459-4513-9CFC-D15EBAADB590}" presName="childShp" presStyleLbl="bgAccFollowNode1" presStyleIdx="0" presStyleCnt="2">
        <dgm:presLayoutVars>
          <dgm:bulletEnabled val="1"/>
        </dgm:presLayoutVars>
      </dgm:prSet>
      <dgm:spPr/>
      <dgm:t>
        <a:bodyPr/>
        <a:lstStyle/>
        <a:p>
          <a:endParaRPr lang="en-US"/>
        </a:p>
      </dgm:t>
    </dgm:pt>
    <dgm:pt modelId="{6E0246DD-6A2F-40A2-BC51-B613329474EE}" type="pres">
      <dgm:prSet presAssocID="{9A439F87-FF38-4CE6-98B1-521967AEF06B}" presName="spacing" presStyleCnt="0"/>
      <dgm:spPr/>
    </dgm:pt>
    <dgm:pt modelId="{5C0B8E8D-769D-4A3B-8273-421F72D1E30C}" type="pres">
      <dgm:prSet presAssocID="{885280F6-1F1E-4D3B-B3B1-EF40C22DF7E0}" presName="linNode" presStyleCnt="0"/>
      <dgm:spPr/>
    </dgm:pt>
    <dgm:pt modelId="{4A04AD61-331C-4567-AF27-C80AAF99A3CC}" type="pres">
      <dgm:prSet presAssocID="{885280F6-1F1E-4D3B-B3B1-EF40C22DF7E0}" presName="parentShp" presStyleLbl="node1" presStyleIdx="1" presStyleCnt="2">
        <dgm:presLayoutVars>
          <dgm:bulletEnabled val="1"/>
        </dgm:presLayoutVars>
      </dgm:prSet>
      <dgm:spPr/>
      <dgm:t>
        <a:bodyPr/>
        <a:lstStyle/>
        <a:p>
          <a:endParaRPr lang="en-US"/>
        </a:p>
      </dgm:t>
    </dgm:pt>
    <dgm:pt modelId="{856B0AFA-B15F-4B05-9F4B-33006681FD12}" type="pres">
      <dgm:prSet presAssocID="{885280F6-1F1E-4D3B-B3B1-EF40C22DF7E0}" presName="childShp" presStyleLbl="bgAccFollowNode1" presStyleIdx="1" presStyleCnt="2">
        <dgm:presLayoutVars>
          <dgm:bulletEnabled val="1"/>
        </dgm:presLayoutVars>
      </dgm:prSet>
      <dgm:spPr/>
      <dgm:t>
        <a:bodyPr/>
        <a:lstStyle/>
        <a:p>
          <a:endParaRPr lang="en-US"/>
        </a:p>
      </dgm:t>
    </dgm:pt>
  </dgm:ptLst>
  <dgm:cxnLst>
    <dgm:cxn modelId="{415EA36D-01FA-4677-95F3-8986086E3C7B}" type="presOf" srcId="{2CE08D69-A798-416C-943E-1F7DFD917226}" destId="{856B0AFA-B15F-4B05-9F4B-33006681FD12}" srcOrd="0" destOrd="0" presId="urn:microsoft.com/office/officeart/2005/8/layout/vList6"/>
    <dgm:cxn modelId="{B9E3462E-DF3E-4985-AB69-A9EC188E3527}" type="presOf" srcId="{0541E156-C459-4513-9CFC-D15EBAADB590}" destId="{99BBAE3F-A51D-4722-9415-22B491551283}" srcOrd="0" destOrd="0" presId="urn:microsoft.com/office/officeart/2005/8/layout/vList6"/>
    <dgm:cxn modelId="{AC4CDE24-4F2C-42B1-B72C-3065512A248C}" type="presOf" srcId="{8F2E1D49-CC33-4D4F-9114-2D898C330015}" destId="{EB85D575-C6FA-40D8-99C5-CA7E39E6A4D8}" srcOrd="0" destOrd="0" presId="urn:microsoft.com/office/officeart/2005/8/layout/vList6"/>
    <dgm:cxn modelId="{5182709B-49A5-43ED-8C52-480C7A3829B4}" type="presOf" srcId="{1A9069E6-D4C3-4554-9C2C-87EC7382B83E}" destId="{BB1FCA34-4F4B-4B37-8A85-8A80E3FA3C22}" srcOrd="0" destOrd="0" presId="urn:microsoft.com/office/officeart/2005/8/layout/vList6"/>
    <dgm:cxn modelId="{09C0B5A2-1F4A-4B05-A74E-BB4D836426CE}" srcId="{1A9069E6-D4C3-4554-9C2C-87EC7382B83E}" destId="{885280F6-1F1E-4D3B-B3B1-EF40C22DF7E0}" srcOrd="1" destOrd="0" parTransId="{E7322BDE-FAF0-4666-8C41-77F7EA6FE0DA}" sibTransId="{5471C607-EAA6-4ED6-9ECF-238A0C3BD0C5}"/>
    <dgm:cxn modelId="{E4445DB9-1083-405F-AA14-433032DCDBD3}" srcId="{0541E156-C459-4513-9CFC-D15EBAADB590}" destId="{71A5C25A-AB3E-437F-B897-3EA67AF78464}" srcOrd="1" destOrd="0" parTransId="{7FEF5323-3EE7-4B55-9315-E0BC2180222C}" sibTransId="{EFD28772-401A-4700-A023-D5C639A6DCDB}"/>
    <dgm:cxn modelId="{154842D1-928C-4DD5-887D-D40AB938AF07}" type="presOf" srcId="{885280F6-1F1E-4D3B-B3B1-EF40C22DF7E0}" destId="{4A04AD61-331C-4567-AF27-C80AAF99A3CC}" srcOrd="0" destOrd="0" presId="urn:microsoft.com/office/officeart/2005/8/layout/vList6"/>
    <dgm:cxn modelId="{69B35D32-4923-4DCB-A89C-0AFC57EED463}" type="presOf" srcId="{F7197C59-ABF1-412F-9DEF-B0006EC9FA58}" destId="{856B0AFA-B15F-4B05-9F4B-33006681FD12}" srcOrd="0" destOrd="1" presId="urn:microsoft.com/office/officeart/2005/8/layout/vList6"/>
    <dgm:cxn modelId="{29E9F6D5-C82C-4562-B580-52DAE25D5A32}" srcId="{885280F6-1F1E-4D3B-B3B1-EF40C22DF7E0}" destId="{F7197C59-ABF1-412F-9DEF-B0006EC9FA58}" srcOrd="1" destOrd="0" parTransId="{FE0958F4-61E6-4BE1-905D-D8109833F5D7}" sibTransId="{4517D182-4EB5-4E8D-8702-8A192D54D481}"/>
    <dgm:cxn modelId="{90C36560-E229-4B26-BACA-115D7D3DCCA0}" srcId="{1A9069E6-D4C3-4554-9C2C-87EC7382B83E}" destId="{0541E156-C459-4513-9CFC-D15EBAADB590}" srcOrd="0" destOrd="0" parTransId="{646382F1-2946-463D-A6AF-C71A7B458D44}" sibTransId="{9A439F87-FF38-4CE6-98B1-521967AEF06B}"/>
    <dgm:cxn modelId="{96B8B4D5-8B86-4BBA-BAD2-4E935C8C6C9B}" srcId="{885280F6-1F1E-4D3B-B3B1-EF40C22DF7E0}" destId="{2CE08D69-A798-416C-943E-1F7DFD917226}" srcOrd="0" destOrd="0" parTransId="{E6CDD4F3-B0F0-40F8-B93A-6F956DA38C08}" sibTransId="{95DB8643-19E0-458B-BBBD-C9F9F34A49AE}"/>
    <dgm:cxn modelId="{9F536412-78E5-465D-8478-4B70DFB47C28}" srcId="{0541E156-C459-4513-9CFC-D15EBAADB590}" destId="{8F2E1D49-CC33-4D4F-9114-2D898C330015}" srcOrd="0" destOrd="0" parTransId="{DDCE8BFD-2D2D-4DD0-AF94-4FCA0800CD5F}" sibTransId="{701319ED-BDD9-4212-B1E2-E4C11B2E4DA1}"/>
    <dgm:cxn modelId="{3E161C9F-35FA-4A5A-8EB7-A65D3215CAA4}" type="presOf" srcId="{71A5C25A-AB3E-437F-B897-3EA67AF78464}" destId="{EB85D575-C6FA-40D8-99C5-CA7E39E6A4D8}" srcOrd="0" destOrd="1" presId="urn:microsoft.com/office/officeart/2005/8/layout/vList6"/>
    <dgm:cxn modelId="{CCD1EB06-2E76-4663-980C-D6B2045D2C57}" type="presParOf" srcId="{BB1FCA34-4F4B-4B37-8A85-8A80E3FA3C22}" destId="{10F89311-35AA-4620-A8E5-C2BE9C1F22D4}" srcOrd="0" destOrd="0" presId="urn:microsoft.com/office/officeart/2005/8/layout/vList6"/>
    <dgm:cxn modelId="{742081A6-2D47-4195-AB71-EE5E3BD094A2}" type="presParOf" srcId="{10F89311-35AA-4620-A8E5-C2BE9C1F22D4}" destId="{99BBAE3F-A51D-4722-9415-22B491551283}" srcOrd="0" destOrd="0" presId="urn:microsoft.com/office/officeart/2005/8/layout/vList6"/>
    <dgm:cxn modelId="{FBE72A2A-D83A-4167-89EA-1279215ED515}" type="presParOf" srcId="{10F89311-35AA-4620-A8E5-C2BE9C1F22D4}" destId="{EB85D575-C6FA-40D8-99C5-CA7E39E6A4D8}" srcOrd="1" destOrd="0" presId="urn:microsoft.com/office/officeart/2005/8/layout/vList6"/>
    <dgm:cxn modelId="{91AD2D38-1F2E-43D7-A73A-5524849FF89E}" type="presParOf" srcId="{BB1FCA34-4F4B-4B37-8A85-8A80E3FA3C22}" destId="{6E0246DD-6A2F-40A2-BC51-B613329474EE}" srcOrd="1" destOrd="0" presId="urn:microsoft.com/office/officeart/2005/8/layout/vList6"/>
    <dgm:cxn modelId="{9D1BF165-1F21-4CB0-9E70-B282E354C2E4}" type="presParOf" srcId="{BB1FCA34-4F4B-4B37-8A85-8A80E3FA3C22}" destId="{5C0B8E8D-769D-4A3B-8273-421F72D1E30C}" srcOrd="2" destOrd="0" presId="urn:microsoft.com/office/officeart/2005/8/layout/vList6"/>
    <dgm:cxn modelId="{7EABDF62-D703-46C8-8F7F-40F634CC633C}" type="presParOf" srcId="{5C0B8E8D-769D-4A3B-8273-421F72D1E30C}" destId="{4A04AD61-331C-4567-AF27-C80AAF99A3CC}" srcOrd="0" destOrd="0" presId="urn:microsoft.com/office/officeart/2005/8/layout/vList6"/>
    <dgm:cxn modelId="{A9D18E68-3FD8-40A1-802C-0DB516EFDC0C}" type="presParOf" srcId="{5C0B8E8D-769D-4A3B-8273-421F72D1E30C}" destId="{856B0AFA-B15F-4B05-9F4B-33006681FD12}"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5A5325-E3BE-46AB-AB83-AA154127AC64}"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095755C6-D344-43F9-A4BA-D6208AB73627}">
      <dgm:prSet phldrT="[Text]" custT="1"/>
      <dgm:spPr>
        <a:solidFill>
          <a:schemeClr val="accent3">
            <a:lumMod val="60000"/>
            <a:lumOff val="40000"/>
          </a:schemeClr>
        </a:solidFill>
      </dgm:spPr>
      <dgm:t>
        <a:bodyPr/>
        <a:lstStyle/>
        <a:p>
          <a:pPr>
            <a:spcBef>
              <a:spcPts val="600"/>
            </a:spcBef>
            <a:spcAft>
              <a:spcPts val="600"/>
            </a:spcAft>
          </a:pPr>
          <a:r>
            <a:rPr lang="en-US" sz="2400" dirty="0" smtClean="0">
              <a:solidFill>
                <a:schemeClr val="tx1"/>
              </a:solidFill>
            </a:rPr>
            <a:t>EVENT NOT WELL ORGANIZED</a:t>
          </a:r>
        </a:p>
        <a:p>
          <a:pPr>
            <a:spcBef>
              <a:spcPct val="0"/>
            </a:spcBef>
            <a:spcAft>
              <a:spcPts val="600"/>
            </a:spcAft>
          </a:pPr>
          <a:r>
            <a:rPr lang="en-US" sz="2400" dirty="0" smtClean="0">
              <a:solidFill>
                <a:schemeClr val="tx1"/>
              </a:solidFill>
            </a:rPr>
            <a:t>DID NOT DELIVER WHAT WAS PROMISED</a:t>
          </a:r>
        </a:p>
        <a:p>
          <a:pPr>
            <a:spcBef>
              <a:spcPct val="0"/>
            </a:spcBef>
            <a:spcAft>
              <a:spcPts val="600"/>
            </a:spcAft>
          </a:pPr>
          <a:r>
            <a:rPr lang="en-US" sz="2400" dirty="0" smtClean="0">
              <a:solidFill>
                <a:schemeClr val="tx1"/>
              </a:solidFill>
            </a:rPr>
            <a:t>TOO MANY OF THE SAME EVENTS </a:t>
          </a:r>
          <a:endParaRPr lang="en-US" sz="2400" dirty="0">
            <a:solidFill>
              <a:schemeClr val="tx1"/>
            </a:solidFill>
          </a:endParaRPr>
        </a:p>
      </dgm:t>
    </dgm:pt>
    <dgm:pt modelId="{7FEB688B-209D-48A9-806E-A0399ECA8807}" type="parTrans" cxnId="{534E0604-65FC-4E5C-A00F-141540077C6C}">
      <dgm:prSet/>
      <dgm:spPr/>
      <dgm:t>
        <a:bodyPr/>
        <a:lstStyle/>
        <a:p>
          <a:endParaRPr lang="en-US"/>
        </a:p>
      </dgm:t>
    </dgm:pt>
    <dgm:pt modelId="{14C1D915-C367-4C0B-B30E-EFD54D4D838A}" type="sibTrans" cxnId="{534E0604-65FC-4E5C-A00F-141540077C6C}">
      <dgm:prSet/>
      <dgm:spPr/>
      <dgm:t>
        <a:bodyPr/>
        <a:lstStyle/>
        <a:p>
          <a:endParaRPr lang="en-US"/>
        </a:p>
      </dgm:t>
    </dgm:pt>
    <dgm:pt modelId="{F596F0B8-03ED-4313-A4E6-36E2ADA41307}">
      <dgm:prSet phldrT="[Text]" custT="1"/>
      <dgm:spPr>
        <a:solidFill>
          <a:schemeClr val="accent3">
            <a:lumMod val="60000"/>
            <a:lumOff val="40000"/>
          </a:schemeClr>
        </a:solidFill>
      </dgm:spPr>
      <dgm:t>
        <a:bodyPr/>
        <a:lstStyle/>
        <a:p>
          <a:pPr>
            <a:spcAft>
              <a:spcPts val="600"/>
            </a:spcAft>
          </a:pPr>
          <a:r>
            <a:rPr lang="en-US" sz="2400" dirty="0" smtClean="0">
              <a:solidFill>
                <a:schemeClr val="tx1"/>
              </a:solidFill>
            </a:rPr>
            <a:t>NOT KNOWING COMMUNITY NEEDS</a:t>
          </a:r>
        </a:p>
        <a:p>
          <a:pPr>
            <a:spcAft>
              <a:spcPts val="0"/>
            </a:spcAft>
          </a:pPr>
          <a:r>
            <a:rPr lang="en-US" sz="2400" dirty="0" smtClean="0">
              <a:solidFill>
                <a:schemeClr val="tx1"/>
              </a:solidFill>
            </a:rPr>
            <a:t>STRIFE WITHIN THE COMMUNITY</a:t>
          </a:r>
          <a:endParaRPr lang="en-US" sz="2400" dirty="0">
            <a:solidFill>
              <a:schemeClr val="tx1"/>
            </a:solidFill>
          </a:endParaRPr>
        </a:p>
      </dgm:t>
    </dgm:pt>
    <dgm:pt modelId="{78732800-CDA5-4BCF-BE54-90B2300508DF}" type="parTrans" cxnId="{41856BC5-855C-4AA2-AE3C-94B3B91FDAB0}">
      <dgm:prSet/>
      <dgm:spPr/>
      <dgm:t>
        <a:bodyPr/>
        <a:lstStyle/>
        <a:p>
          <a:endParaRPr lang="en-US"/>
        </a:p>
      </dgm:t>
    </dgm:pt>
    <dgm:pt modelId="{149CDEAD-2818-457B-B14C-B2340FF27B07}" type="sibTrans" cxnId="{41856BC5-855C-4AA2-AE3C-94B3B91FDAB0}">
      <dgm:prSet/>
      <dgm:spPr/>
      <dgm:t>
        <a:bodyPr/>
        <a:lstStyle/>
        <a:p>
          <a:endParaRPr lang="en-US"/>
        </a:p>
      </dgm:t>
    </dgm:pt>
    <dgm:pt modelId="{3C4EA080-24DD-49A5-B272-4A27EEB72C56}">
      <dgm:prSet phldrT="[Text]" custT="1"/>
      <dgm:spPr>
        <a:solidFill>
          <a:schemeClr val="accent3">
            <a:lumMod val="60000"/>
            <a:lumOff val="40000"/>
          </a:schemeClr>
        </a:solidFill>
      </dgm:spPr>
      <dgm:t>
        <a:bodyPr/>
        <a:lstStyle/>
        <a:p>
          <a:pPr>
            <a:spcAft>
              <a:spcPts val="0"/>
            </a:spcAft>
          </a:pPr>
          <a:r>
            <a:rPr lang="en-US" sz="3200" dirty="0" smtClean="0">
              <a:solidFill>
                <a:schemeClr val="tx1"/>
              </a:solidFill>
            </a:rPr>
            <a:t>DISENGAGEMENT</a:t>
          </a:r>
          <a:endParaRPr lang="en-US" sz="3200" dirty="0">
            <a:solidFill>
              <a:schemeClr val="tx1"/>
            </a:solidFill>
          </a:endParaRPr>
        </a:p>
      </dgm:t>
    </dgm:pt>
    <dgm:pt modelId="{31D79DC3-FEC9-43B8-B8F4-A1C5B3D6B56C}" type="parTrans" cxnId="{CDA42124-E5C2-4B92-A3AB-0DCCCA6B1C26}">
      <dgm:prSet/>
      <dgm:spPr/>
      <dgm:t>
        <a:bodyPr/>
        <a:lstStyle/>
        <a:p>
          <a:endParaRPr lang="en-US"/>
        </a:p>
      </dgm:t>
    </dgm:pt>
    <dgm:pt modelId="{5D6F7449-2722-4A16-B40A-F821C376E087}" type="sibTrans" cxnId="{CDA42124-E5C2-4B92-A3AB-0DCCCA6B1C26}">
      <dgm:prSet/>
      <dgm:spPr/>
      <dgm:t>
        <a:bodyPr/>
        <a:lstStyle/>
        <a:p>
          <a:endParaRPr lang="en-US"/>
        </a:p>
      </dgm:t>
    </dgm:pt>
    <dgm:pt modelId="{97A3CEA4-70DD-4A3C-B1FB-E5C7A12ED4B3}" type="pres">
      <dgm:prSet presAssocID="{EA5A5325-E3BE-46AB-AB83-AA154127AC64}" presName="Name0" presStyleCnt="0">
        <dgm:presLayoutVars>
          <dgm:dir/>
          <dgm:animLvl val="lvl"/>
          <dgm:resizeHandles val="exact"/>
        </dgm:presLayoutVars>
      </dgm:prSet>
      <dgm:spPr/>
      <dgm:t>
        <a:bodyPr/>
        <a:lstStyle/>
        <a:p>
          <a:endParaRPr lang="en-US"/>
        </a:p>
      </dgm:t>
    </dgm:pt>
    <dgm:pt modelId="{DFB13A6E-B1DA-4E3B-85FE-599DA6E10EB5}" type="pres">
      <dgm:prSet presAssocID="{3C4EA080-24DD-49A5-B272-4A27EEB72C56}" presName="boxAndChildren" presStyleCnt="0"/>
      <dgm:spPr/>
    </dgm:pt>
    <dgm:pt modelId="{36E1142F-057C-405B-B20F-DE4E769CBF07}" type="pres">
      <dgm:prSet presAssocID="{3C4EA080-24DD-49A5-B272-4A27EEB72C56}" presName="parentTextBox" presStyleLbl="node1" presStyleIdx="0" presStyleCnt="3"/>
      <dgm:spPr/>
      <dgm:t>
        <a:bodyPr/>
        <a:lstStyle/>
        <a:p>
          <a:endParaRPr lang="en-US"/>
        </a:p>
      </dgm:t>
    </dgm:pt>
    <dgm:pt modelId="{902C9B08-8149-470D-921A-C1164999912C}" type="pres">
      <dgm:prSet presAssocID="{149CDEAD-2818-457B-B14C-B2340FF27B07}" presName="sp" presStyleCnt="0"/>
      <dgm:spPr/>
    </dgm:pt>
    <dgm:pt modelId="{6E0DAB24-A601-47A5-8F42-759D688C8C05}" type="pres">
      <dgm:prSet presAssocID="{F596F0B8-03ED-4313-A4E6-36E2ADA41307}" presName="arrowAndChildren" presStyleCnt="0"/>
      <dgm:spPr/>
    </dgm:pt>
    <dgm:pt modelId="{11322F8A-EB9F-4262-9155-6532A16D22ED}" type="pres">
      <dgm:prSet presAssocID="{F596F0B8-03ED-4313-A4E6-36E2ADA41307}" presName="parentTextArrow" presStyleLbl="node1" presStyleIdx="1" presStyleCnt="3" custScaleY="98660"/>
      <dgm:spPr/>
      <dgm:t>
        <a:bodyPr/>
        <a:lstStyle/>
        <a:p>
          <a:endParaRPr lang="en-US"/>
        </a:p>
      </dgm:t>
    </dgm:pt>
    <dgm:pt modelId="{4DEEF588-45C6-423F-BA8F-F3B4635620B3}" type="pres">
      <dgm:prSet presAssocID="{14C1D915-C367-4C0B-B30E-EFD54D4D838A}" presName="sp" presStyleCnt="0"/>
      <dgm:spPr/>
    </dgm:pt>
    <dgm:pt modelId="{B5ACDB74-BEFC-42FB-9D27-E9799C8A09A5}" type="pres">
      <dgm:prSet presAssocID="{095755C6-D344-43F9-A4BA-D6208AB73627}" presName="arrowAndChildren" presStyleCnt="0"/>
      <dgm:spPr/>
    </dgm:pt>
    <dgm:pt modelId="{C44FE661-9E25-43A6-A294-2C046C322109}" type="pres">
      <dgm:prSet presAssocID="{095755C6-D344-43F9-A4BA-D6208AB73627}" presName="parentTextArrow" presStyleLbl="node1" presStyleIdx="2" presStyleCnt="3"/>
      <dgm:spPr/>
      <dgm:t>
        <a:bodyPr/>
        <a:lstStyle/>
        <a:p>
          <a:endParaRPr lang="en-US"/>
        </a:p>
      </dgm:t>
    </dgm:pt>
  </dgm:ptLst>
  <dgm:cxnLst>
    <dgm:cxn modelId="{F3ADB4F8-3FE2-47A3-88CE-F0FA039C0A62}" type="presOf" srcId="{F596F0B8-03ED-4313-A4E6-36E2ADA41307}" destId="{11322F8A-EB9F-4262-9155-6532A16D22ED}" srcOrd="0" destOrd="0" presId="urn:microsoft.com/office/officeart/2005/8/layout/process4"/>
    <dgm:cxn modelId="{1505031D-2485-43EE-A83C-04C2AB3D031F}" type="presOf" srcId="{EA5A5325-E3BE-46AB-AB83-AA154127AC64}" destId="{97A3CEA4-70DD-4A3C-B1FB-E5C7A12ED4B3}" srcOrd="0" destOrd="0" presId="urn:microsoft.com/office/officeart/2005/8/layout/process4"/>
    <dgm:cxn modelId="{E860F39B-4F35-4A8C-80BF-C9F5752BCC5A}" type="presOf" srcId="{095755C6-D344-43F9-A4BA-D6208AB73627}" destId="{C44FE661-9E25-43A6-A294-2C046C322109}" srcOrd="0" destOrd="0" presId="urn:microsoft.com/office/officeart/2005/8/layout/process4"/>
    <dgm:cxn modelId="{CDA42124-E5C2-4B92-A3AB-0DCCCA6B1C26}" srcId="{EA5A5325-E3BE-46AB-AB83-AA154127AC64}" destId="{3C4EA080-24DD-49A5-B272-4A27EEB72C56}" srcOrd="2" destOrd="0" parTransId="{31D79DC3-FEC9-43B8-B8F4-A1C5B3D6B56C}" sibTransId="{5D6F7449-2722-4A16-B40A-F821C376E087}"/>
    <dgm:cxn modelId="{E92F5CFA-5153-4D92-A23D-8B5B9A2668A1}" type="presOf" srcId="{3C4EA080-24DD-49A5-B272-4A27EEB72C56}" destId="{36E1142F-057C-405B-B20F-DE4E769CBF07}" srcOrd="0" destOrd="0" presId="urn:microsoft.com/office/officeart/2005/8/layout/process4"/>
    <dgm:cxn modelId="{41856BC5-855C-4AA2-AE3C-94B3B91FDAB0}" srcId="{EA5A5325-E3BE-46AB-AB83-AA154127AC64}" destId="{F596F0B8-03ED-4313-A4E6-36E2ADA41307}" srcOrd="1" destOrd="0" parTransId="{78732800-CDA5-4BCF-BE54-90B2300508DF}" sibTransId="{149CDEAD-2818-457B-B14C-B2340FF27B07}"/>
    <dgm:cxn modelId="{534E0604-65FC-4E5C-A00F-141540077C6C}" srcId="{EA5A5325-E3BE-46AB-AB83-AA154127AC64}" destId="{095755C6-D344-43F9-A4BA-D6208AB73627}" srcOrd="0" destOrd="0" parTransId="{7FEB688B-209D-48A9-806E-A0399ECA8807}" sibTransId="{14C1D915-C367-4C0B-B30E-EFD54D4D838A}"/>
    <dgm:cxn modelId="{18DA2362-37DF-4E1B-B3E1-BF6293796C47}" type="presParOf" srcId="{97A3CEA4-70DD-4A3C-B1FB-E5C7A12ED4B3}" destId="{DFB13A6E-B1DA-4E3B-85FE-599DA6E10EB5}" srcOrd="0" destOrd="0" presId="urn:microsoft.com/office/officeart/2005/8/layout/process4"/>
    <dgm:cxn modelId="{6CF20403-FA99-4AAF-9490-6722D9C5A0E6}" type="presParOf" srcId="{DFB13A6E-B1DA-4E3B-85FE-599DA6E10EB5}" destId="{36E1142F-057C-405B-B20F-DE4E769CBF07}" srcOrd="0" destOrd="0" presId="urn:microsoft.com/office/officeart/2005/8/layout/process4"/>
    <dgm:cxn modelId="{00146F79-DAF3-442F-9935-B89D4335F902}" type="presParOf" srcId="{97A3CEA4-70DD-4A3C-B1FB-E5C7A12ED4B3}" destId="{902C9B08-8149-470D-921A-C1164999912C}" srcOrd="1" destOrd="0" presId="urn:microsoft.com/office/officeart/2005/8/layout/process4"/>
    <dgm:cxn modelId="{7BB6AEBA-7AB1-449A-A148-12631E2A1992}" type="presParOf" srcId="{97A3CEA4-70DD-4A3C-B1FB-E5C7A12ED4B3}" destId="{6E0DAB24-A601-47A5-8F42-759D688C8C05}" srcOrd="2" destOrd="0" presId="urn:microsoft.com/office/officeart/2005/8/layout/process4"/>
    <dgm:cxn modelId="{B8CE7587-E786-4446-B711-36997480ED0C}" type="presParOf" srcId="{6E0DAB24-A601-47A5-8F42-759D688C8C05}" destId="{11322F8A-EB9F-4262-9155-6532A16D22ED}" srcOrd="0" destOrd="0" presId="urn:microsoft.com/office/officeart/2005/8/layout/process4"/>
    <dgm:cxn modelId="{4EB6870F-5028-4F7F-92C2-DF4BC8E57A79}" type="presParOf" srcId="{97A3CEA4-70DD-4A3C-B1FB-E5C7A12ED4B3}" destId="{4DEEF588-45C6-423F-BA8F-F3B4635620B3}" srcOrd="3" destOrd="0" presId="urn:microsoft.com/office/officeart/2005/8/layout/process4"/>
    <dgm:cxn modelId="{D9E45218-4472-4802-BED0-2AD143D07B2D}" type="presParOf" srcId="{97A3CEA4-70DD-4A3C-B1FB-E5C7A12ED4B3}" destId="{B5ACDB74-BEFC-42FB-9D27-E9799C8A09A5}" srcOrd="4" destOrd="0" presId="urn:microsoft.com/office/officeart/2005/8/layout/process4"/>
    <dgm:cxn modelId="{78C56CFB-2433-413D-9E60-508B22F9A4A6}" type="presParOf" srcId="{B5ACDB74-BEFC-42FB-9D27-E9799C8A09A5}" destId="{C44FE661-9E25-43A6-A294-2C046C322109}" srcOrd="0" destOrd="0" presId="urn:microsoft.com/office/officeart/2005/8/layout/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068D3B-25DC-4FD0-9226-22AA6EB243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D9E2BF88-6048-4DAC-BA5F-A8D8AC6E6BC4}">
      <dgm:prSet phldrT="[Text]" custT="1"/>
      <dgm:spPr>
        <a:solidFill>
          <a:schemeClr val="accent3">
            <a:lumMod val="60000"/>
            <a:lumOff val="40000"/>
          </a:schemeClr>
        </a:solidFill>
      </dgm:spPr>
      <dgm:t>
        <a:bodyPr/>
        <a:lstStyle/>
        <a:p>
          <a:r>
            <a:rPr lang="en-US" sz="2000" dirty="0" smtClean="0">
              <a:solidFill>
                <a:schemeClr val="tx1"/>
              </a:solidFill>
            </a:rPr>
            <a:t>Event &amp; Budget Approved by Club</a:t>
          </a:r>
          <a:endParaRPr lang="en-US" sz="2000" dirty="0">
            <a:solidFill>
              <a:schemeClr val="tx1"/>
            </a:solidFill>
          </a:endParaRPr>
        </a:p>
      </dgm:t>
    </dgm:pt>
    <dgm:pt modelId="{32A80D64-D987-4B36-BA7A-DDA4FB7F5738}" type="parTrans" cxnId="{DC8CD57C-2622-40AD-8737-218B8BA2FD4B}">
      <dgm:prSet/>
      <dgm:spPr/>
      <dgm:t>
        <a:bodyPr/>
        <a:lstStyle/>
        <a:p>
          <a:endParaRPr lang="en-US"/>
        </a:p>
      </dgm:t>
    </dgm:pt>
    <dgm:pt modelId="{1D4A6F90-DA16-43AA-BBE3-96138D16A41E}" type="sibTrans" cxnId="{DC8CD57C-2622-40AD-8737-218B8BA2FD4B}">
      <dgm:prSet/>
      <dgm:spPr/>
      <dgm:t>
        <a:bodyPr/>
        <a:lstStyle/>
        <a:p>
          <a:endParaRPr lang="en-US"/>
        </a:p>
      </dgm:t>
    </dgm:pt>
    <dgm:pt modelId="{2055347D-C301-497E-853D-7AAC32069CA8}">
      <dgm:prSet phldrT="[Text]" custT="1"/>
      <dgm:spPr>
        <a:noFill/>
        <a:ln>
          <a:solidFill>
            <a:schemeClr val="accent3">
              <a:lumMod val="60000"/>
              <a:lumOff val="40000"/>
              <a:alpha val="90000"/>
            </a:schemeClr>
          </a:solidFill>
        </a:ln>
      </dgm:spPr>
      <dgm:t>
        <a:bodyPr/>
        <a:lstStyle/>
        <a:p>
          <a:r>
            <a:rPr lang="en-US" sz="1400" dirty="0" smtClean="0"/>
            <a:t>Respect for roles within the committee and assigned tasks is paramount.</a:t>
          </a:r>
          <a:endParaRPr lang="en-US" sz="1400" dirty="0"/>
        </a:p>
      </dgm:t>
    </dgm:pt>
    <dgm:pt modelId="{E3FCB95A-00C5-40C6-9BFE-A945AC54A6C6}" type="parTrans" cxnId="{9A227B3C-CB1D-4887-9EB6-7B6E5089E20E}">
      <dgm:prSet/>
      <dgm:spPr/>
      <dgm:t>
        <a:bodyPr/>
        <a:lstStyle/>
        <a:p>
          <a:endParaRPr lang="en-US"/>
        </a:p>
      </dgm:t>
    </dgm:pt>
    <dgm:pt modelId="{B13C2AB9-EE97-4791-9AB0-E913B25EE21B}" type="sibTrans" cxnId="{9A227B3C-CB1D-4887-9EB6-7B6E5089E20E}">
      <dgm:prSet/>
      <dgm:spPr/>
      <dgm:t>
        <a:bodyPr/>
        <a:lstStyle/>
        <a:p>
          <a:endParaRPr lang="en-US"/>
        </a:p>
      </dgm:t>
    </dgm:pt>
    <dgm:pt modelId="{08B8BBFC-EE73-4CDF-84B8-7E49EC794606}">
      <dgm:prSet phldrT="[Text]" custT="1"/>
      <dgm:spPr>
        <a:solidFill>
          <a:schemeClr val="accent3">
            <a:lumMod val="60000"/>
            <a:lumOff val="40000"/>
          </a:schemeClr>
        </a:solidFill>
      </dgm:spPr>
      <dgm:t>
        <a:bodyPr/>
        <a:lstStyle/>
        <a:p>
          <a:pPr>
            <a:spcAft>
              <a:spcPts val="0"/>
            </a:spcAft>
          </a:pPr>
          <a:r>
            <a:rPr lang="en-US" sz="2000" dirty="0" smtClean="0">
              <a:solidFill>
                <a:schemeClr val="tx1"/>
              </a:solidFill>
            </a:rPr>
            <a:t>Reporting </a:t>
          </a:r>
        </a:p>
        <a:p>
          <a:pPr>
            <a:spcAft>
              <a:spcPct val="35000"/>
            </a:spcAft>
          </a:pPr>
          <a:r>
            <a:rPr lang="en-US" sz="2000" dirty="0" smtClean="0">
              <a:solidFill>
                <a:schemeClr val="tx1"/>
              </a:solidFill>
            </a:rPr>
            <a:t>Back</a:t>
          </a:r>
          <a:endParaRPr lang="en-US" sz="2000" dirty="0">
            <a:solidFill>
              <a:schemeClr val="tx1"/>
            </a:solidFill>
          </a:endParaRPr>
        </a:p>
      </dgm:t>
    </dgm:pt>
    <dgm:pt modelId="{DA7120B9-A46A-4F15-9B16-2B85F00F024C}" type="parTrans" cxnId="{2C8624BB-106F-431F-8BA0-275C6401F4B1}">
      <dgm:prSet/>
      <dgm:spPr/>
      <dgm:t>
        <a:bodyPr/>
        <a:lstStyle/>
        <a:p>
          <a:endParaRPr lang="en-US"/>
        </a:p>
      </dgm:t>
    </dgm:pt>
    <dgm:pt modelId="{7673180C-0420-451C-9F9A-B5DF301BFF00}" type="sibTrans" cxnId="{2C8624BB-106F-431F-8BA0-275C6401F4B1}">
      <dgm:prSet/>
      <dgm:spPr/>
      <dgm:t>
        <a:bodyPr/>
        <a:lstStyle/>
        <a:p>
          <a:endParaRPr lang="en-US"/>
        </a:p>
      </dgm:t>
    </dgm:pt>
    <dgm:pt modelId="{E25D6B4D-01D5-4706-9941-BC3FC5E995A8}">
      <dgm:prSet phldrT="[Text]" custT="1"/>
      <dgm:spPr>
        <a:noFill/>
        <a:ln>
          <a:solidFill>
            <a:schemeClr val="accent3">
              <a:lumMod val="60000"/>
              <a:lumOff val="40000"/>
              <a:alpha val="90000"/>
            </a:schemeClr>
          </a:solidFill>
        </a:ln>
      </dgm:spPr>
      <dgm:t>
        <a:bodyPr/>
        <a:lstStyle/>
        <a:p>
          <a:r>
            <a:rPr lang="en-US" sz="1400" dirty="0" smtClean="0"/>
            <a:t>To limit unnecessary use of regular meeting time, the Chair or designate is spokesperson.</a:t>
          </a:r>
          <a:endParaRPr lang="en-US" sz="1400" dirty="0"/>
        </a:p>
      </dgm:t>
    </dgm:pt>
    <dgm:pt modelId="{2C29038D-7BB0-4182-8ED4-A7273C457181}" type="parTrans" cxnId="{0903538C-6B98-417D-B22E-A4D2D6A5065B}">
      <dgm:prSet/>
      <dgm:spPr/>
      <dgm:t>
        <a:bodyPr/>
        <a:lstStyle/>
        <a:p>
          <a:endParaRPr lang="en-US"/>
        </a:p>
      </dgm:t>
    </dgm:pt>
    <dgm:pt modelId="{5E058C19-1023-4D7E-AA37-7941A4A4F2E9}" type="sibTrans" cxnId="{0903538C-6B98-417D-B22E-A4D2D6A5065B}">
      <dgm:prSet/>
      <dgm:spPr/>
      <dgm:t>
        <a:bodyPr/>
        <a:lstStyle/>
        <a:p>
          <a:endParaRPr lang="en-US"/>
        </a:p>
      </dgm:t>
    </dgm:pt>
    <dgm:pt modelId="{157CC65B-23BE-48F7-A38D-EECC6DA29D82}">
      <dgm:prSet phldrT="[Text]" custT="1"/>
      <dgm:spPr>
        <a:noFill/>
        <a:ln>
          <a:solidFill>
            <a:schemeClr val="accent3">
              <a:lumMod val="60000"/>
              <a:lumOff val="40000"/>
              <a:alpha val="90000"/>
            </a:schemeClr>
          </a:solidFill>
        </a:ln>
      </dgm:spPr>
      <dgm:t>
        <a:bodyPr/>
        <a:lstStyle/>
        <a:p>
          <a:r>
            <a:rPr lang="en-US" sz="1400" dirty="0" smtClean="0"/>
            <a:t>The Committee must follow club principals and ethics and abide by the code of fundraising ethics</a:t>
          </a:r>
          <a:endParaRPr lang="en-US" sz="1400" dirty="0"/>
        </a:p>
      </dgm:t>
    </dgm:pt>
    <dgm:pt modelId="{8C7D957A-C6A9-43AD-9E57-F79327280D47}" type="parTrans" cxnId="{4C016B36-D4CA-4CA0-8598-E44A65083BAE}">
      <dgm:prSet/>
      <dgm:spPr/>
      <dgm:t>
        <a:bodyPr/>
        <a:lstStyle/>
        <a:p>
          <a:endParaRPr lang="en-US"/>
        </a:p>
      </dgm:t>
    </dgm:pt>
    <dgm:pt modelId="{F3390EBA-9C16-4828-BFF3-0EBFC861B18B}" type="sibTrans" cxnId="{4C016B36-D4CA-4CA0-8598-E44A65083BAE}">
      <dgm:prSet/>
      <dgm:spPr/>
      <dgm:t>
        <a:bodyPr/>
        <a:lstStyle/>
        <a:p>
          <a:endParaRPr lang="en-US"/>
        </a:p>
      </dgm:t>
    </dgm:pt>
    <dgm:pt modelId="{17815F4F-B746-400F-A7D4-9FB19333040A}">
      <dgm:prSet phldrT="[Text]" custT="1"/>
      <dgm:spPr>
        <a:solidFill>
          <a:schemeClr val="accent3">
            <a:lumMod val="60000"/>
            <a:lumOff val="40000"/>
          </a:schemeClr>
        </a:solidFill>
      </dgm:spPr>
      <dgm:t>
        <a:bodyPr/>
        <a:lstStyle/>
        <a:p>
          <a:r>
            <a:rPr lang="en-US" sz="2000" dirty="0" smtClean="0">
              <a:solidFill>
                <a:schemeClr val="tx1"/>
              </a:solidFill>
            </a:rPr>
            <a:t>Committee</a:t>
          </a:r>
          <a:endParaRPr lang="en-US" sz="2000" dirty="0">
            <a:solidFill>
              <a:schemeClr val="tx1"/>
            </a:solidFill>
          </a:endParaRPr>
        </a:p>
      </dgm:t>
    </dgm:pt>
    <dgm:pt modelId="{E5358335-01C7-415F-9923-080D0CDA460D}" type="sibTrans" cxnId="{19EC5F18-5F49-4F88-BCE7-5E9D1A55C1EA}">
      <dgm:prSet/>
      <dgm:spPr/>
      <dgm:t>
        <a:bodyPr/>
        <a:lstStyle/>
        <a:p>
          <a:endParaRPr lang="en-US"/>
        </a:p>
      </dgm:t>
    </dgm:pt>
    <dgm:pt modelId="{5D277F04-E581-47C3-9C01-7044E99168CA}" type="parTrans" cxnId="{19EC5F18-5F49-4F88-BCE7-5E9D1A55C1EA}">
      <dgm:prSet/>
      <dgm:spPr/>
      <dgm:t>
        <a:bodyPr/>
        <a:lstStyle/>
        <a:p>
          <a:endParaRPr lang="en-US"/>
        </a:p>
      </dgm:t>
    </dgm:pt>
    <dgm:pt modelId="{E60E79BD-B01F-404A-95A2-3100C89B501E}">
      <dgm:prSet custT="1"/>
      <dgm:spPr>
        <a:noFill/>
        <a:ln>
          <a:solidFill>
            <a:schemeClr val="accent3">
              <a:lumMod val="60000"/>
              <a:lumOff val="40000"/>
              <a:alpha val="90000"/>
            </a:schemeClr>
          </a:solidFill>
        </a:ln>
      </dgm:spPr>
      <dgm:t>
        <a:bodyPr/>
        <a:lstStyle/>
        <a:p>
          <a:r>
            <a:rPr lang="en-US" sz="1400" dirty="0" smtClean="0"/>
            <a:t>The report should include any request for budget increases and the reason why or another concern that might adversely effect the event and request for assistance from the general membership</a:t>
          </a:r>
          <a:endParaRPr lang="en-US" sz="1400" dirty="0"/>
        </a:p>
      </dgm:t>
    </dgm:pt>
    <dgm:pt modelId="{C21CFDEB-A3F8-472B-8453-E3A41F74CB98}" type="parTrans" cxnId="{D17D5F86-5CEC-41E7-90DD-AAA87337A650}">
      <dgm:prSet/>
      <dgm:spPr/>
      <dgm:t>
        <a:bodyPr/>
        <a:lstStyle/>
        <a:p>
          <a:endParaRPr lang="en-US"/>
        </a:p>
      </dgm:t>
    </dgm:pt>
    <dgm:pt modelId="{04EE833A-2678-457C-87FF-4441FBD9E58F}" type="sibTrans" cxnId="{D17D5F86-5CEC-41E7-90DD-AAA87337A650}">
      <dgm:prSet/>
      <dgm:spPr/>
      <dgm:t>
        <a:bodyPr/>
        <a:lstStyle/>
        <a:p>
          <a:endParaRPr lang="en-US"/>
        </a:p>
      </dgm:t>
    </dgm:pt>
    <dgm:pt modelId="{B2C4ED55-20E8-40AE-B42E-EE075E88E141}">
      <dgm:prSet custT="1"/>
      <dgm:spPr>
        <a:noFill/>
        <a:ln>
          <a:solidFill>
            <a:schemeClr val="accent3">
              <a:lumMod val="60000"/>
              <a:lumOff val="40000"/>
              <a:alpha val="90000"/>
            </a:schemeClr>
          </a:solidFill>
        </a:ln>
      </dgm:spPr>
      <dgm:t>
        <a:bodyPr/>
        <a:lstStyle/>
        <a:p>
          <a:r>
            <a:rPr lang="en-US" sz="1400" dirty="0" smtClean="0"/>
            <a:t>A committee member should not interfere with another's role unless they have cleared it with that committee member and informed the Chair.</a:t>
          </a:r>
        </a:p>
      </dgm:t>
    </dgm:pt>
    <dgm:pt modelId="{B418061F-DC6E-4CCC-80F5-11EEF13B4992}" type="parTrans" cxnId="{D1654620-A6E0-41B8-AB46-DE17E9C6351B}">
      <dgm:prSet/>
      <dgm:spPr/>
      <dgm:t>
        <a:bodyPr/>
        <a:lstStyle/>
        <a:p>
          <a:endParaRPr lang="en-US"/>
        </a:p>
      </dgm:t>
    </dgm:pt>
    <dgm:pt modelId="{230F8697-46E2-4E29-8122-A9197126C303}" type="sibTrans" cxnId="{D1654620-A6E0-41B8-AB46-DE17E9C6351B}">
      <dgm:prSet/>
      <dgm:spPr/>
      <dgm:t>
        <a:bodyPr/>
        <a:lstStyle/>
        <a:p>
          <a:endParaRPr lang="en-US"/>
        </a:p>
      </dgm:t>
    </dgm:pt>
    <dgm:pt modelId="{9D30C3F7-9854-4A36-98FF-597D1DDC20B9}">
      <dgm:prSet phldrT="[Text]" custT="1"/>
      <dgm:spPr>
        <a:noFill/>
        <a:ln>
          <a:solidFill>
            <a:schemeClr val="accent3">
              <a:lumMod val="60000"/>
              <a:lumOff val="40000"/>
              <a:alpha val="90000"/>
            </a:schemeClr>
          </a:solidFill>
        </a:ln>
      </dgm:spPr>
      <dgm:t>
        <a:bodyPr/>
        <a:lstStyle/>
        <a:p>
          <a:r>
            <a:rPr lang="en-US" sz="1400" dirty="0" smtClean="0"/>
            <a:t>The Event Committee has the approval to move ahead with preparations to deliver a successful fundraiser.</a:t>
          </a:r>
          <a:endParaRPr lang="en-US" sz="1400" dirty="0"/>
        </a:p>
      </dgm:t>
    </dgm:pt>
    <dgm:pt modelId="{E0441DF3-CA79-4969-AD5E-C1866629F1A1}" type="parTrans" cxnId="{4D467DDC-AF5A-4647-ABD8-06597CD0190C}">
      <dgm:prSet/>
      <dgm:spPr/>
      <dgm:t>
        <a:bodyPr/>
        <a:lstStyle/>
        <a:p>
          <a:endParaRPr lang="en-US"/>
        </a:p>
      </dgm:t>
    </dgm:pt>
    <dgm:pt modelId="{C4AED91F-B626-44CE-B170-DD9AF6255472}" type="sibTrans" cxnId="{4D467DDC-AF5A-4647-ABD8-06597CD0190C}">
      <dgm:prSet/>
      <dgm:spPr/>
      <dgm:t>
        <a:bodyPr/>
        <a:lstStyle/>
        <a:p>
          <a:endParaRPr lang="en-US"/>
        </a:p>
      </dgm:t>
    </dgm:pt>
    <dgm:pt modelId="{F158B6E2-F750-4BBD-8392-26A4478391D4}" type="pres">
      <dgm:prSet presAssocID="{20068D3B-25DC-4FD0-9226-22AA6EB243BB}" presName="Name0" presStyleCnt="0">
        <dgm:presLayoutVars>
          <dgm:dir/>
          <dgm:animLvl val="lvl"/>
          <dgm:resizeHandles val="exact"/>
        </dgm:presLayoutVars>
      </dgm:prSet>
      <dgm:spPr/>
      <dgm:t>
        <a:bodyPr/>
        <a:lstStyle/>
        <a:p>
          <a:endParaRPr lang="en-US"/>
        </a:p>
      </dgm:t>
    </dgm:pt>
    <dgm:pt modelId="{C6F91A4A-267B-4D58-AD00-E405BFBCA7B6}" type="pres">
      <dgm:prSet presAssocID="{D9E2BF88-6048-4DAC-BA5F-A8D8AC6E6BC4}" presName="linNode" presStyleCnt="0"/>
      <dgm:spPr/>
    </dgm:pt>
    <dgm:pt modelId="{F30928F0-30FD-49D2-B996-1C5021BB2A66}" type="pres">
      <dgm:prSet presAssocID="{D9E2BF88-6048-4DAC-BA5F-A8D8AC6E6BC4}" presName="parentText" presStyleLbl="node1" presStyleIdx="0" presStyleCnt="3" custScaleX="72154" custScaleY="62267" custLinFactNeighborY="7316">
        <dgm:presLayoutVars>
          <dgm:chMax val="1"/>
          <dgm:bulletEnabled val="1"/>
        </dgm:presLayoutVars>
      </dgm:prSet>
      <dgm:spPr/>
      <dgm:t>
        <a:bodyPr/>
        <a:lstStyle/>
        <a:p>
          <a:endParaRPr lang="en-US"/>
        </a:p>
      </dgm:t>
    </dgm:pt>
    <dgm:pt modelId="{F8159AC3-BACD-44DB-AC90-D4617FCEE5DA}" type="pres">
      <dgm:prSet presAssocID="{D9E2BF88-6048-4DAC-BA5F-A8D8AC6E6BC4}" presName="descendantText" presStyleLbl="alignAccFollowNode1" presStyleIdx="0" presStyleCnt="3" custScaleY="78933" custLinFactNeighborX="3799" custLinFactNeighborY="8899">
        <dgm:presLayoutVars>
          <dgm:bulletEnabled val="1"/>
        </dgm:presLayoutVars>
      </dgm:prSet>
      <dgm:spPr/>
      <dgm:t>
        <a:bodyPr/>
        <a:lstStyle/>
        <a:p>
          <a:endParaRPr lang="en-US"/>
        </a:p>
      </dgm:t>
    </dgm:pt>
    <dgm:pt modelId="{0B84494B-D547-4959-A573-BE4C085ECF6D}" type="pres">
      <dgm:prSet presAssocID="{1D4A6F90-DA16-43AA-BBE3-96138D16A41E}" presName="sp" presStyleCnt="0"/>
      <dgm:spPr/>
    </dgm:pt>
    <dgm:pt modelId="{C026BC70-E2FD-4725-9E69-2E6BB4571D33}" type="pres">
      <dgm:prSet presAssocID="{17815F4F-B746-400F-A7D4-9FB19333040A}" presName="linNode" presStyleCnt="0"/>
      <dgm:spPr/>
    </dgm:pt>
    <dgm:pt modelId="{0AB0FE51-DDF2-42B1-B90A-08D30102391A}" type="pres">
      <dgm:prSet presAssocID="{17815F4F-B746-400F-A7D4-9FB19333040A}" presName="parentText" presStyleLbl="node1" presStyleIdx="1" presStyleCnt="3" custScaleX="73713" custScaleY="67950" custLinFactNeighborY="2967">
        <dgm:presLayoutVars>
          <dgm:chMax val="1"/>
          <dgm:bulletEnabled val="1"/>
        </dgm:presLayoutVars>
      </dgm:prSet>
      <dgm:spPr/>
      <dgm:t>
        <a:bodyPr/>
        <a:lstStyle/>
        <a:p>
          <a:endParaRPr lang="en-US"/>
        </a:p>
      </dgm:t>
    </dgm:pt>
    <dgm:pt modelId="{9A5584F4-1A24-4E8D-925C-884A4A6C38D4}" type="pres">
      <dgm:prSet presAssocID="{17815F4F-B746-400F-A7D4-9FB19333040A}" presName="descendantText" presStyleLbl="alignAccFollowNode1" presStyleIdx="1" presStyleCnt="3" custScaleX="100001" custScaleY="65721" custLinFactNeighborX="2713" custLinFactNeighborY="4253">
        <dgm:presLayoutVars>
          <dgm:bulletEnabled val="1"/>
        </dgm:presLayoutVars>
      </dgm:prSet>
      <dgm:spPr/>
      <dgm:t>
        <a:bodyPr/>
        <a:lstStyle/>
        <a:p>
          <a:endParaRPr lang="en-US"/>
        </a:p>
      </dgm:t>
    </dgm:pt>
    <dgm:pt modelId="{6F1C3023-A035-41C0-8FD9-BCBA279DFAA8}" type="pres">
      <dgm:prSet presAssocID="{E5358335-01C7-415F-9923-080D0CDA460D}" presName="sp" presStyleCnt="0"/>
      <dgm:spPr/>
    </dgm:pt>
    <dgm:pt modelId="{A2F31B35-83AB-46A2-9EB4-5A5BEB832DB9}" type="pres">
      <dgm:prSet presAssocID="{08B8BBFC-EE73-4CDF-84B8-7E49EC794606}" presName="linNode" presStyleCnt="0"/>
      <dgm:spPr/>
    </dgm:pt>
    <dgm:pt modelId="{6381EA07-1A7F-478A-A3B1-95107B23FE1E}" type="pres">
      <dgm:prSet presAssocID="{08B8BBFC-EE73-4CDF-84B8-7E49EC794606}" presName="parentText" presStyleLbl="node1" presStyleIdx="2" presStyleCnt="3" custScaleX="73280" custScaleY="64522">
        <dgm:presLayoutVars>
          <dgm:chMax val="1"/>
          <dgm:bulletEnabled val="1"/>
        </dgm:presLayoutVars>
      </dgm:prSet>
      <dgm:spPr/>
      <dgm:t>
        <a:bodyPr/>
        <a:lstStyle/>
        <a:p>
          <a:endParaRPr lang="en-US"/>
        </a:p>
      </dgm:t>
    </dgm:pt>
    <dgm:pt modelId="{057CDDF2-BBE6-4929-92CE-2FE937FB91AB}" type="pres">
      <dgm:prSet presAssocID="{08B8BBFC-EE73-4CDF-84B8-7E49EC794606}" presName="descendantText" presStyleLbl="alignAccFollowNode1" presStyleIdx="2" presStyleCnt="3" custScaleY="76932" custLinFactNeighborX="2713" custLinFactNeighborY="38">
        <dgm:presLayoutVars>
          <dgm:bulletEnabled val="1"/>
        </dgm:presLayoutVars>
      </dgm:prSet>
      <dgm:spPr/>
      <dgm:t>
        <a:bodyPr/>
        <a:lstStyle/>
        <a:p>
          <a:endParaRPr lang="en-US"/>
        </a:p>
      </dgm:t>
    </dgm:pt>
  </dgm:ptLst>
  <dgm:cxnLst>
    <dgm:cxn modelId="{5D141F8B-EF81-4A32-BA6D-71F9ECC33FFD}" type="presOf" srcId="{B2C4ED55-20E8-40AE-B42E-EE075E88E141}" destId="{9A5584F4-1A24-4E8D-925C-884A4A6C38D4}" srcOrd="0" destOrd="1" presId="urn:microsoft.com/office/officeart/2005/8/layout/vList5"/>
    <dgm:cxn modelId="{317CEFAD-6E4F-44FE-AED6-96D3A8563495}" type="presOf" srcId="{E60E79BD-B01F-404A-95A2-3100C89B501E}" destId="{057CDDF2-BBE6-4929-92CE-2FE937FB91AB}" srcOrd="0" destOrd="1" presId="urn:microsoft.com/office/officeart/2005/8/layout/vList5"/>
    <dgm:cxn modelId="{19EC5F18-5F49-4F88-BCE7-5E9D1A55C1EA}" srcId="{20068D3B-25DC-4FD0-9226-22AA6EB243BB}" destId="{17815F4F-B746-400F-A7D4-9FB19333040A}" srcOrd="1" destOrd="0" parTransId="{5D277F04-E581-47C3-9C01-7044E99168CA}" sibTransId="{E5358335-01C7-415F-9923-080D0CDA460D}"/>
    <dgm:cxn modelId="{FF95E5DF-25CB-4985-A1E2-650B793EAB59}" type="presOf" srcId="{D9E2BF88-6048-4DAC-BA5F-A8D8AC6E6BC4}" destId="{F30928F0-30FD-49D2-B996-1C5021BB2A66}" srcOrd="0" destOrd="0" presId="urn:microsoft.com/office/officeart/2005/8/layout/vList5"/>
    <dgm:cxn modelId="{DC8CD57C-2622-40AD-8737-218B8BA2FD4B}" srcId="{20068D3B-25DC-4FD0-9226-22AA6EB243BB}" destId="{D9E2BF88-6048-4DAC-BA5F-A8D8AC6E6BC4}" srcOrd="0" destOrd="0" parTransId="{32A80D64-D987-4B36-BA7A-DDA4FB7F5738}" sibTransId="{1D4A6F90-DA16-43AA-BBE3-96138D16A41E}"/>
    <dgm:cxn modelId="{2C8624BB-106F-431F-8BA0-275C6401F4B1}" srcId="{20068D3B-25DC-4FD0-9226-22AA6EB243BB}" destId="{08B8BBFC-EE73-4CDF-84B8-7E49EC794606}" srcOrd="2" destOrd="0" parTransId="{DA7120B9-A46A-4F15-9B16-2B85F00F024C}" sibTransId="{7673180C-0420-451C-9F9A-B5DF301BFF00}"/>
    <dgm:cxn modelId="{AC94AD2D-8349-471B-9D57-57D9833A2838}" type="presOf" srcId="{2055347D-C301-497E-853D-7AAC32069CA8}" destId="{9A5584F4-1A24-4E8D-925C-884A4A6C38D4}" srcOrd="0" destOrd="0" presId="urn:microsoft.com/office/officeart/2005/8/layout/vList5"/>
    <dgm:cxn modelId="{12A9E655-BD93-4E7C-B7F8-577B2D292821}" type="presOf" srcId="{08B8BBFC-EE73-4CDF-84B8-7E49EC794606}" destId="{6381EA07-1A7F-478A-A3B1-95107B23FE1E}" srcOrd="0" destOrd="0" presId="urn:microsoft.com/office/officeart/2005/8/layout/vList5"/>
    <dgm:cxn modelId="{0903538C-6B98-417D-B22E-A4D2D6A5065B}" srcId="{08B8BBFC-EE73-4CDF-84B8-7E49EC794606}" destId="{E25D6B4D-01D5-4706-9941-BC3FC5E995A8}" srcOrd="0" destOrd="0" parTransId="{2C29038D-7BB0-4182-8ED4-A7273C457181}" sibTransId="{5E058C19-1023-4D7E-AA37-7941A4A4F2E9}"/>
    <dgm:cxn modelId="{9A227B3C-CB1D-4887-9EB6-7B6E5089E20E}" srcId="{17815F4F-B746-400F-A7D4-9FB19333040A}" destId="{2055347D-C301-497E-853D-7AAC32069CA8}" srcOrd="0" destOrd="0" parTransId="{E3FCB95A-00C5-40C6-9BFE-A945AC54A6C6}" sibTransId="{B13C2AB9-EE97-4791-9AB0-E913B25EE21B}"/>
    <dgm:cxn modelId="{4C016B36-D4CA-4CA0-8598-E44A65083BAE}" srcId="{D9E2BF88-6048-4DAC-BA5F-A8D8AC6E6BC4}" destId="{157CC65B-23BE-48F7-A38D-EECC6DA29D82}" srcOrd="1" destOrd="0" parTransId="{8C7D957A-C6A9-43AD-9E57-F79327280D47}" sibTransId="{F3390EBA-9C16-4828-BFF3-0EBFC861B18B}"/>
    <dgm:cxn modelId="{4D467DDC-AF5A-4647-ABD8-06597CD0190C}" srcId="{D9E2BF88-6048-4DAC-BA5F-A8D8AC6E6BC4}" destId="{9D30C3F7-9854-4A36-98FF-597D1DDC20B9}" srcOrd="0" destOrd="0" parTransId="{E0441DF3-CA79-4969-AD5E-C1866629F1A1}" sibTransId="{C4AED91F-B626-44CE-B170-DD9AF6255472}"/>
    <dgm:cxn modelId="{DCD28107-5DD7-42BF-A076-DF4E5C54F71F}" type="presOf" srcId="{E25D6B4D-01D5-4706-9941-BC3FC5E995A8}" destId="{057CDDF2-BBE6-4929-92CE-2FE937FB91AB}" srcOrd="0" destOrd="0" presId="urn:microsoft.com/office/officeart/2005/8/layout/vList5"/>
    <dgm:cxn modelId="{D1654620-A6E0-41B8-AB46-DE17E9C6351B}" srcId="{17815F4F-B746-400F-A7D4-9FB19333040A}" destId="{B2C4ED55-20E8-40AE-B42E-EE075E88E141}" srcOrd="1" destOrd="0" parTransId="{B418061F-DC6E-4CCC-80F5-11EEF13B4992}" sibTransId="{230F8697-46E2-4E29-8122-A9197126C303}"/>
    <dgm:cxn modelId="{C35E2376-143D-4878-AF94-F49B1991C4E5}" type="presOf" srcId="{20068D3B-25DC-4FD0-9226-22AA6EB243BB}" destId="{F158B6E2-F750-4BBD-8392-26A4478391D4}" srcOrd="0" destOrd="0" presId="urn:microsoft.com/office/officeart/2005/8/layout/vList5"/>
    <dgm:cxn modelId="{C9CA4577-01D9-4DBD-B5DF-6BB44ADA4AFB}" type="presOf" srcId="{17815F4F-B746-400F-A7D4-9FB19333040A}" destId="{0AB0FE51-DDF2-42B1-B90A-08D30102391A}" srcOrd="0" destOrd="0" presId="urn:microsoft.com/office/officeart/2005/8/layout/vList5"/>
    <dgm:cxn modelId="{D17D5F86-5CEC-41E7-90DD-AAA87337A650}" srcId="{08B8BBFC-EE73-4CDF-84B8-7E49EC794606}" destId="{E60E79BD-B01F-404A-95A2-3100C89B501E}" srcOrd="1" destOrd="0" parTransId="{C21CFDEB-A3F8-472B-8453-E3A41F74CB98}" sibTransId="{04EE833A-2678-457C-87FF-4441FBD9E58F}"/>
    <dgm:cxn modelId="{F982172B-7D75-4946-AA88-11643BE08A2D}" type="presOf" srcId="{9D30C3F7-9854-4A36-98FF-597D1DDC20B9}" destId="{F8159AC3-BACD-44DB-AC90-D4617FCEE5DA}" srcOrd="0" destOrd="0" presId="urn:microsoft.com/office/officeart/2005/8/layout/vList5"/>
    <dgm:cxn modelId="{75631545-A062-4E26-9066-887A3083F6CA}" type="presOf" srcId="{157CC65B-23BE-48F7-A38D-EECC6DA29D82}" destId="{F8159AC3-BACD-44DB-AC90-D4617FCEE5DA}" srcOrd="0" destOrd="1" presId="urn:microsoft.com/office/officeart/2005/8/layout/vList5"/>
    <dgm:cxn modelId="{70F4FA64-CF7E-4B23-8C9C-C5F1353FDB15}" type="presParOf" srcId="{F158B6E2-F750-4BBD-8392-26A4478391D4}" destId="{C6F91A4A-267B-4D58-AD00-E405BFBCA7B6}" srcOrd="0" destOrd="0" presId="urn:microsoft.com/office/officeart/2005/8/layout/vList5"/>
    <dgm:cxn modelId="{A8B39C44-C448-47FC-90B7-1ECB737446A8}" type="presParOf" srcId="{C6F91A4A-267B-4D58-AD00-E405BFBCA7B6}" destId="{F30928F0-30FD-49D2-B996-1C5021BB2A66}" srcOrd="0" destOrd="0" presId="urn:microsoft.com/office/officeart/2005/8/layout/vList5"/>
    <dgm:cxn modelId="{2713AE1B-C4B5-4A62-8FE2-7E955273191C}" type="presParOf" srcId="{C6F91A4A-267B-4D58-AD00-E405BFBCA7B6}" destId="{F8159AC3-BACD-44DB-AC90-D4617FCEE5DA}" srcOrd="1" destOrd="0" presId="urn:microsoft.com/office/officeart/2005/8/layout/vList5"/>
    <dgm:cxn modelId="{616CDEC8-2BCA-4E56-8F27-7B2ECFBD2874}" type="presParOf" srcId="{F158B6E2-F750-4BBD-8392-26A4478391D4}" destId="{0B84494B-D547-4959-A573-BE4C085ECF6D}" srcOrd="1" destOrd="0" presId="urn:microsoft.com/office/officeart/2005/8/layout/vList5"/>
    <dgm:cxn modelId="{34F1C63D-31F1-481D-AE8C-7FC97EC4A102}" type="presParOf" srcId="{F158B6E2-F750-4BBD-8392-26A4478391D4}" destId="{C026BC70-E2FD-4725-9E69-2E6BB4571D33}" srcOrd="2" destOrd="0" presId="urn:microsoft.com/office/officeart/2005/8/layout/vList5"/>
    <dgm:cxn modelId="{7C357576-8933-48AA-9614-644AE04F7ABC}" type="presParOf" srcId="{C026BC70-E2FD-4725-9E69-2E6BB4571D33}" destId="{0AB0FE51-DDF2-42B1-B90A-08D30102391A}" srcOrd="0" destOrd="0" presId="urn:microsoft.com/office/officeart/2005/8/layout/vList5"/>
    <dgm:cxn modelId="{C1EED9EE-C872-4A24-806A-521B6C47AED1}" type="presParOf" srcId="{C026BC70-E2FD-4725-9E69-2E6BB4571D33}" destId="{9A5584F4-1A24-4E8D-925C-884A4A6C38D4}" srcOrd="1" destOrd="0" presId="urn:microsoft.com/office/officeart/2005/8/layout/vList5"/>
    <dgm:cxn modelId="{B9F2C67B-C9AB-4983-80DD-BB67288373F2}" type="presParOf" srcId="{F158B6E2-F750-4BBD-8392-26A4478391D4}" destId="{6F1C3023-A035-41C0-8FD9-BCBA279DFAA8}" srcOrd="3" destOrd="0" presId="urn:microsoft.com/office/officeart/2005/8/layout/vList5"/>
    <dgm:cxn modelId="{62CC3757-9A6F-4178-8D8D-19D4D284D541}" type="presParOf" srcId="{F158B6E2-F750-4BBD-8392-26A4478391D4}" destId="{A2F31B35-83AB-46A2-9EB4-5A5BEB832DB9}" srcOrd="4" destOrd="0" presId="urn:microsoft.com/office/officeart/2005/8/layout/vList5"/>
    <dgm:cxn modelId="{C3B9A721-0BC2-495B-AAF2-CEE2536ABD1F}" type="presParOf" srcId="{A2F31B35-83AB-46A2-9EB4-5A5BEB832DB9}" destId="{6381EA07-1A7F-478A-A3B1-95107B23FE1E}" srcOrd="0" destOrd="0" presId="urn:microsoft.com/office/officeart/2005/8/layout/vList5"/>
    <dgm:cxn modelId="{9DBBBBB8-9499-4622-8F74-1CB475FD9713}" type="presParOf" srcId="{A2F31B35-83AB-46A2-9EB4-5A5BEB832DB9}" destId="{057CDDF2-BBE6-4929-92CE-2FE937FB91A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0E4B7C-17E2-455B-8A3D-762E6D53C9F9}">
      <dsp:nvSpPr>
        <dsp:cNvPr id="0" name=""/>
        <dsp:cNvSpPr/>
      </dsp:nvSpPr>
      <dsp:spPr>
        <a:xfrm>
          <a:off x="1338280" y="406916"/>
          <a:ext cx="3752239" cy="3752239"/>
        </a:xfrm>
        <a:prstGeom prst="blockArc">
          <a:avLst>
            <a:gd name="adj1" fmla="val 13500000"/>
            <a:gd name="adj2" fmla="val 16200000"/>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94932DC-8363-48EF-B53C-95E64E8B4637}">
      <dsp:nvSpPr>
        <dsp:cNvPr id="0" name=""/>
        <dsp:cNvSpPr/>
      </dsp:nvSpPr>
      <dsp:spPr>
        <a:xfrm>
          <a:off x="1222987" y="207845"/>
          <a:ext cx="3752239" cy="3752239"/>
        </a:xfrm>
        <a:prstGeom prst="blockArc">
          <a:avLst>
            <a:gd name="adj1" fmla="val 11405194"/>
            <a:gd name="adj2" fmla="val 13658699"/>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48A8697-C4B8-4B36-B793-1D86C2757C33}">
      <dsp:nvSpPr>
        <dsp:cNvPr id="0" name=""/>
        <dsp:cNvSpPr/>
      </dsp:nvSpPr>
      <dsp:spPr>
        <a:xfrm>
          <a:off x="1284202" y="420363"/>
          <a:ext cx="3752239" cy="3752239"/>
        </a:xfrm>
        <a:prstGeom prst="blockArc">
          <a:avLst>
            <a:gd name="adj1" fmla="val 8607832"/>
            <a:gd name="adj2" fmla="val 11319529"/>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F445AF68-3308-4A93-8197-4077F0DF3A25}">
      <dsp:nvSpPr>
        <dsp:cNvPr id="0" name=""/>
        <dsp:cNvSpPr/>
      </dsp:nvSpPr>
      <dsp:spPr>
        <a:xfrm>
          <a:off x="1200408" y="315480"/>
          <a:ext cx="3752239" cy="3752239"/>
        </a:xfrm>
        <a:prstGeom prst="blockArc">
          <a:avLst>
            <a:gd name="adj1" fmla="val 5336512"/>
            <a:gd name="adj2" fmla="val 8357503"/>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664C9589-CFF0-4224-B0AD-1589F2B74E45}">
      <dsp:nvSpPr>
        <dsp:cNvPr id="0" name=""/>
        <dsp:cNvSpPr/>
      </dsp:nvSpPr>
      <dsp:spPr>
        <a:xfrm>
          <a:off x="1321750" y="317232"/>
          <a:ext cx="3752239" cy="3752239"/>
        </a:xfrm>
        <a:prstGeom prst="blockArc">
          <a:avLst>
            <a:gd name="adj1" fmla="val 2797381"/>
            <a:gd name="adj2" fmla="val 5562794"/>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06D8FAD4-F088-42A3-9818-B487C74024BC}">
      <dsp:nvSpPr>
        <dsp:cNvPr id="0" name=""/>
        <dsp:cNvSpPr/>
      </dsp:nvSpPr>
      <dsp:spPr>
        <a:xfrm>
          <a:off x="1251038" y="387769"/>
          <a:ext cx="3752239" cy="3752239"/>
        </a:xfrm>
        <a:prstGeom prst="blockArc">
          <a:avLst>
            <a:gd name="adj1" fmla="val 21558698"/>
            <a:gd name="adj2" fmla="val 2611156"/>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C6351F5-39DF-43B7-BB61-5596DBBD7D50}">
      <dsp:nvSpPr>
        <dsp:cNvPr id="0" name=""/>
        <dsp:cNvSpPr/>
      </dsp:nvSpPr>
      <dsp:spPr>
        <a:xfrm>
          <a:off x="1251625" y="314077"/>
          <a:ext cx="3752239" cy="3752239"/>
        </a:xfrm>
        <a:prstGeom prst="blockArc">
          <a:avLst>
            <a:gd name="adj1" fmla="val 19136804"/>
            <a:gd name="adj2" fmla="val 96095"/>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486E9CD-381D-42DA-9A3D-215A3B3A7D4B}">
      <dsp:nvSpPr>
        <dsp:cNvPr id="0" name=""/>
        <dsp:cNvSpPr/>
      </dsp:nvSpPr>
      <dsp:spPr>
        <a:xfrm>
          <a:off x="1338280" y="406916"/>
          <a:ext cx="3752239" cy="3752239"/>
        </a:xfrm>
        <a:prstGeom prst="blockArc">
          <a:avLst>
            <a:gd name="adj1" fmla="val 16200000"/>
            <a:gd name="adj2" fmla="val 18900000"/>
            <a:gd name="adj3" fmla="val 3424"/>
          </a:avLst>
        </a:prstGeom>
        <a:gradFill rotWithShape="0">
          <a:gsLst>
            <a:gs pos="0">
              <a:schemeClr val="accent3">
                <a:tint val="60000"/>
                <a:hueOff val="0"/>
                <a:satOff val="0"/>
                <a:lumOff val="0"/>
                <a:alphaOff val="0"/>
                <a:tint val="50000"/>
                <a:satMod val="300000"/>
              </a:schemeClr>
            </a:gs>
            <a:gs pos="35000">
              <a:schemeClr val="accent3">
                <a:tint val="60000"/>
                <a:hueOff val="0"/>
                <a:satOff val="0"/>
                <a:lumOff val="0"/>
                <a:alphaOff val="0"/>
                <a:tint val="37000"/>
                <a:satMod val="300000"/>
              </a:schemeClr>
            </a:gs>
            <a:gs pos="100000">
              <a:schemeClr val="accent3">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7267E132-ED64-460E-BFE8-552416818CF9}">
      <dsp:nvSpPr>
        <dsp:cNvPr id="0" name=""/>
        <dsp:cNvSpPr/>
      </dsp:nvSpPr>
      <dsp:spPr>
        <a:xfrm>
          <a:off x="2662139" y="1794931"/>
          <a:ext cx="1104519" cy="976208"/>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ts val="0"/>
            </a:spcAft>
          </a:pPr>
          <a:r>
            <a:rPr lang="en-US" sz="800" b="1" kern="1200" dirty="0" smtClean="0">
              <a:effectLst/>
            </a:rPr>
            <a:t>Encourage service- minded people to serve their community</a:t>
          </a:r>
          <a:endParaRPr lang="en-US" sz="800" b="1" kern="1200" dirty="0" smtClean="0"/>
        </a:p>
      </dsp:txBody>
      <dsp:txXfrm>
        <a:off x="2662139" y="1794931"/>
        <a:ext cx="1104519" cy="976208"/>
      </dsp:txXfrm>
    </dsp:sp>
    <dsp:sp modelId="{797759A0-B241-43BE-9593-0CDBB8B19AFF}">
      <dsp:nvSpPr>
        <dsp:cNvPr id="0" name=""/>
        <dsp:cNvSpPr/>
      </dsp:nvSpPr>
      <dsp:spPr>
        <a:xfrm>
          <a:off x="2677660" y="51686"/>
          <a:ext cx="1073478" cy="774698"/>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effectLst/>
            </a:rPr>
            <a:t>Coordinate activities  &amp; standardize Club administration</a:t>
          </a:r>
          <a:endParaRPr lang="en-US" sz="800" b="1" kern="1200" dirty="0">
            <a:effectLst/>
          </a:endParaRPr>
        </a:p>
      </dsp:txBody>
      <dsp:txXfrm>
        <a:off x="2677660" y="51686"/>
        <a:ext cx="1073478" cy="774698"/>
      </dsp:txXfrm>
    </dsp:sp>
    <dsp:sp modelId="{12420453-566C-4FC5-A829-94006BE0ED46}">
      <dsp:nvSpPr>
        <dsp:cNvPr id="0" name=""/>
        <dsp:cNvSpPr/>
      </dsp:nvSpPr>
      <dsp:spPr>
        <a:xfrm>
          <a:off x="4018797" y="533748"/>
          <a:ext cx="999015" cy="890764"/>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Take an active interest in the civic, moral &amp; cultural welfare of community </a:t>
          </a:r>
          <a:endParaRPr lang="en-US" sz="800" b="1" kern="1200" dirty="0"/>
        </a:p>
      </dsp:txBody>
      <dsp:txXfrm>
        <a:off x="4018797" y="533748"/>
        <a:ext cx="999015" cy="890764"/>
      </dsp:txXfrm>
    </dsp:sp>
    <dsp:sp modelId="{663701F2-79E6-4B44-9660-55724F77DD40}">
      <dsp:nvSpPr>
        <dsp:cNvPr id="0" name=""/>
        <dsp:cNvSpPr/>
      </dsp:nvSpPr>
      <dsp:spPr>
        <a:xfrm>
          <a:off x="4501040" y="1812037"/>
          <a:ext cx="939969" cy="859395"/>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Promote principles of good government &amp; citizenship</a:t>
          </a:r>
          <a:endParaRPr lang="en-US" sz="800" b="1" kern="1200" dirty="0"/>
        </a:p>
      </dsp:txBody>
      <dsp:txXfrm>
        <a:off x="4501040" y="1812037"/>
        <a:ext cx="939969" cy="859395"/>
      </dsp:txXfrm>
    </dsp:sp>
    <dsp:sp modelId="{CAEFC9B2-0469-457E-B040-52EA686F8EFE}">
      <dsp:nvSpPr>
        <dsp:cNvPr id="0" name=""/>
        <dsp:cNvSpPr/>
      </dsp:nvSpPr>
      <dsp:spPr>
        <a:xfrm>
          <a:off x="3967758" y="3140271"/>
          <a:ext cx="993127" cy="786787"/>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Unite clubs in bonds of friendship, fellowship  &amp; understanding</a:t>
          </a:r>
          <a:endParaRPr lang="en-US" sz="800" b="1" kern="1200" dirty="0"/>
        </a:p>
      </dsp:txBody>
      <dsp:txXfrm>
        <a:off x="3967758" y="3140271"/>
        <a:ext cx="993127" cy="786787"/>
      </dsp:txXfrm>
    </dsp:sp>
    <dsp:sp modelId="{914567BD-AFEF-4CC2-89ED-FC28AF6AB98D}">
      <dsp:nvSpPr>
        <dsp:cNvPr id="0" name=""/>
        <dsp:cNvSpPr/>
      </dsp:nvSpPr>
      <dsp:spPr>
        <a:xfrm>
          <a:off x="2605090" y="3632483"/>
          <a:ext cx="1010980" cy="805604"/>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Encourage efficiency &amp; promote high ethical standards </a:t>
          </a:r>
          <a:endParaRPr lang="en-US" sz="800" b="1" kern="1200" dirty="0"/>
        </a:p>
      </dsp:txBody>
      <dsp:txXfrm>
        <a:off x="2605090" y="3632483"/>
        <a:ext cx="1010980" cy="805604"/>
      </dsp:txXfrm>
    </dsp:sp>
    <dsp:sp modelId="{800CC1EF-B147-46FA-A4C8-CC954DEACB1B}">
      <dsp:nvSpPr>
        <dsp:cNvPr id="0" name=""/>
        <dsp:cNvSpPr/>
      </dsp:nvSpPr>
      <dsp:spPr>
        <a:xfrm>
          <a:off x="1166654" y="2945511"/>
          <a:ext cx="1024095" cy="897518"/>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Organize, charter &amp; supervise service clubs</a:t>
          </a:r>
          <a:endParaRPr lang="en-US" sz="800" b="1" kern="1200" dirty="0"/>
        </a:p>
      </dsp:txBody>
      <dsp:txXfrm>
        <a:off x="1166654" y="2945511"/>
        <a:ext cx="1024095" cy="897518"/>
      </dsp:txXfrm>
    </dsp:sp>
    <dsp:sp modelId="{583DA9FF-B203-49A3-8F79-CBCE1418EB59}">
      <dsp:nvSpPr>
        <dsp:cNvPr id="0" name=""/>
        <dsp:cNvSpPr/>
      </dsp:nvSpPr>
      <dsp:spPr>
        <a:xfrm>
          <a:off x="867929" y="1587524"/>
          <a:ext cx="938818" cy="862687"/>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t>Provide a forum for open discussion of all matters of public interest</a:t>
          </a:r>
          <a:endParaRPr lang="en-US" sz="800" b="1" kern="1200" dirty="0"/>
        </a:p>
      </dsp:txBody>
      <dsp:txXfrm>
        <a:off x="867929" y="1587524"/>
        <a:ext cx="938818" cy="862687"/>
      </dsp:txXfrm>
    </dsp:sp>
    <dsp:sp modelId="{EB53E50E-4CBB-4A80-85B5-712F66DDF6C1}">
      <dsp:nvSpPr>
        <dsp:cNvPr id="0" name=""/>
        <dsp:cNvSpPr/>
      </dsp:nvSpPr>
      <dsp:spPr>
        <a:xfrm>
          <a:off x="1417499" y="543950"/>
          <a:ext cx="985989" cy="870360"/>
        </a:xfrm>
        <a:prstGeom prst="ellips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1" kern="1200" dirty="0" smtClean="0">
              <a:effectLst/>
            </a:rPr>
            <a:t>Create &amp; foster spirit of understanding</a:t>
          </a:r>
          <a:endParaRPr lang="en-US" sz="800" b="1" kern="1200" dirty="0">
            <a:effectLst/>
          </a:endParaRPr>
        </a:p>
      </dsp:txBody>
      <dsp:txXfrm>
        <a:off x="1417499" y="543950"/>
        <a:ext cx="985989" cy="8703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C08917-8B10-4B8C-B764-76DB00EFE428}">
      <dsp:nvSpPr>
        <dsp:cNvPr id="0" name=""/>
        <dsp:cNvSpPr/>
      </dsp:nvSpPr>
      <dsp:spPr>
        <a:xfrm rot="16200000">
          <a:off x="695451" y="-446721"/>
          <a:ext cx="1758697" cy="3149600"/>
        </a:xfrm>
        <a:prstGeom prst="round1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solidFill>
                <a:sysClr val="windowText" lastClr="000000"/>
              </a:solidFill>
            </a:rPr>
            <a:t>SHOW FAITH, GIVE INDUSTRIOUS APPLICATION TO THE END, MERIT A REPUTATION FOR QUALITY OF SERVICE; SEEK SUCCESS BUT ACCEPT NO PROFIT OR SUCCESS AT THE PRICE OF MY OWN SELF-RESPECT </a:t>
          </a:r>
        </a:p>
      </dsp:txBody>
      <dsp:txXfrm rot="16200000">
        <a:off x="915288" y="-666558"/>
        <a:ext cx="1319023" cy="3149600"/>
      </dsp:txXfrm>
    </dsp:sp>
    <dsp:sp modelId="{21A1978E-9E23-47BB-B44B-A95F6957FB8D}">
      <dsp:nvSpPr>
        <dsp:cNvPr id="0" name=""/>
        <dsp:cNvSpPr/>
      </dsp:nvSpPr>
      <dsp:spPr>
        <a:xfrm>
          <a:off x="3149600" y="264862"/>
          <a:ext cx="3149600" cy="1726431"/>
        </a:xfrm>
        <a:prstGeom prst="round1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solidFill>
                <a:sysClr val="windowText" lastClr="000000"/>
              </a:solidFill>
            </a:rPr>
            <a:t>TRUE TO SELF,  RESOLVE DOUBTS  AGAINST MYSELF; BEAR IN MIND OBLIGATIONS  AS A CITIZEN, GIVE UNSWERVING LOYALTY IN WORD, ACTION, DEED;  CAREFUL IN CRITICISM; LIBERAL WITH PRAISE; BUILD UP NOT DESTROY</a:t>
          </a:r>
        </a:p>
      </dsp:txBody>
      <dsp:txXfrm>
        <a:off x="3149600" y="264862"/>
        <a:ext cx="3149600" cy="1294823"/>
      </dsp:txXfrm>
    </dsp:sp>
    <dsp:sp modelId="{6FF2B397-96F0-44BA-8645-111828DF3375}">
      <dsp:nvSpPr>
        <dsp:cNvPr id="0" name=""/>
        <dsp:cNvSpPr/>
      </dsp:nvSpPr>
      <dsp:spPr>
        <a:xfrm rot="10800000">
          <a:off x="0" y="2504887"/>
          <a:ext cx="3149600" cy="1557126"/>
        </a:xfrm>
        <a:prstGeom prst="round1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a:solidFill>
                <a:sysClr val="windowText" lastClr="000000"/>
              </a:solidFill>
            </a:rPr>
            <a:t> </a:t>
          </a:r>
          <a:r>
            <a:rPr lang="en-US" sz="1300" b="1" kern="1200" dirty="0">
              <a:solidFill>
                <a:sysClr val="windowText" lastClr="000000"/>
              </a:solidFill>
            </a:rPr>
            <a:t>GIVE FREELY OF MY TIME, LABOUR &amp; MEANS; AID OTHERS BY GIVING SYMPATHY TO THOSE IN DISTRESS, MY AID TO THE WEAK AND MY SUBSTANCE TO THE NEEDY</a:t>
          </a:r>
        </a:p>
      </dsp:txBody>
      <dsp:txXfrm rot="10800000">
        <a:off x="0" y="2894168"/>
        <a:ext cx="3149600" cy="1167845"/>
      </dsp:txXfrm>
    </dsp:sp>
    <dsp:sp modelId="{1F0EC573-254D-4441-97DB-BF52EA9374F4}">
      <dsp:nvSpPr>
        <dsp:cNvPr id="0" name=""/>
        <dsp:cNvSpPr/>
      </dsp:nvSpPr>
      <dsp:spPr>
        <a:xfrm rot="5400000">
          <a:off x="3945879" y="1708650"/>
          <a:ext cx="1557040" cy="3149600"/>
        </a:xfrm>
        <a:prstGeom prst="round1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b="1" kern="1200" dirty="0">
              <a:solidFill>
                <a:sysClr val="windowText" lastClr="000000"/>
              </a:solidFill>
            </a:rPr>
            <a:t>FRIENDSHIP AS AN END, NOT A MEANS; TRUE FRIENDSHIP DEMANDS NOTHING BUT ACCEPTS SERVICE IN THE SPIRIT IS WAS GIVEN</a:t>
          </a:r>
        </a:p>
      </dsp:txBody>
      <dsp:txXfrm rot="5400000">
        <a:off x="4140509" y="1903280"/>
        <a:ext cx="1167780" cy="3149600"/>
      </dsp:txXfrm>
    </dsp:sp>
    <dsp:sp modelId="{5C786F8A-72BF-453C-83A4-BB9505E3912D}">
      <dsp:nvSpPr>
        <dsp:cNvPr id="0" name=""/>
        <dsp:cNvSpPr/>
      </dsp:nvSpPr>
      <dsp:spPr>
        <a:xfrm>
          <a:off x="3" y="1808971"/>
          <a:ext cx="6299193" cy="692801"/>
        </a:xfrm>
        <a:prstGeom prst="roundRect">
          <a:avLst/>
        </a:prstGeom>
        <a:solidFill>
          <a:schemeClr val="accent3">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a:t>CODE OF ETHICS</a:t>
          </a:r>
        </a:p>
      </dsp:txBody>
      <dsp:txXfrm>
        <a:off x="3" y="1808971"/>
        <a:ext cx="6299193" cy="69280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B85D575-C6FA-40D8-99C5-CA7E39E6A4D8}">
      <dsp:nvSpPr>
        <dsp:cNvPr id="0" name=""/>
        <dsp:cNvSpPr/>
      </dsp:nvSpPr>
      <dsp:spPr>
        <a:xfrm>
          <a:off x="2438399" y="496"/>
          <a:ext cx="3657600" cy="1934765"/>
        </a:xfrm>
        <a:prstGeom prst="rightArrow">
          <a:avLst>
            <a:gd name="adj1" fmla="val 75000"/>
            <a:gd name="adj2" fmla="val 50000"/>
          </a:avLst>
        </a:prstGeom>
        <a:solidFill>
          <a:schemeClr val="accent3">
            <a:lumMod val="20000"/>
            <a:lumOff val="80000"/>
            <a:alpha val="90000"/>
          </a:schemeClr>
        </a:solidFill>
        <a:ln w="25400" cap="flat" cmpd="sng" algn="ctr">
          <a:solidFill>
            <a:schemeClr val="accent3">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RECOGNIZE</a:t>
          </a:r>
          <a:endParaRPr lang="en-US" sz="3100" kern="1200" dirty="0"/>
        </a:p>
        <a:p>
          <a:pPr marL="285750" lvl="1" indent="-285750" algn="l" defTabSz="1377950">
            <a:lnSpc>
              <a:spcPct val="90000"/>
            </a:lnSpc>
            <a:spcBef>
              <a:spcPct val="0"/>
            </a:spcBef>
            <a:spcAft>
              <a:spcPct val="15000"/>
            </a:spcAft>
            <a:buChar char="••"/>
          </a:pPr>
          <a:r>
            <a:rPr lang="en-US" sz="3100" kern="1200" dirty="0" smtClean="0"/>
            <a:t>THANK</a:t>
          </a:r>
          <a:endParaRPr lang="en-US" sz="3100" kern="1200" dirty="0"/>
        </a:p>
      </dsp:txBody>
      <dsp:txXfrm>
        <a:off x="2438399" y="496"/>
        <a:ext cx="3657600" cy="1934765"/>
      </dsp:txXfrm>
    </dsp:sp>
    <dsp:sp modelId="{99BBAE3F-A51D-4722-9415-22B491551283}">
      <dsp:nvSpPr>
        <dsp:cNvPr id="0" name=""/>
        <dsp:cNvSpPr/>
      </dsp:nvSpPr>
      <dsp:spPr>
        <a:xfrm>
          <a:off x="0" y="496"/>
          <a:ext cx="2438400" cy="1934765"/>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solidFill>
                <a:schemeClr val="tx1"/>
              </a:solidFill>
            </a:rPr>
            <a:t>DO</a:t>
          </a:r>
          <a:endParaRPr lang="en-US" sz="5300" kern="1200" dirty="0">
            <a:solidFill>
              <a:schemeClr val="tx1"/>
            </a:solidFill>
          </a:endParaRPr>
        </a:p>
      </dsp:txBody>
      <dsp:txXfrm>
        <a:off x="0" y="496"/>
        <a:ext cx="2438400" cy="1934765"/>
      </dsp:txXfrm>
    </dsp:sp>
    <dsp:sp modelId="{856B0AFA-B15F-4B05-9F4B-33006681FD12}">
      <dsp:nvSpPr>
        <dsp:cNvPr id="0" name=""/>
        <dsp:cNvSpPr/>
      </dsp:nvSpPr>
      <dsp:spPr>
        <a:xfrm>
          <a:off x="2438400" y="2128738"/>
          <a:ext cx="3657600" cy="1934765"/>
        </a:xfrm>
        <a:prstGeom prst="rightArrow">
          <a:avLst>
            <a:gd name="adj1" fmla="val 75000"/>
            <a:gd name="adj2" fmla="val 50000"/>
          </a:avLst>
        </a:prstGeom>
        <a:solidFill>
          <a:schemeClr val="accent3">
            <a:lumMod val="20000"/>
            <a:lumOff val="80000"/>
            <a:alpha val="90000"/>
          </a:schemeClr>
        </a:solidFill>
        <a:ln w="25400" cap="flat" cmpd="sng" algn="ctr">
          <a:solidFill>
            <a:schemeClr val="accent3">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685" tIns="19685" rIns="19685" bIns="19685" numCol="1" spcCol="1270" anchor="t" anchorCtr="0">
          <a:noAutofit/>
        </a:bodyPr>
        <a:lstStyle/>
        <a:p>
          <a:pPr marL="285750" lvl="1" indent="-285750" algn="l" defTabSz="1377950">
            <a:lnSpc>
              <a:spcPct val="90000"/>
            </a:lnSpc>
            <a:spcBef>
              <a:spcPct val="0"/>
            </a:spcBef>
            <a:spcAft>
              <a:spcPct val="15000"/>
            </a:spcAft>
            <a:buChar char="••"/>
          </a:pPr>
          <a:r>
            <a:rPr lang="en-US" sz="3100" kern="1200" dirty="0" smtClean="0"/>
            <a:t>OVER USE</a:t>
          </a:r>
          <a:endParaRPr lang="en-US" sz="3100" kern="1200" dirty="0"/>
        </a:p>
        <a:p>
          <a:pPr marL="285750" lvl="1" indent="-285750" algn="l" defTabSz="1377950">
            <a:lnSpc>
              <a:spcPct val="90000"/>
            </a:lnSpc>
            <a:spcBef>
              <a:spcPct val="0"/>
            </a:spcBef>
            <a:spcAft>
              <a:spcPct val="15000"/>
            </a:spcAft>
            <a:buChar char="••"/>
          </a:pPr>
          <a:r>
            <a:rPr lang="en-US" sz="3100" kern="1200" dirty="0" smtClean="0"/>
            <a:t>TAKE FOR GRANTED</a:t>
          </a:r>
          <a:endParaRPr lang="en-US" sz="3100" kern="1200" dirty="0"/>
        </a:p>
      </dsp:txBody>
      <dsp:txXfrm>
        <a:off x="2438400" y="2128738"/>
        <a:ext cx="3657600" cy="1934765"/>
      </dsp:txXfrm>
    </dsp:sp>
    <dsp:sp modelId="{4A04AD61-331C-4567-AF27-C80AAF99A3CC}">
      <dsp:nvSpPr>
        <dsp:cNvPr id="0" name=""/>
        <dsp:cNvSpPr/>
      </dsp:nvSpPr>
      <dsp:spPr>
        <a:xfrm>
          <a:off x="0" y="2128738"/>
          <a:ext cx="2438400" cy="1934765"/>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100965" rIns="201930" bIns="100965" numCol="1" spcCol="1270" anchor="ctr" anchorCtr="0">
          <a:noAutofit/>
        </a:bodyPr>
        <a:lstStyle/>
        <a:p>
          <a:pPr lvl="0" algn="ctr" defTabSz="2355850">
            <a:lnSpc>
              <a:spcPct val="90000"/>
            </a:lnSpc>
            <a:spcBef>
              <a:spcPct val="0"/>
            </a:spcBef>
            <a:spcAft>
              <a:spcPct val="35000"/>
            </a:spcAft>
          </a:pPr>
          <a:r>
            <a:rPr lang="en-US" sz="5300" kern="1200" dirty="0" smtClean="0">
              <a:solidFill>
                <a:schemeClr val="tx1"/>
              </a:solidFill>
            </a:rPr>
            <a:t>DON’T</a:t>
          </a:r>
          <a:endParaRPr lang="en-US" sz="5300" kern="1200" dirty="0">
            <a:solidFill>
              <a:schemeClr val="tx1"/>
            </a:solidFill>
          </a:endParaRPr>
        </a:p>
      </dsp:txBody>
      <dsp:txXfrm>
        <a:off x="0" y="2128738"/>
        <a:ext cx="2438400" cy="193476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E1142F-057C-405B-B20F-DE4E769CBF07}">
      <dsp:nvSpPr>
        <dsp:cNvPr id="0" name=""/>
        <dsp:cNvSpPr/>
      </dsp:nvSpPr>
      <dsp:spPr>
        <a:xfrm>
          <a:off x="0" y="3664638"/>
          <a:ext cx="6096000" cy="1210865"/>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a:lnSpc>
              <a:spcPct val="90000"/>
            </a:lnSpc>
            <a:spcBef>
              <a:spcPct val="0"/>
            </a:spcBef>
            <a:spcAft>
              <a:spcPts val="0"/>
            </a:spcAft>
          </a:pPr>
          <a:r>
            <a:rPr lang="en-US" sz="3200" kern="1200" dirty="0" smtClean="0">
              <a:solidFill>
                <a:schemeClr val="tx1"/>
              </a:solidFill>
            </a:rPr>
            <a:t>DISENGAGEMENT</a:t>
          </a:r>
          <a:endParaRPr lang="en-US" sz="3200" kern="1200" dirty="0">
            <a:solidFill>
              <a:schemeClr val="tx1"/>
            </a:solidFill>
          </a:endParaRPr>
        </a:p>
      </dsp:txBody>
      <dsp:txXfrm>
        <a:off x="0" y="3664638"/>
        <a:ext cx="6096000" cy="1210865"/>
      </dsp:txXfrm>
    </dsp:sp>
    <dsp:sp modelId="{11322F8A-EB9F-4262-9155-6532A16D22ED}">
      <dsp:nvSpPr>
        <dsp:cNvPr id="0" name=""/>
        <dsp:cNvSpPr/>
      </dsp:nvSpPr>
      <dsp:spPr>
        <a:xfrm rot="10800000">
          <a:off x="0" y="1845444"/>
          <a:ext cx="6096000" cy="1837356"/>
        </a:xfrm>
        <a:prstGeom prst="upArrowCallou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ts val="600"/>
            </a:spcAft>
          </a:pPr>
          <a:r>
            <a:rPr lang="en-US" sz="2400" kern="1200" dirty="0" smtClean="0">
              <a:solidFill>
                <a:schemeClr val="tx1"/>
              </a:solidFill>
            </a:rPr>
            <a:t>NOT KNOWING COMMUNITY NEEDS</a:t>
          </a:r>
        </a:p>
        <a:p>
          <a:pPr lvl="0" algn="ctr" defTabSz="1066800">
            <a:lnSpc>
              <a:spcPct val="90000"/>
            </a:lnSpc>
            <a:spcBef>
              <a:spcPct val="0"/>
            </a:spcBef>
            <a:spcAft>
              <a:spcPts val="0"/>
            </a:spcAft>
          </a:pPr>
          <a:r>
            <a:rPr lang="en-US" sz="2400" kern="1200" dirty="0" smtClean="0">
              <a:solidFill>
                <a:schemeClr val="tx1"/>
              </a:solidFill>
            </a:rPr>
            <a:t>STRIFE WITHIN THE COMMUNITY</a:t>
          </a:r>
          <a:endParaRPr lang="en-US" sz="2400" kern="1200" dirty="0">
            <a:solidFill>
              <a:schemeClr val="tx1"/>
            </a:solidFill>
          </a:endParaRPr>
        </a:p>
      </dsp:txBody>
      <dsp:txXfrm rot="10800000">
        <a:off x="0" y="1845444"/>
        <a:ext cx="6096000" cy="1837356"/>
      </dsp:txXfrm>
    </dsp:sp>
    <dsp:sp modelId="{C44FE661-9E25-43A6-A294-2C046C322109}">
      <dsp:nvSpPr>
        <dsp:cNvPr id="0" name=""/>
        <dsp:cNvSpPr/>
      </dsp:nvSpPr>
      <dsp:spPr>
        <a:xfrm rot="10800000">
          <a:off x="0" y="1296"/>
          <a:ext cx="6096000" cy="1862311"/>
        </a:xfrm>
        <a:prstGeom prst="upArrowCallou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ts val="600"/>
            </a:spcAft>
          </a:pPr>
          <a:r>
            <a:rPr lang="en-US" sz="2400" kern="1200" dirty="0" smtClean="0">
              <a:solidFill>
                <a:schemeClr val="tx1"/>
              </a:solidFill>
            </a:rPr>
            <a:t>EVENT NOT WELL ORGANIZED</a:t>
          </a:r>
        </a:p>
        <a:p>
          <a:pPr lvl="0" algn="ctr" defTabSz="1066800">
            <a:lnSpc>
              <a:spcPct val="90000"/>
            </a:lnSpc>
            <a:spcBef>
              <a:spcPct val="0"/>
            </a:spcBef>
            <a:spcAft>
              <a:spcPts val="600"/>
            </a:spcAft>
          </a:pPr>
          <a:r>
            <a:rPr lang="en-US" sz="2400" kern="1200" dirty="0" smtClean="0">
              <a:solidFill>
                <a:schemeClr val="tx1"/>
              </a:solidFill>
            </a:rPr>
            <a:t>DID NOT DELIVER WHAT WAS PROMISED</a:t>
          </a:r>
        </a:p>
        <a:p>
          <a:pPr lvl="0" algn="ctr" defTabSz="1066800">
            <a:lnSpc>
              <a:spcPct val="90000"/>
            </a:lnSpc>
            <a:spcBef>
              <a:spcPct val="0"/>
            </a:spcBef>
            <a:spcAft>
              <a:spcPts val="600"/>
            </a:spcAft>
          </a:pPr>
          <a:r>
            <a:rPr lang="en-US" sz="2400" kern="1200" dirty="0" smtClean="0">
              <a:solidFill>
                <a:schemeClr val="tx1"/>
              </a:solidFill>
            </a:rPr>
            <a:t>TOO MANY OF THE SAME EVENTS </a:t>
          </a:r>
          <a:endParaRPr lang="en-US" sz="2400" kern="1200" dirty="0">
            <a:solidFill>
              <a:schemeClr val="tx1"/>
            </a:solidFill>
          </a:endParaRPr>
        </a:p>
      </dsp:txBody>
      <dsp:txXfrm rot="10800000">
        <a:off x="0" y="1296"/>
        <a:ext cx="6096000" cy="186231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159AC3-BACD-44DB-AC90-D4617FCEE5DA}">
      <dsp:nvSpPr>
        <dsp:cNvPr id="0" name=""/>
        <dsp:cNvSpPr/>
      </dsp:nvSpPr>
      <dsp:spPr>
        <a:xfrm rot="5400000">
          <a:off x="3988178" y="-1431035"/>
          <a:ext cx="1544460" cy="4754880"/>
        </a:xfrm>
        <a:prstGeom prst="round2SameRect">
          <a:avLst/>
        </a:prstGeom>
        <a:noFill/>
        <a:ln w="25400" cap="flat" cmpd="sng" algn="ctr">
          <a:solidFill>
            <a:schemeClr val="accent3">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The Event Committee has the approval to move ahead with preparations to deliver a successful fundraiser.</a:t>
          </a:r>
          <a:endParaRPr lang="en-US" sz="1400" kern="1200" dirty="0"/>
        </a:p>
        <a:p>
          <a:pPr marL="114300" lvl="1" indent="-114300" algn="l" defTabSz="622300">
            <a:lnSpc>
              <a:spcPct val="90000"/>
            </a:lnSpc>
            <a:spcBef>
              <a:spcPct val="0"/>
            </a:spcBef>
            <a:spcAft>
              <a:spcPct val="15000"/>
            </a:spcAft>
            <a:buChar char="••"/>
          </a:pPr>
          <a:r>
            <a:rPr lang="en-US" sz="1400" kern="1200" dirty="0" smtClean="0"/>
            <a:t>The Committee must follow club principals and ethics and abide by the code of fundraising ethics</a:t>
          </a:r>
          <a:endParaRPr lang="en-US" sz="1400" kern="1200" dirty="0"/>
        </a:p>
      </dsp:txBody>
      <dsp:txXfrm rot="5400000">
        <a:off x="3988178" y="-1431035"/>
        <a:ext cx="1544460" cy="4754880"/>
      </dsp:txXfrm>
    </dsp:sp>
    <dsp:sp modelId="{F30928F0-30FD-49D2-B996-1C5021BB2A66}">
      <dsp:nvSpPr>
        <dsp:cNvPr id="0" name=""/>
        <dsp:cNvSpPr/>
      </dsp:nvSpPr>
      <dsp:spPr>
        <a:xfrm>
          <a:off x="351514" y="189742"/>
          <a:ext cx="1929845" cy="1522952"/>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Event &amp; Budget Approved by Club</a:t>
          </a:r>
          <a:endParaRPr lang="en-US" sz="2000" kern="1200" dirty="0">
            <a:solidFill>
              <a:schemeClr val="tx1"/>
            </a:solidFill>
          </a:endParaRPr>
        </a:p>
      </dsp:txBody>
      <dsp:txXfrm>
        <a:off x="351514" y="189742"/>
        <a:ext cx="1929845" cy="1522952"/>
      </dsp:txXfrm>
    </dsp:sp>
    <dsp:sp modelId="{9A5584F4-1A24-4E8D-925C-884A4A6C38D4}">
      <dsp:nvSpPr>
        <dsp:cNvPr id="0" name=""/>
        <dsp:cNvSpPr/>
      </dsp:nvSpPr>
      <dsp:spPr>
        <a:xfrm rot="5400000">
          <a:off x="4130111" y="203531"/>
          <a:ext cx="1285945" cy="4754927"/>
        </a:xfrm>
        <a:prstGeom prst="round2SameRect">
          <a:avLst/>
        </a:prstGeom>
        <a:noFill/>
        <a:ln w="25400" cap="flat" cmpd="sng" algn="ctr">
          <a:solidFill>
            <a:schemeClr val="accent3">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Respect for roles within the committee and assigned tasks is paramount.</a:t>
          </a:r>
          <a:endParaRPr lang="en-US" sz="1400" kern="1200" dirty="0"/>
        </a:p>
        <a:p>
          <a:pPr marL="114300" lvl="1" indent="-114300" algn="l" defTabSz="622300">
            <a:lnSpc>
              <a:spcPct val="90000"/>
            </a:lnSpc>
            <a:spcBef>
              <a:spcPct val="0"/>
            </a:spcBef>
            <a:spcAft>
              <a:spcPct val="15000"/>
            </a:spcAft>
            <a:buChar char="••"/>
          </a:pPr>
          <a:r>
            <a:rPr lang="en-US" sz="1400" kern="1200" dirty="0" smtClean="0"/>
            <a:t>A committee member should not interfere with another's role unless they have cleared it with that committee member and informed the Chair.</a:t>
          </a:r>
        </a:p>
      </dsp:txBody>
      <dsp:txXfrm rot="5400000">
        <a:off x="4130111" y="203531"/>
        <a:ext cx="1285945" cy="4754927"/>
      </dsp:txXfrm>
    </dsp:sp>
    <dsp:sp modelId="{0AB0FE51-DDF2-42B1-B90A-08D30102391A}">
      <dsp:nvSpPr>
        <dsp:cNvPr id="0" name=""/>
        <dsp:cNvSpPr/>
      </dsp:nvSpPr>
      <dsp:spPr>
        <a:xfrm>
          <a:off x="351514" y="1739370"/>
          <a:ext cx="1971542" cy="1661949"/>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rPr>
            <a:t>Committee</a:t>
          </a:r>
          <a:endParaRPr lang="en-US" sz="2000" kern="1200" dirty="0">
            <a:solidFill>
              <a:schemeClr val="tx1"/>
            </a:solidFill>
          </a:endParaRPr>
        </a:p>
      </dsp:txBody>
      <dsp:txXfrm>
        <a:off x="351514" y="1739370"/>
        <a:ext cx="1971542" cy="1661949"/>
      </dsp:txXfrm>
    </dsp:sp>
    <dsp:sp modelId="{057CDDF2-BBE6-4929-92CE-2FE937FB91AB}">
      <dsp:nvSpPr>
        <dsp:cNvPr id="0" name=""/>
        <dsp:cNvSpPr/>
      </dsp:nvSpPr>
      <dsp:spPr>
        <a:xfrm rot="5400000">
          <a:off x="4008824" y="1863400"/>
          <a:ext cx="1505307" cy="4754880"/>
        </a:xfrm>
        <a:prstGeom prst="round2SameRect">
          <a:avLst/>
        </a:prstGeom>
        <a:noFill/>
        <a:ln w="25400" cap="flat" cmpd="sng" algn="ctr">
          <a:solidFill>
            <a:schemeClr val="accent3">
              <a:lumMod val="60000"/>
              <a:lumOff val="40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To limit unnecessary use of regular meeting time, the Chair or designate is spokesperson.</a:t>
          </a:r>
          <a:endParaRPr lang="en-US" sz="1400" kern="1200" dirty="0"/>
        </a:p>
        <a:p>
          <a:pPr marL="114300" lvl="1" indent="-114300" algn="l" defTabSz="622300">
            <a:lnSpc>
              <a:spcPct val="90000"/>
            </a:lnSpc>
            <a:spcBef>
              <a:spcPct val="0"/>
            </a:spcBef>
            <a:spcAft>
              <a:spcPct val="15000"/>
            </a:spcAft>
            <a:buChar char="••"/>
          </a:pPr>
          <a:r>
            <a:rPr lang="en-US" sz="1400" kern="1200" dirty="0" smtClean="0"/>
            <a:t>The report should include any request for budget increases and the reason why or another concern that might adversely effect the event and request for assistance from the general membership</a:t>
          </a:r>
          <a:endParaRPr lang="en-US" sz="1400" kern="1200" dirty="0"/>
        </a:p>
      </dsp:txBody>
      <dsp:txXfrm rot="5400000">
        <a:off x="4008824" y="1863400"/>
        <a:ext cx="1505307" cy="4754880"/>
      </dsp:txXfrm>
    </dsp:sp>
    <dsp:sp modelId="{6381EA07-1A7F-478A-A3B1-95107B23FE1E}">
      <dsp:nvSpPr>
        <dsp:cNvPr id="0" name=""/>
        <dsp:cNvSpPr/>
      </dsp:nvSpPr>
      <dsp:spPr>
        <a:xfrm>
          <a:off x="351514" y="3451044"/>
          <a:ext cx="1959961" cy="1578105"/>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ts val="0"/>
            </a:spcAft>
          </a:pPr>
          <a:r>
            <a:rPr lang="en-US" sz="2000" kern="1200" dirty="0" smtClean="0">
              <a:solidFill>
                <a:schemeClr val="tx1"/>
              </a:solidFill>
            </a:rPr>
            <a:t>Reporting </a:t>
          </a:r>
        </a:p>
        <a:p>
          <a:pPr lvl="0" algn="ctr" defTabSz="889000">
            <a:lnSpc>
              <a:spcPct val="90000"/>
            </a:lnSpc>
            <a:spcBef>
              <a:spcPct val="0"/>
            </a:spcBef>
            <a:spcAft>
              <a:spcPct val="35000"/>
            </a:spcAft>
          </a:pPr>
          <a:r>
            <a:rPr lang="en-US" sz="2000" kern="1200" dirty="0" smtClean="0">
              <a:solidFill>
                <a:schemeClr val="tx1"/>
              </a:solidFill>
            </a:rPr>
            <a:t>Back</a:t>
          </a:r>
          <a:endParaRPr lang="en-US" sz="2000" kern="1200" dirty="0">
            <a:solidFill>
              <a:schemeClr val="tx1"/>
            </a:solidFill>
          </a:endParaRPr>
        </a:p>
      </dsp:txBody>
      <dsp:txXfrm>
        <a:off x="351514" y="3451044"/>
        <a:ext cx="1959961" cy="1578105"/>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B627847-AA95-F14C-9302-64094CDD15ED}" type="datetimeFigureOut">
              <a:rPr lang="en-US" smtClean="0"/>
              <a:pPr/>
              <a:t>6/4/2012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D32104-D3E7-4942-957F-C403BF9EB0A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73EC4-5257-5649-BF6B-998F858A0270}" type="datetimeFigureOut">
              <a:rPr lang="en-US" smtClean="0"/>
              <a:pPr/>
              <a:t>6/4/2012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6F39FD-33AC-6344-BC14-05A9C1CA8476}"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Thank you for inviting me.  I am always humbled by the volunteer clubs who give so generously of themselves and have such a wealth of combined knowledge in many things including the topic you have asked me to talk briefly on today.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a:t>
            </a:r>
            <a:r>
              <a:rPr lang="en-US" sz="1200" kern="1200" dirty="0" smtClean="0">
                <a:solidFill>
                  <a:schemeClr val="tx1"/>
                </a:solidFill>
                <a:latin typeface="+mn-lt"/>
                <a:ea typeface="+mn-ea"/>
                <a:cs typeface="+mn-cs"/>
              </a:rPr>
              <a:t>I looked at some of your websites and visited your District 15 meetings back in February I know you are all busy and active in your respective communities doing some amazing and successful fundraising events.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Fundraising success needs innovative strategic planning and community volunteer engagement as competition for donor dollars increases between not-for-profit community organizations.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Although most of us have run or been involved in a fundraiser we can lose sight of the basics for a number of reasons.    </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Club needs to be conscious of the potential dangers of fundraising within its organization, the public and business community.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Like most organizations, volunteers are very busy in their everyday lives with family and work.  When clubs do too many events, volunteers burn out </a:t>
            </a:r>
            <a:r>
              <a:rPr lang="en-US" sz="1200" u="sng" kern="1200" dirty="0" smtClean="0">
                <a:solidFill>
                  <a:schemeClr val="tx1"/>
                </a:solidFill>
                <a:latin typeface="+mn-lt"/>
                <a:ea typeface="+mn-ea"/>
                <a:cs typeface="+mn-cs"/>
              </a:rPr>
              <a:t>but </a:t>
            </a:r>
            <a:r>
              <a:rPr lang="en-US" sz="1200" kern="1200" dirty="0" smtClean="0">
                <a:solidFill>
                  <a:schemeClr val="tx1"/>
                </a:solidFill>
                <a:latin typeface="+mn-lt"/>
                <a:ea typeface="+mn-ea"/>
                <a:cs typeface="+mn-cs"/>
              </a:rPr>
              <a:t>it is also a deterrent to potential membership.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latin typeface="+mn-lt"/>
                <a:ea typeface="+mn-ea"/>
                <a:cs typeface="+mn-cs"/>
              </a:rPr>
              <a:t>Sponsor burnout can happen.  Some sponsors, that you have established a relationship with, will automatically put funds aside in the budget with the expectation of your request.  But don’t assume.  Always put your request</a:t>
            </a:r>
            <a:r>
              <a:rPr lang="en-US" sz="1200" kern="1200" baseline="0" dirty="0" smtClean="0">
                <a:solidFill>
                  <a:schemeClr val="tx1"/>
                </a:solidFill>
                <a:latin typeface="+mn-lt"/>
                <a:ea typeface="+mn-ea"/>
                <a:cs typeface="+mn-cs"/>
              </a:rPr>
              <a:t> f</a:t>
            </a:r>
            <a:r>
              <a:rPr lang="en-US" sz="1200" kern="1200" dirty="0" smtClean="0">
                <a:solidFill>
                  <a:schemeClr val="tx1"/>
                </a:solidFill>
                <a:latin typeface="+mn-lt"/>
                <a:ea typeface="+mn-ea"/>
                <a:cs typeface="+mn-cs"/>
              </a:rPr>
              <a:t>or support in writing</a:t>
            </a:r>
            <a:r>
              <a:rPr lang="en-US" sz="1200" kern="1200" baseline="0" dirty="0" smtClean="0">
                <a:solidFill>
                  <a:schemeClr val="tx1"/>
                </a:solidFill>
                <a:latin typeface="+mn-lt"/>
                <a:ea typeface="+mn-ea"/>
                <a:cs typeface="+mn-cs"/>
              </a:rPr>
              <a:t>  to the sponsor </a:t>
            </a:r>
            <a:r>
              <a:rPr lang="en-US" sz="1200" kern="1200" dirty="0" smtClean="0">
                <a:solidFill>
                  <a:schemeClr val="tx1"/>
                </a:solidFill>
                <a:latin typeface="+mn-lt"/>
                <a:ea typeface="+mn-ea"/>
                <a:cs typeface="+mn-cs"/>
              </a:rPr>
              <a:t>in a timely fashion.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Businesses in our communities have numerous demands from many organizations including yours.  Going to the trough too many times can cause dependency and sponsor burnout.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Just a few reminders I would like you to keep in mind when you are working with your sponsors:</a:t>
            </a:r>
          </a:p>
          <a:p>
            <a:pPr lvl="0"/>
            <a:r>
              <a:rPr lang="en-US" sz="1200" kern="1200" dirty="0" smtClean="0">
                <a:solidFill>
                  <a:schemeClr val="tx1"/>
                </a:solidFill>
                <a:latin typeface="+mn-lt"/>
                <a:ea typeface="+mn-ea"/>
                <a:cs typeface="+mn-cs"/>
              </a:rPr>
              <a:t>Recognize your sponsors. </a:t>
            </a:r>
          </a:p>
          <a:p>
            <a:pPr lvl="0"/>
            <a:r>
              <a:rPr lang="en-US" sz="1200" kern="1200" dirty="0" smtClean="0">
                <a:solidFill>
                  <a:schemeClr val="tx1"/>
                </a:solidFill>
                <a:latin typeface="+mn-lt"/>
                <a:ea typeface="+mn-ea"/>
                <a:cs typeface="+mn-cs"/>
              </a:rPr>
              <a:t>Do what you have promised to do and even extend an invitation to the event (if appropriate).  </a:t>
            </a:r>
          </a:p>
          <a:p>
            <a:pPr lvl="0"/>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The worst thing you can do to a sponsor is not live up to your word.  Better to offer less and give a little more than you promised.  It is always a fine line juggling balance.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To alleviate a lot of headache and financial expense always ask the sponsor for art ready logos.   </a:t>
            </a:r>
          </a:p>
          <a:p>
            <a:r>
              <a:rPr lang="en-US" sz="1200" kern="1200" dirty="0" smtClean="0">
                <a:solidFill>
                  <a:schemeClr val="tx1"/>
                </a:solidFill>
                <a:latin typeface="+mn-lt"/>
                <a:ea typeface="+mn-ea"/>
                <a:cs typeface="+mn-cs"/>
              </a:rPr>
              <a:t>Remember before sending your materials to print to have the sponsors review and sign off the final draft.  </a:t>
            </a:r>
          </a:p>
          <a:p>
            <a:r>
              <a:rPr lang="en-US" sz="1200" kern="1200" dirty="0" smtClean="0">
                <a:solidFill>
                  <a:schemeClr val="tx1"/>
                </a:solidFill>
                <a:latin typeface="+mn-lt"/>
                <a:ea typeface="+mn-ea"/>
                <a:cs typeface="+mn-cs"/>
              </a:rPr>
              <a:t>This show respects for the sponsor and provides time for any issues that might arise in the reproduction of logo graphics and colours.  </a:t>
            </a:r>
          </a:p>
          <a:p>
            <a:endParaRPr lang="en-US" sz="1200" kern="1200" dirty="0" smtClean="0">
              <a:solidFill>
                <a:schemeClr val="tx1"/>
              </a:solidFill>
              <a:latin typeface="+mn-lt"/>
              <a:ea typeface="+mn-ea"/>
              <a:cs typeface="+mn-cs"/>
            </a:endParaRPr>
          </a:p>
          <a:p>
            <a:r>
              <a:rPr lang="en-US" sz="1200" b="1" u="sng" kern="1200" dirty="0" smtClean="0">
                <a:solidFill>
                  <a:schemeClr val="tx1"/>
                </a:solidFill>
                <a:latin typeface="+mn-lt"/>
                <a:ea typeface="+mn-ea"/>
                <a:cs typeface="+mn-cs"/>
              </a:rPr>
              <a:t>Remember</a:t>
            </a:r>
            <a:r>
              <a:rPr lang="en-US" sz="1200" b="1" kern="1200" dirty="0" smtClean="0">
                <a:solidFill>
                  <a:schemeClr val="tx1"/>
                </a:solidFill>
                <a:latin typeface="+mn-lt"/>
                <a:ea typeface="+mn-ea"/>
                <a:cs typeface="+mn-cs"/>
              </a:rPr>
              <a:t> this is the face of their company on the line</a:t>
            </a:r>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Unfortunately, this can happen.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Communities can become disengaged by fundraisers even though they may have good causes.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Lots of reasons </a:t>
            </a:r>
            <a:r>
              <a:rPr lang="en-US" sz="1200" kern="1200" dirty="0" smtClean="0">
                <a:solidFill>
                  <a:schemeClr val="tx1"/>
                </a:solidFill>
                <a:latin typeface="+mn-lt"/>
                <a:ea typeface="+mn-ea"/>
                <a:cs typeface="+mn-cs"/>
              </a:rPr>
              <a:t>as</a:t>
            </a:r>
            <a:r>
              <a:rPr lang="en-US" sz="1200" kern="1200" baseline="0" dirty="0" smtClean="0">
                <a:solidFill>
                  <a:schemeClr val="tx1"/>
                </a:solidFill>
                <a:latin typeface="+mn-lt"/>
                <a:ea typeface="+mn-ea"/>
                <a:cs typeface="+mn-cs"/>
              </a:rPr>
              <a:t> the slide points out.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When events don’t deliver what they promise and are disorganized, people remember.  People have long memories.  It </a:t>
            </a:r>
            <a:r>
              <a:rPr lang="en-US" sz="1200" i="1" u="sng" kern="1200" dirty="0" smtClean="0">
                <a:solidFill>
                  <a:schemeClr val="tx1"/>
                </a:solidFill>
                <a:latin typeface="+mn-lt"/>
                <a:ea typeface="+mn-ea"/>
                <a:cs typeface="+mn-cs"/>
              </a:rPr>
              <a:t>can</a:t>
            </a:r>
            <a:r>
              <a:rPr lang="en-US" sz="1200" kern="1200" dirty="0" smtClean="0">
                <a:solidFill>
                  <a:schemeClr val="tx1"/>
                </a:solidFill>
                <a:latin typeface="+mn-lt"/>
                <a:ea typeface="+mn-ea"/>
                <a:cs typeface="+mn-cs"/>
              </a:rPr>
              <a:t> take twenty years to turn a negative around so do it right the first time.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There are lots of reasons for .</a:t>
            </a:r>
          </a:p>
          <a:p>
            <a:r>
              <a:rPr lang="en-US" sz="1200" kern="1200" dirty="0" smtClean="0">
                <a:solidFill>
                  <a:schemeClr val="tx1"/>
                </a:solidFill>
                <a:latin typeface="+mn-lt"/>
                <a:ea typeface="+mn-ea"/>
                <a:cs typeface="+mn-cs"/>
              </a:rPr>
              <a:t> </a:t>
            </a:r>
          </a:p>
          <a:p>
            <a:pPr lvl="0"/>
            <a:r>
              <a:rPr lang="en-US" sz="1200" kern="1200" dirty="0" smtClean="0">
                <a:solidFill>
                  <a:schemeClr val="tx1"/>
                </a:solidFill>
                <a:latin typeface="+mn-lt"/>
                <a:ea typeface="+mn-ea"/>
                <a:cs typeface="+mn-cs"/>
              </a:rPr>
              <a:t>There can just be too many of the same types of event on regular basis. </a:t>
            </a:r>
          </a:p>
          <a:p>
            <a:pPr lvl="0"/>
            <a:r>
              <a:rPr lang="en-US" sz="1200" kern="1200" dirty="0" smtClean="0">
                <a:solidFill>
                  <a:schemeClr val="tx1"/>
                </a:solidFill>
                <a:latin typeface="+mn-lt"/>
                <a:ea typeface="+mn-ea"/>
                <a:cs typeface="+mn-cs"/>
              </a:rPr>
              <a:t>The Club cause is not relevant to the community need. </a:t>
            </a:r>
          </a:p>
          <a:p>
            <a:pPr lvl="0"/>
            <a:r>
              <a:rPr lang="en-US" sz="1200" kern="1200" dirty="0" smtClean="0">
                <a:solidFill>
                  <a:schemeClr val="tx1"/>
                </a:solidFill>
                <a:latin typeface="+mn-lt"/>
                <a:ea typeface="+mn-ea"/>
                <a:cs typeface="+mn-cs"/>
              </a:rPr>
              <a:t>And there may be strife within a community through job loss, etc. </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Research show that when groups meet regularly, the opportunity to influence decisions or ambiguous situations with generative thinking declines over time.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Brainstorming can be an effective way to problem solve, to find new ideas, or add or adapt to an old idea.</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Let’s go through some ground rules for using Brainstorming during the Initial Brainstorming Session.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 rationalizing, evaluating</a:t>
            </a:r>
            <a:r>
              <a:rPr lang="en-US" sz="1200" i="1" kern="1200" dirty="0" smtClean="0">
                <a:solidFill>
                  <a:schemeClr val="tx1"/>
                </a:solidFill>
                <a:latin typeface="+mn-lt"/>
                <a:ea typeface="+mn-ea"/>
                <a:cs typeface="+mn-cs"/>
              </a:rPr>
              <a:t> or</a:t>
            </a:r>
            <a:r>
              <a:rPr lang="en-US" sz="1200" kern="1200" dirty="0" smtClean="0">
                <a:solidFill>
                  <a:schemeClr val="tx1"/>
                </a:solidFill>
                <a:latin typeface="+mn-lt"/>
                <a:ea typeface="+mn-ea"/>
                <a:cs typeface="+mn-cs"/>
              </a:rPr>
              <a:t> criticizing ideas. This is to be withheld until the next step and this includes grunts, groans, sighs or any judgmental body language such as rolling of the eyes or facial smirks.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this step </a:t>
            </a:r>
            <a:r>
              <a:rPr lang="en-US" sz="1200" b="1" i="1" u="sng" kern="1200" dirty="0" smtClean="0">
                <a:solidFill>
                  <a:schemeClr val="tx1"/>
                </a:solidFill>
                <a:latin typeface="+mn-lt"/>
                <a:ea typeface="+mn-ea"/>
                <a:cs typeface="+mn-cs"/>
              </a:rPr>
              <a:t>we are just generating as many ideas as we can.</a:t>
            </a:r>
          </a:p>
          <a:p>
            <a:r>
              <a:rPr lang="en-US" sz="1200" b="1" i="1" u="sng"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Free-wheeling is encouraged.  </a:t>
            </a:r>
          </a:p>
          <a:p>
            <a:r>
              <a:rPr lang="en-US" sz="1200" kern="1200" dirty="0" smtClean="0">
                <a:solidFill>
                  <a:schemeClr val="tx1"/>
                </a:solidFill>
                <a:latin typeface="+mn-lt"/>
                <a:ea typeface="+mn-ea"/>
                <a:cs typeface="+mn-cs"/>
              </a:rPr>
              <a:t>“Wild” ideas are welcome.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Hitch-hiking on another’s idea is helpful.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Offer suggestions how ideas of others can be turned into additional ideas.  </a:t>
            </a:r>
          </a:p>
          <a:p>
            <a:r>
              <a:rPr lang="en-US" sz="1200" kern="1200" dirty="0" smtClean="0">
                <a:solidFill>
                  <a:schemeClr val="tx1"/>
                </a:solidFill>
                <a:latin typeface="+mn-lt"/>
                <a:ea typeface="+mn-ea"/>
                <a:cs typeface="+mn-cs"/>
              </a:rPr>
              <a:t>If someone else’s idea causes you to think of something else, then add it to the list.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may seem awkward at first but give the process a chance</a:t>
            </a:r>
            <a:r>
              <a:rPr lang="en-US" sz="1200" b="1" i="1"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r>
              <a:rPr lang="en-US" sz="1200" b="1" i="1" kern="1200" dirty="0" smtClean="0">
                <a:solidFill>
                  <a:schemeClr val="tx1"/>
                </a:solidFill>
                <a:latin typeface="+mn-lt"/>
                <a:ea typeface="+mn-ea"/>
                <a:cs typeface="+mn-cs"/>
              </a:rPr>
              <a:t>“No one of us is as smart as all of us thinking creatively.”</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Following the rules above – you write down all the ideas presented so all can see them – remembering that </a:t>
            </a:r>
          </a:p>
          <a:p>
            <a:r>
              <a:rPr lang="en-US" sz="1200" kern="1200" dirty="0" smtClean="0">
                <a:solidFill>
                  <a:schemeClr val="tx1"/>
                </a:solidFill>
                <a:latin typeface="+mn-lt"/>
                <a:ea typeface="+mn-ea"/>
                <a:cs typeface="+mn-cs"/>
              </a:rPr>
              <a:t>this is the group’s list and ideas belong to the group for everyone to consider.  </a:t>
            </a:r>
          </a:p>
          <a:p>
            <a:r>
              <a:rPr lang="en-US" sz="1200" i="1" kern="1200" dirty="0" smtClean="0">
                <a:solidFill>
                  <a:schemeClr val="tx1"/>
                </a:solidFill>
                <a:latin typeface="+mn-lt"/>
                <a:ea typeface="+mn-ea"/>
                <a:cs typeface="+mn-cs"/>
              </a:rPr>
              <a:t>So we will avoid referring to them as a particular idea of a member</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During this step we are trying to establish an Emergent Idea.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As a reminder,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 are still following Step One – </a:t>
            </a:r>
            <a:r>
              <a:rPr lang="en-US" sz="1200" b="1" kern="1200" dirty="0" smtClean="0">
                <a:solidFill>
                  <a:schemeClr val="tx1"/>
                </a:solidFill>
                <a:latin typeface="+mn-lt"/>
                <a:ea typeface="+mn-ea"/>
                <a:cs typeface="+mn-cs"/>
              </a:rPr>
              <a:t>no criticism!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let’s look at the list and see what might work.  </a:t>
            </a:r>
          </a:p>
          <a:p>
            <a:pPr lvl="0"/>
            <a:r>
              <a:rPr lang="en-US" sz="1200" kern="1200" dirty="0" smtClean="0">
                <a:solidFill>
                  <a:schemeClr val="tx1"/>
                </a:solidFill>
                <a:latin typeface="+mn-lt"/>
                <a:ea typeface="+mn-ea"/>
                <a:cs typeface="+mn-cs"/>
              </a:rPr>
              <a:t>Are there any non-starters on the list?</a:t>
            </a:r>
          </a:p>
          <a:p>
            <a:pPr lvl="0"/>
            <a:r>
              <a:rPr lang="en-US" sz="1200" kern="1200" dirty="0" smtClean="0">
                <a:solidFill>
                  <a:schemeClr val="tx1"/>
                </a:solidFill>
                <a:latin typeface="+mn-lt"/>
                <a:ea typeface="+mn-ea"/>
                <a:cs typeface="+mn-cs"/>
              </a:rPr>
              <a:t>Can any of these ideas be combined?</a:t>
            </a:r>
          </a:p>
          <a:p>
            <a:pPr lvl="0"/>
            <a:r>
              <a:rPr lang="en-US" sz="1200" kern="1200" dirty="0" smtClean="0">
                <a:solidFill>
                  <a:schemeClr val="tx1"/>
                </a:solidFill>
                <a:latin typeface="+mn-lt"/>
                <a:ea typeface="+mn-ea"/>
                <a:cs typeface="+mn-cs"/>
              </a:rPr>
              <a:t>Which ones seem interesting to you?”</a:t>
            </a:r>
          </a:p>
          <a:p>
            <a:pPr lvl="0"/>
            <a:r>
              <a:rPr lang="en-US" sz="1200" kern="1200" dirty="0" smtClean="0">
                <a:solidFill>
                  <a:schemeClr val="tx1"/>
                </a:solidFill>
                <a:latin typeface="+mn-lt"/>
                <a:ea typeface="+mn-ea"/>
                <a:cs typeface="+mn-cs"/>
              </a:rPr>
              <a:t>Let’s see if we can establish a prioritized list of items here that will develop into our common idea.</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at this stage in Step 3 we are going to move thorough the items of the emergent list, getting more information to move to the next stage.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Please continue to be open-minded. </a:t>
            </a:r>
          </a:p>
          <a:p>
            <a:r>
              <a:rPr lang="en-US" sz="1200" kern="1200" dirty="0" smtClean="0">
                <a:solidFill>
                  <a:schemeClr val="tx1"/>
                </a:solidFill>
                <a:latin typeface="+mn-lt"/>
                <a:ea typeface="+mn-ea"/>
                <a:cs typeface="+mn-cs"/>
              </a:rPr>
              <a:t>Remember that the protocols that have been agreed to apply here:</a:t>
            </a:r>
          </a:p>
          <a:p>
            <a:pPr lvl="0"/>
            <a:r>
              <a:rPr lang="en-US" sz="1200" kern="1200" dirty="0" smtClean="0">
                <a:solidFill>
                  <a:schemeClr val="tx1"/>
                </a:solidFill>
                <a:latin typeface="+mn-lt"/>
                <a:ea typeface="+mn-ea"/>
                <a:cs typeface="+mn-cs"/>
              </a:rPr>
              <a:t>Deal with one thing at a time.</a:t>
            </a:r>
          </a:p>
          <a:p>
            <a:pPr lvl="0"/>
            <a:r>
              <a:rPr lang="en-US" sz="1200" kern="1200" dirty="0" smtClean="0">
                <a:solidFill>
                  <a:schemeClr val="tx1"/>
                </a:solidFill>
                <a:latin typeface="+mn-lt"/>
                <a:ea typeface="+mn-ea"/>
                <a:cs typeface="+mn-cs"/>
              </a:rPr>
              <a:t>Take turns talking.</a:t>
            </a:r>
          </a:p>
          <a:p>
            <a:pPr lvl="0"/>
            <a:r>
              <a:rPr lang="en-US" sz="1200" kern="1200" dirty="0" smtClean="0">
                <a:solidFill>
                  <a:schemeClr val="tx1"/>
                </a:solidFill>
                <a:latin typeface="+mn-lt"/>
                <a:ea typeface="+mn-ea"/>
                <a:cs typeface="+mn-cs"/>
              </a:rPr>
              <a:t>Others speak before someone speaks a second time.</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Ask such questions as: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Can a little more be said about how this might work?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Could this idea be changed in some way so it could work?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has been noted that this idea hasn’t worked in the past.  </a:t>
            </a:r>
          </a:p>
          <a:p>
            <a:r>
              <a:rPr lang="en-US" sz="1200" kern="1200" dirty="0" smtClean="0">
                <a:solidFill>
                  <a:schemeClr val="tx1"/>
                </a:solidFill>
                <a:latin typeface="+mn-lt"/>
                <a:ea typeface="+mn-ea"/>
                <a:cs typeface="+mn-cs"/>
              </a:rPr>
              <a:t>Is there some way it can be changed so that it would work now?</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At this point you will have narrowed down some ideas that the group might agree to.</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Let’s fine tune our thinking with some discussion remembering our protocols.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At this point we need to encourage a lot of “what if” questions to get at all the details and to be sure it is understood how this idea would work out practically.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are all the details that need to be considered for successful implementation?  How, when, why, where?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group could potentially stop and come back to finish at a later date. </a:t>
            </a:r>
          </a:p>
          <a:p>
            <a:r>
              <a:rPr lang="en-US" sz="1200" kern="1200" dirty="0" smtClean="0">
                <a:solidFill>
                  <a:schemeClr val="tx1"/>
                </a:solidFill>
                <a:latin typeface="+mn-lt"/>
                <a:ea typeface="+mn-ea"/>
                <a:cs typeface="+mn-cs"/>
              </a:rPr>
              <a:t>Hopefully you have narrowed down to one or possibly two ideas and you might want to have further discussions referred to the next meeting, so members can consider the options more thoughtfully.</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At</a:t>
            </a:r>
            <a:r>
              <a:rPr lang="en-US" sz="1200" kern="1200" baseline="0" dirty="0" smtClean="0">
                <a:solidFill>
                  <a:schemeClr val="tx1"/>
                </a:solidFill>
                <a:latin typeface="+mn-lt"/>
                <a:ea typeface="+mn-ea"/>
                <a:cs typeface="+mn-cs"/>
              </a:rPr>
              <a:t> this point, y</a:t>
            </a:r>
            <a:r>
              <a:rPr lang="en-US" sz="1200" kern="1200" dirty="0" smtClean="0">
                <a:solidFill>
                  <a:schemeClr val="tx1"/>
                </a:solidFill>
                <a:latin typeface="+mn-lt"/>
                <a:ea typeface="+mn-ea"/>
                <a:cs typeface="+mn-cs"/>
              </a:rPr>
              <a:t>ou have chosen a fundraising event.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you need to do your homework.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Three to five years is usually the life span of most events and interest shift.</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L</a:t>
            </a:r>
            <a:r>
              <a:rPr lang="en-US" sz="1200" kern="1200" dirty="0" smtClean="0">
                <a:solidFill>
                  <a:schemeClr val="tx1"/>
                </a:solidFill>
                <a:latin typeface="+mn-lt"/>
                <a:ea typeface="+mn-ea"/>
                <a:cs typeface="+mn-cs"/>
              </a:rPr>
              <a:t>ike everything there are exceptions usually because of the diversity and size of the event.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Cross reference every event calendar you can get your hands on, including churches, neighboring events plus review stat holidays</a:t>
            </a:r>
            <a:r>
              <a:rPr lang="en-US" sz="1200" kern="1200" baseline="0" dirty="0" smtClean="0">
                <a:solidFill>
                  <a:schemeClr val="tx1"/>
                </a:solidFill>
                <a:latin typeface="+mn-lt"/>
                <a:ea typeface="+mn-ea"/>
                <a:cs typeface="+mn-cs"/>
              </a:rPr>
              <a:t> and </a:t>
            </a:r>
            <a:endParaRPr lang="en-US" sz="1200" kern="1200" dirty="0" smtClean="0">
              <a:solidFill>
                <a:schemeClr val="tx1"/>
              </a:solidFill>
              <a:latin typeface="+mn-lt"/>
              <a:ea typeface="+mn-ea"/>
              <a:cs typeface="+mn-cs"/>
            </a:endParaRPr>
          </a:p>
          <a:p>
            <a:pPr lvl="0"/>
            <a:r>
              <a:rPr lang="en-US" sz="1200" kern="1200" dirty="0" smtClean="0">
                <a:solidFill>
                  <a:schemeClr val="tx1"/>
                </a:solidFill>
                <a:latin typeface="+mn-lt"/>
                <a:ea typeface="+mn-ea"/>
                <a:cs typeface="+mn-cs"/>
              </a:rPr>
              <a:t>political events.  These conflicts will or could adversely restrict attendance or affect the event success.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 respectful of other organizations if your event is very similar – you might chose to do something else.  </a:t>
            </a:r>
          </a:p>
          <a:p>
            <a:r>
              <a:rPr lang="en-US" sz="1200" kern="1200" dirty="0" smtClean="0">
                <a:solidFill>
                  <a:schemeClr val="tx1"/>
                </a:solidFill>
                <a:latin typeface="+mn-lt"/>
                <a:ea typeface="+mn-ea"/>
                <a:cs typeface="+mn-cs"/>
              </a:rPr>
              <a:t>I have seen organizations take event ideas and put new twist and run at a different time.  </a:t>
            </a:r>
          </a:p>
          <a:p>
            <a:r>
              <a:rPr lang="en-US" sz="1200" kern="1200" dirty="0" smtClean="0">
                <a:solidFill>
                  <a:schemeClr val="tx1"/>
                </a:solidFill>
                <a:latin typeface="+mn-lt"/>
                <a:ea typeface="+mn-ea"/>
                <a:cs typeface="+mn-cs"/>
              </a:rPr>
              <a:t>Quite frankly, in my opinion, it leaves a bad taste.  It is just not ethical.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now you have done your homework.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What’s next?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Your Club selects a Chair for the event.  He/she should have the full support of the membership. </a:t>
            </a:r>
          </a:p>
          <a:p>
            <a:r>
              <a:rPr lang="en-US" sz="1200" kern="1200" dirty="0" smtClean="0">
                <a:solidFill>
                  <a:schemeClr val="tx1"/>
                </a:solidFill>
                <a:latin typeface="+mn-lt"/>
                <a:ea typeface="+mn-ea"/>
                <a:cs typeface="+mn-cs"/>
              </a:rPr>
              <a:t>The membership should always refer to the Chair before doing anything that could affect the roles of the Chair and event committee roles.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It’s the Chair’s job to select his committee and that committee usually comes from within the membership and the committee is struck.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can be wonderful if your club has a large membership and the same people are not being over utilized.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Try to remain open and come to the fundraising committee with no preconceived ideas of who can be on the extended arm of the Event/Fundraising Committee.  A successful combination of personalities, strengths and knowledge will bring a diverse wealth of skills to the table.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might be a large club and you have enough resources within your Club and lots of members to draw from within your organization.</a:t>
            </a:r>
          </a:p>
          <a:p>
            <a:r>
              <a:rPr lang="en-US" sz="1200" kern="1200" dirty="0" smtClean="0">
                <a:solidFill>
                  <a:schemeClr val="tx1"/>
                </a:solidFill>
                <a:latin typeface="+mn-lt"/>
                <a:ea typeface="+mn-ea"/>
                <a:cs typeface="+mn-cs"/>
              </a:rPr>
              <a:t> </a:t>
            </a:r>
          </a:p>
          <a:p>
            <a:r>
              <a:rPr lang="en-US" sz="1200" u="sng" kern="1200" dirty="0" smtClean="0">
                <a:solidFill>
                  <a:schemeClr val="tx1"/>
                </a:solidFill>
                <a:latin typeface="+mn-lt"/>
                <a:ea typeface="+mn-ea"/>
                <a:cs typeface="+mn-cs"/>
              </a:rPr>
              <a:t>This is not always the case for some organizations/clubs.</a:t>
            </a:r>
          </a:p>
          <a:p>
            <a:r>
              <a:rPr lang="en-US" sz="1200" u="sng" kern="1200" dirty="0" smtClean="0">
                <a:solidFill>
                  <a:schemeClr val="tx1"/>
                </a:solidFill>
                <a:latin typeface="+mn-lt"/>
                <a:ea typeface="+mn-ea"/>
                <a:cs typeface="+mn-cs"/>
              </a:rPr>
              <a:t>I</a:t>
            </a:r>
            <a:r>
              <a:rPr lang="en-US" sz="1200" kern="1200" dirty="0" smtClean="0">
                <a:solidFill>
                  <a:schemeClr val="tx1"/>
                </a:solidFill>
                <a:latin typeface="+mn-lt"/>
                <a:ea typeface="+mn-ea"/>
                <a:cs typeface="+mn-cs"/>
              </a:rPr>
              <a:t>n this case don’t hesitate to invite someone with the skills sets that you need to join your extended event committee.  </a:t>
            </a:r>
          </a:p>
          <a:p>
            <a:r>
              <a:rPr lang="en-US" sz="1200" kern="1200" dirty="0" smtClean="0">
                <a:solidFill>
                  <a:schemeClr val="tx1"/>
                </a:solidFill>
                <a:latin typeface="+mn-lt"/>
                <a:ea typeface="+mn-ea"/>
                <a:cs typeface="+mn-cs"/>
              </a:rPr>
              <a:t>For example, someone in public relations/media, etc.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Be very clear when inviting an outsider to the table why you are inviting him/her to the committee and the role you want them to take.  </a:t>
            </a:r>
          </a:p>
          <a:p>
            <a:r>
              <a:rPr lang="en-US" sz="1200" kern="1200" dirty="0" smtClean="0">
                <a:solidFill>
                  <a:schemeClr val="tx1"/>
                </a:solidFill>
                <a:latin typeface="+mn-lt"/>
                <a:ea typeface="+mn-ea"/>
                <a:cs typeface="+mn-cs"/>
              </a:rPr>
              <a:t>Give them a copy of your Lions Code of Ethics which will be the behavior and principals on which all committee members will adhere </a:t>
            </a:r>
            <a:r>
              <a:rPr lang="en-US" sz="1200" kern="1200" dirty="0" smtClean="0">
                <a:solidFill>
                  <a:schemeClr val="tx1"/>
                </a:solidFill>
                <a:latin typeface="+mn-lt"/>
                <a:ea typeface="+mn-ea"/>
                <a:cs typeface="+mn-cs"/>
              </a:rPr>
              <a:t>to.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Make a no pressure commitment to this volunteer and stick to it.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chair of the committee should always be a member of the organization so the organization’s Code of Ethics and principals are </a:t>
            </a:r>
            <a:r>
              <a:rPr lang="en-US" sz="1200" kern="1200" dirty="0" smtClean="0">
                <a:solidFill>
                  <a:schemeClr val="tx1"/>
                </a:solidFill>
                <a:latin typeface="+mn-lt"/>
                <a:ea typeface="+mn-ea"/>
                <a:cs typeface="+mn-cs"/>
              </a:rPr>
              <a:t>maintained and adhered to.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Allowing outsiders to sit on </a:t>
            </a:r>
            <a:r>
              <a:rPr lang="en-US" sz="1200" kern="1200" dirty="0" smtClean="0">
                <a:solidFill>
                  <a:schemeClr val="tx1"/>
                </a:solidFill>
                <a:latin typeface="+mn-lt"/>
                <a:ea typeface="+mn-ea"/>
                <a:cs typeface="+mn-cs"/>
              </a:rPr>
              <a:t>the extended </a:t>
            </a:r>
            <a:r>
              <a:rPr lang="en-US" sz="1200" kern="1200" dirty="0" smtClean="0">
                <a:solidFill>
                  <a:schemeClr val="tx1"/>
                </a:solidFill>
                <a:latin typeface="+mn-lt"/>
                <a:ea typeface="+mn-ea"/>
                <a:cs typeface="+mn-cs"/>
              </a:rPr>
              <a:t>arm of your organization can warm people to your organization and create familiarity.  Reaching outside your </a:t>
            </a:r>
            <a:r>
              <a:rPr lang="en-US" sz="1200" kern="1200" dirty="0" smtClean="0">
                <a:solidFill>
                  <a:schemeClr val="tx1"/>
                </a:solidFill>
                <a:latin typeface="+mn-lt"/>
                <a:ea typeface="+mn-ea"/>
                <a:cs typeface="+mn-cs"/>
              </a:rPr>
              <a:t>membership </a:t>
            </a:r>
            <a:r>
              <a:rPr lang="en-US" sz="1200" kern="1200" dirty="0" smtClean="0">
                <a:solidFill>
                  <a:schemeClr val="tx1"/>
                </a:solidFill>
                <a:latin typeface="+mn-lt"/>
                <a:ea typeface="+mn-ea"/>
                <a:cs typeface="+mn-cs"/>
              </a:rPr>
              <a:t>can bring the needed energy, expertise and develop a relationship of familiarity to </a:t>
            </a:r>
            <a:r>
              <a:rPr lang="en-US" sz="1200" kern="1200" dirty="0" smtClean="0">
                <a:solidFill>
                  <a:schemeClr val="tx1"/>
                </a:solidFill>
                <a:latin typeface="+mn-lt"/>
                <a:ea typeface="+mn-ea"/>
                <a:cs typeface="+mn-cs"/>
              </a:rPr>
              <a:t>your club.  </a:t>
            </a:r>
            <a:r>
              <a:rPr lang="en-US" sz="1200" kern="1200" dirty="0" smtClean="0">
                <a:solidFill>
                  <a:schemeClr val="tx1"/>
                </a:solidFill>
                <a:latin typeface="+mn-lt"/>
                <a:ea typeface="+mn-ea"/>
                <a:cs typeface="+mn-cs"/>
              </a:rPr>
              <a:t>If the experience is positive one, it will remain memorable, the experience enjoyable and valued.  The relationship can breed a lot of goodwill towards the organization.  Through this experience he/she may decide if they enjoyed their experience, they might end up joining or becoming a member at later date.  Even if that doesn’t happen, they now know more about your </a:t>
            </a:r>
            <a:r>
              <a:rPr lang="en-US" sz="1200" kern="1200" dirty="0" smtClean="0">
                <a:solidFill>
                  <a:schemeClr val="tx1"/>
                </a:solidFill>
                <a:latin typeface="+mn-lt"/>
                <a:ea typeface="+mn-ea"/>
                <a:cs typeface="+mn-cs"/>
              </a:rPr>
              <a:t>club </a:t>
            </a:r>
            <a:r>
              <a:rPr lang="en-US" sz="1200" kern="1200" dirty="0" smtClean="0">
                <a:solidFill>
                  <a:schemeClr val="tx1"/>
                </a:solidFill>
                <a:latin typeface="+mn-lt"/>
                <a:ea typeface="+mn-ea"/>
                <a:cs typeface="+mn-cs"/>
              </a:rPr>
              <a:t>and will be sharing their experience with others.  But remember your commitment not to pressure </a:t>
            </a:r>
            <a:r>
              <a:rPr lang="en-US" sz="1200" kern="1200" dirty="0" smtClean="0">
                <a:solidFill>
                  <a:schemeClr val="tx1"/>
                </a:solidFill>
                <a:latin typeface="+mn-lt"/>
                <a:ea typeface="+mn-ea"/>
                <a:cs typeface="+mn-cs"/>
              </a:rPr>
              <a:t>is </a:t>
            </a:r>
            <a:r>
              <a:rPr lang="en-US" sz="1200" kern="1200" dirty="0" smtClean="0">
                <a:solidFill>
                  <a:schemeClr val="tx1"/>
                </a:solidFill>
                <a:latin typeface="+mn-lt"/>
                <a:ea typeface="+mn-ea"/>
                <a:cs typeface="+mn-cs"/>
              </a:rPr>
              <a:t>your word.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Thinking outside the box can be risky but if the volunteer is well informed and knows the rules of their role, it can work to the membership’s advantage.</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320" y="480060"/>
            <a:ext cx="3566160" cy="2674620"/>
          </a:xfrm>
        </p:spPr>
      </p:sp>
      <p:sp>
        <p:nvSpPr>
          <p:cNvPr id="3" name="Notes Placeholder 2"/>
          <p:cNvSpPr>
            <a:spLocks noGrp="1"/>
          </p:cNvSpPr>
          <p:nvPr>
            <p:ph type="body" idx="1"/>
          </p:nvPr>
        </p:nvSpPr>
        <p:spPr>
          <a:xfrm>
            <a:off x="685800" y="3320733"/>
            <a:ext cx="5486400" cy="5364480"/>
          </a:xfrm>
        </p:spPr>
        <p:txBody>
          <a:bodyPr>
            <a:normAutofit/>
          </a:bodyPr>
          <a:lstStyle/>
          <a:p>
            <a:r>
              <a:rPr lang="en-US" sz="1200" kern="1200" dirty="0" smtClean="0">
                <a:solidFill>
                  <a:schemeClr val="tx1"/>
                </a:solidFill>
                <a:latin typeface="+mn-lt"/>
                <a:ea typeface="+mn-ea"/>
                <a:cs typeface="+mn-cs"/>
              </a:rPr>
              <a:t>In presenting today I would like to use the KISS theory (keep it simple stupid) which is for me.  When I was asked to speak about fundraising I was a little overwhelmed….the work is so complex and contains many skill sets to achieve its end result.  For instance – public relations and media/communications are very important to fundraising and many other topics associated with the task of putting on an fundraising event…The lists goes 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with my KISS theory, we will review the following: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a:t>
            </a:r>
            <a:r>
              <a:rPr lang="en-US" sz="1200" kern="1200" dirty="0" smtClean="0">
                <a:solidFill>
                  <a:schemeClr val="tx1"/>
                </a:solidFill>
                <a:latin typeface="+mn-lt"/>
                <a:ea typeface="+mn-ea"/>
                <a:cs typeface="+mn-cs"/>
              </a:rPr>
              <a:t>hope that you will see this list as the foundation to creating a successful event.</a:t>
            </a:r>
          </a:p>
          <a:p>
            <a:r>
              <a:rPr lang="en-US" sz="1200" kern="1200" dirty="0" smtClean="0">
                <a:solidFill>
                  <a:schemeClr val="tx1"/>
                </a:solidFill>
                <a:latin typeface="+mn-lt"/>
                <a:ea typeface="+mn-ea"/>
                <a:cs typeface="+mn-cs"/>
              </a:rPr>
              <a:t>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committee is as effective as it is strong.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strong committee with a variety of skill sets working together can be the most engaging and exciting thing.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If everyone comes to the table for the common good of the organization, a fundraising event/or any event can </a:t>
            </a:r>
            <a:r>
              <a:rPr lang="en-US" sz="1200" kern="1200" dirty="0" smtClean="0">
                <a:solidFill>
                  <a:schemeClr val="tx1"/>
                </a:solidFill>
                <a:latin typeface="+mn-lt"/>
                <a:ea typeface="+mn-ea"/>
                <a:cs typeface="+mn-cs"/>
              </a:rPr>
              <a:t>be </a:t>
            </a:r>
            <a:r>
              <a:rPr lang="en-US" sz="1200" kern="1200" dirty="0" smtClean="0">
                <a:solidFill>
                  <a:schemeClr val="tx1"/>
                </a:solidFill>
                <a:latin typeface="+mn-lt"/>
                <a:ea typeface="+mn-ea"/>
                <a:cs typeface="+mn-cs"/>
              </a:rPr>
              <a:t>uplifting and develop a feeling of oneness.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Why does this happen?  Because the group owns the event and the committee represents the membership and the membership supports the event and the committee. It is such an amazing experience when this happens.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the committee if everyone is pulling their weight with the task they are assigned, keeping the chair informed and having open discussions at your meetings, wonderful things can happen.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am sure many of you sitting here today have experienced this in your own groups because many of you have run some very successful and ongoing events.  So you know it takes a team… a whole team.</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requires independence to act and make decisions without having to obtain permission for everything because that was already obtained when the committee as a body drew up the budget.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Here is the perfect world.</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How many of us have worked on this committee?</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Now for a REALITY CHECK!  Ever worked with any of these?</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Johnny / </a:t>
            </a:r>
            <a:r>
              <a:rPr lang="en-US" sz="1200" b="1" kern="1200" dirty="0" err="1" smtClean="0">
                <a:solidFill>
                  <a:schemeClr val="tx1"/>
                </a:solidFill>
                <a:latin typeface="+mn-lt"/>
                <a:ea typeface="+mn-ea"/>
                <a:cs typeface="+mn-cs"/>
              </a:rPr>
              <a:t>Janey</a:t>
            </a:r>
            <a:r>
              <a:rPr lang="en-US" sz="1200" b="1" kern="1200" dirty="0" smtClean="0">
                <a:solidFill>
                  <a:schemeClr val="tx1"/>
                </a:solidFill>
                <a:latin typeface="+mn-lt"/>
                <a:ea typeface="+mn-ea"/>
                <a:cs typeface="+mn-cs"/>
              </a:rPr>
              <a:t> One note </a:t>
            </a:r>
            <a:r>
              <a:rPr lang="en-US" sz="1200" kern="1200" dirty="0" smtClean="0">
                <a:solidFill>
                  <a:schemeClr val="tx1"/>
                </a:solidFill>
                <a:latin typeface="+mn-lt"/>
                <a:ea typeface="+mn-ea"/>
                <a:cs typeface="+mn-cs"/>
              </a:rPr>
              <a:t>– This person is so committed to one cause that she/he is unable to participate in any discussion without ending back on the favourite bandwagon.  This obsession gets in the way of effective group action and can be extremely annoying for everyone.   </a:t>
            </a:r>
          </a:p>
          <a:p>
            <a:r>
              <a:rPr lang="en-US" sz="1200" b="1" kern="1200" dirty="0" smtClean="0">
                <a:solidFill>
                  <a:schemeClr val="tx1"/>
                </a:solidFill>
                <a:latin typeface="+mn-lt"/>
                <a:ea typeface="+mn-ea"/>
                <a:cs typeface="+mn-cs"/>
              </a:rPr>
              <a:t>The Overloaded </a:t>
            </a:r>
            <a:r>
              <a:rPr lang="en-US" sz="1200" kern="1200" dirty="0" smtClean="0">
                <a:solidFill>
                  <a:schemeClr val="tx1"/>
                </a:solidFill>
                <a:latin typeface="+mn-lt"/>
                <a:ea typeface="+mn-ea"/>
                <a:cs typeface="+mn-cs"/>
              </a:rPr>
              <a:t>– They are the people who are so involved with other organizations that they lack the time to participate effectively in yours.  </a:t>
            </a:r>
          </a:p>
          <a:p>
            <a:r>
              <a:rPr lang="en-US" sz="1200" b="1" kern="1200" dirty="0" smtClean="0">
                <a:solidFill>
                  <a:schemeClr val="tx1"/>
                </a:solidFill>
                <a:latin typeface="+mn-lt"/>
                <a:ea typeface="+mn-ea"/>
                <a:cs typeface="+mn-cs"/>
              </a:rPr>
              <a:t>Devil’s Advocate – </a:t>
            </a:r>
            <a:r>
              <a:rPr lang="en-US" sz="1200" kern="1200" dirty="0" smtClean="0">
                <a:solidFill>
                  <a:schemeClr val="tx1"/>
                </a:solidFill>
                <a:latin typeface="+mn-lt"/>
                <a:ea typeface="+mn-ea"/>
                <a:cs typeface="+mn-cs"/>
              </a:rPr>
              <a:t>These types constantly raise issues and hold the group back from reaching consensus.  This negative attitude strains the patience of other board members.</a:t>
            </a:r>
          </a:p>
          <a:p>
            <a:r>
              <a:rPr lang="en-US" sz="1200" b="1" kern="1200" dirty="0" smtClean="0">
                <a:solidFill>
                  <a:schemeClr val="tx1"/>
                </a:solidFill>
                <a:latin typeface="+mn-lt"/>
                <a:ea typeface="+mn-ea"/>
                <a:cs typeface="+mn-cs"/>
              </a:rPr>
              <a:t>Authority Figure – </a:t>
            </a:r>
            <a:r>
              <a:rPr lang="en-US" sz="1200" kern="1200" dirty="0" smtClean="0">
                <a:solidFill>
                  <a:schemeClr val="tx1"/>
                </a:solidFill>
                <a:latin typeface="+mn-lt"/>
                <a:ea typeface="+mn-ea"/>
                <a:cs typeface="+mn-cs"/>
              </a:rPr>
              <a:t>This person is regarded in such awe that other Board members are reluctant to speak their minds.  Such figures can so dominate meetings (often unintentional) that they stifle healthy debate.  There needs to be a balance to their influence.</a:t>
            </a:r>
          </a:p>
          <a:p>
            <a:r>
              <a:rPr lang="en-US" sz="1200" b="1" kern="1200" dirty="0" smtClean="0">
                <a:solidFill>
                  <a:schemeClr val="tx1"/>
                </a:solidFill>
                <a:latin typeface="+mn-lt"/>
                <a:ea typeface="+mn-ea"/>
                <a:cs typeface="+mn-cs"/>
              </a:rPr>
              <a:t>The Off the Wall Artist</a:t>
            </a:r>
            <a:r>
              <a:rPr lang="en-US" sz="1200" kern="1200" dirty="0" smtClean="0">
                <a:solidFill>
                  <a:schemeClr val="tx1"/>
                </a:solidFill>
                <a:latin typeface="+mn-lt"/>
                <a:ea typeface="+mn-ea"/>
                <a:cs typeface="+mn-cs"/>
              </a:rPr>
              <a:t> - This person prides him/her self on a creative and independent mind, they often present ideas that are only distantly related to the matter at hand.  This person is a liability in reaching sound decisions.</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None of us want to be these type of people so check your behaviour, open your mind, do a little self searching – reflect on your code of Ethics and be the best you can be.</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most important step of all….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Would anyone like to take a guess at the % breakdown out of 100% for each of these items?</a:t>
            </a:r>
          </a:p>
          <a:p>
            <a:r>
              <a:rPr lang="en-US" sz="1200" kern="1200" dirty="0" smtClean="0">
                <a:solidFill>
                  <a:schemeClr val="tx1"/>
                </a:solidFill>
                <a:latin typeface="+mn-lt"/>
                <a:ea typeface="+mn-ea"/>
                <a:cs typeface="+mn-cs"/>
              </a:rPr>
              <a:t>How much Planning?	85% 		</a:t>
            </a:r>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How much Doing?		10%		</a:t>
            </a:r>
          </a:p>
          <a:p>
            <a:r>
              <a:rPr lang="en-US" sz="1200" kern="1200" dirty="0" smtClean="0">
                <a:solidFill>
                  <a:schemeClr val="tx1"/>
                </a:solidFill>
                <a:latin typeface="+mn-lt"/>
                <a:ea typeface="+mn-ea"/>
                <a:cs typeface="+mn-cs"/>
              </a:rPr>
              <a:t>How much Thanking?	  5%		</a:t>
            </a:r>
          </a:p>
          <a:p>
            <a:r>
              <a:rPr lang="en-US" sz="1200" b="1" kern="1200" dirty="0" smtClean="0">
                <a:solidFill>
                  <a:schemeClr val="tx1"/>
                </a:solidFill>
                <a:latin typeface="+mn-lt"/>
                <a:ea typeface="+mn-ea"/>
                <a:cs typeface="+mn-cs"/>
              </a:rPr>
              <a:t>This might surprise some of you.</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Planning, Planning and some more planning…</a:t>
            </a:r>
          </a:p>
          <a:p>
            <a:r>
              <a:rPr lang="en-US" sz="1200" kern="1200" dirty="0" smtClean="0">
                <a:solidFill>
                  <a:schemeClr val="tx1"/>
                </a:solidFill>
                <a:latin typeface="+mn-lt"/>
                <a:ea typeface="+mn-ea"/>
                <a:cs typeface="+mn-cs"/>
              </a:rPr>
              <a:t>The doing is simple if the planning is done.</a:t>
            </a:r>
          </a:p>
          <a:p>
            <a:r>
              <a:rPr lang="en-US" sz="1200" kern="1200" dirty="0" smtClean="0">
                <a:solidFill>
                  <a:schemeClr val="tx1"/>
                </a:solidFill>
                <a:latin typeface="+mn-lt"/>
                <a:ea typeface="+mn-ea"/>
                <a:cs typeface="+mn-cs"/>
              </a:rPr>
              <a:t>No event is ever over until everyone is thanked (as a guide – within 3 days of the event and not at the end of the fiscal year)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Planning begins in the selection of the committee chair and builds.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say this because we have to make sure the chair and the committee is balanced.  </a:t>
            </a:r>
          </a:p>
          <a:p>
            <a:r>
              <a:rPr lang="en-US" sz="1200" kern="1200" dirty="0" smtClean="0">
                <a:solidFill>
                  <a:schemeClr val="tx1"/>
                </a:solidFill>
                <a:latin typeface="+mn-lt"/>
                <a:ea typeface="+mn-ea"/>
                <a:cs typeface="+mn-cs"/>
              </a:rPr>
              <a:t>Can you imagine how difficult it would be a achieve success let alone have some fun along the way with whole committee of Johnny/Jamey One-Note or Off The Wall Artist?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just keep that in mind.  Reality is, we have to work sometimes with limited resources but too much of a good thing can kill a project before it begins.</a:t>
            </a:r>
          </a:p>
          <a:p>
            <a:r>
              <a:rPr lang="en-US" sz="1200" b="1" kern="1200" dirty="0" smtClean="0">
                <a:solidFill>
                  <a:schemeClr val="tx1"/>
                </a:solidFill>
                <a:latin typeface="+mn-lt"/>
                <a:ea typeface="+mn-ea"/>
                <a:cs typeface="+mn-cs"/>
              </a:rPr>
              <a:t>So what’s next...?</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 have picked your event/fundraiser.</a:t>
            </a:r>
          </a:p>
          <a:p>
            <a:r>
              <a:rPr lang="en-US" sz="1200" kern="1200" dirty="0" smtClean="0">
                <a:solidFill>
                  <a:schemeClr val="tx1"/>
                </a:solidFill>
                <a:latin typeface="+mn-lt"/>
                <a:ea typeface="+mn-ea"/>
                <a:cs typeface="+mn-cs"/>
              </a:rPr>
              <a:t>You have your committee.</a:t>
            </a:r>
          </a:p>
          <a:p>
            <a:r>
              <a:rPr lang="en-US" sz="1200" kern="1200" dirty="0" smtClean="0">
                <a:solidFill>
                  <a:schemeClr val="tx1"/>
                </a:solidFill>
                <a:latin typeface="+mn-lt"/>
                <a:ea typeface="+mn-ea"/>
                <a:cs typeface="+mn-cs"/>
              </a:rPr>
              <a:t>You have the committee start-up budget.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Now the committee is Planning Who, What, Where, When and everything else that goes into each of these questions.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is called planning, planning and then some more planning.</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If everything is planned then the task of the committee become straightforward and each committee member has the knowledge to know how they are to do their task on the committee.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It’s really simple if you think about it but how many of us, do.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Harry has been selected to chair a recurring event (The Needle in the Haystack) for his organization and he wants to learn more about what volunteers were involved in the past or how much was spent, what was given in-kind …so he was told to go to Joe…..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Does this sound familiar?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Hi, Joe I understand you ran The Needle in The Haystack Event for club I was wondering if you could give me some information….</a:t>
            </a:r>
          </a:p>
          <a:p>
            <a:r>
              <a:rPr lang="en-US" sz="1200" kern="1200" dirty="0" smtClean="0">
                <a:solidFill>
                  <a:schemeClr val="tx1"/>
                </a:solidFill>
                <a:latin typeface="+mn-lt"/>
                <a:ea typeface="+mn-ea"/>
                <a:cs typeface="+mn-cs"/>
              </a:rPr>
              <a:t>	Joe…..Oh, no that wasn’t me … I did it a couple years back…that was Sue …you will have to talk to her … what’s her last name…be darned if I can remember …maybe you can talk to Frank….he might know…he knows everything…..anyway I don’t think the company you’re asking about was a major sponsor I think they gave some in-kind stuff …</a:t>
            </a:r>
          </a:p>
          <a:p>
            <a:r>
              <a:rPr lang="en-US" sz="1200" kern="1200" dirty="0" smtClean="0">
                <a:solidFill>
                  <a:schemeClr val="tx1"/>
                </a:solidFill>
                <a:latin typeface="+mn-lt"/>
                <a:ea typeface="+mn-ea"/>
                <a:cs typeface="+mn-cs"/>
              </a:rPr>
              <a:t>Frank…..do you have the contact info…oh I had it somewhere but probably threw it out…didn’t figure I’d need it again….as far as volunteers…the </a:t>
            </a:r>
          </a:p>
          <a:p>
            <a:r>
              <a:rPr lang="en-US" sz="1200" kern="1200" dirty="0" err="1" smtClean="0">
                <a:solidFill>
                  <a:schemeClr val="tx1"/>
                </a:solidFill>
                <a:latin typeface="+mn-lt"/>
                <a:ea typeface="+mn-ea"/>
                <a:cs typeface="+mn-cs"/>
              </a:rPr>
              <a:t>uones</a:t>
            </a:r>
            <a:r>
              <a:rPr lang="en-US" sz="1200" kern="1200" dirty="0" smtClean="0">
                <a:solidFill>
                  <a:schemeClr val="tx1"/>
                </a:solidFill>
                <a:latin typeface="+mn-lt"/>
                <a:ea typeface="+mn-ea"/>
                <a:cs typeface="+mn-cs"/>
              </a:rPr>
              <a:t> participated….I didn’t keep any info…doesn’t the secretary have something in our minutes….  </a:t>
            </a:r>
          </a:p>
          <a:p>
            <a:r>
              <a:rPr lang="en-US" sz="1200" kern="1200" dirty="0" smtClean="0">
                <a:solidFill>
                  <a:schemeClr val="tx1"/>
                </a:solidFill>
                <a:latin typeface="+mn-lt"/>
                <a:ea typeface="+mn-ea"/>
                <a:cs typeface="+mn-cs"/>
              </a:rPr>
              <a:t>DOES THIS SOUND FAMILIAR?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When information is not recorded, a lot of important data gets lost.</a:t>
            </a:r>
          </a:p>
          <a:p>
            <a:r>
              <a:rPr lang="en-US" sz="1200" kern="1200" dirty="0" smtClean="0">
                <a:solidFill>
                  <a:schemeClr val="tx1"/>
                </a:solidFill>
                <a:latin typeface="+mn-lt"/>
                <a:ea typeface="+mn-ea"/>
                <a:cs typeface="+mn-cs"/>
              </a:rPr>
              <a:t>No individual should be holding the info.  It should be easily accessible to the membership so you’re not re-inventing the wheel every time you do something…..this happens a lot…..so and so dies, moves to different town, etc. and the club info goes with him/her….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am going to share a couple of simple event recording forms and excel budgets forms only as samples of some of the information you might need for records…. .</a:t>
            </a:r>
            <a:r>
              <a:rPr lang="en-US" sz="1200" b="1" u="sng" kern="1200" dirty="0" smtClean="0">
                <a:solidFill>
                  <a:schemeClr val="tx1"/>
                </a:solidFill>
                <a:latin typeface="+mn-lt"/>
                <a:ea typeface="+mn-ea"/>
                <a:cs typeface="+mn-cs"/>
              </a:rPr>
              <a:t>but for Gracious Sakes Get the Info Recorded</a:t>
            </a:r>
            <a:endParaRPr lang="en-US" sz="1200" kern="1200" dirty="0" smtClean="0">
              <a:solidFill>
                <a:schemeClr val="tx1"/>
              </a:solidFill>
              <a:latin typeface="+mn-lt"/>
              <a:ea typeface="+mn-ea"/>
              <a:cs typeface="+mn-cs"/>
            </a:endParaRPr>
          </a:p>
          <a:p>
            <a:r>
              <a:rPr lang="en-US" sz="1200" b="1" u="none" strike="noStrike"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example planning form helps the committee to stay on track, ensure all the details of the event are covered and assigned.  </a:t>
            </a:r>
          </a:p>
          <a:p>
            <a:r>
              <a:rPr lang="en-US" baseline="0" dirty="0" smtClean="0"/>
              <a:t>Use this form as a tool to quickly review progress of the event and what needs to still be taken care of, etc.  </a:t>
            </a:r>
          </a:p>
          <a:p>
            <a:r>
              <a:rPr lang="en-US" baseline="0" dirty="0" smtClean="0"/>
              <a:t>This skeleton form provides the complex details of the event to ensure its success.  </a:t>
            </a:r>
          </a:p>
          <a:p>
            <a:r>
              <a:rPr lang="en-US" baseline="0" dirty="0" smtClean="0"/>
              <a:t>It is a source of valuable information for the club in case an emergency arises. </a:t>
            </a:r>
          </a:p>
          <a:p>
            <a:r>
              <a:rPr lang="en-US" baseline="0" dirty="0" smtClean="0"/>
              <a:t>Also, it provides the back-up if something should happen to the event chair so the event can unfold without a hitch…the timing , volunteer tasks and involvement.  </a:t>
            </a:r>
          </a:p>
          <a:p>
            <a:r>
              <a:rPr lang="en-US" baseline="0" dirty="0" smtClean="0"/>
              <a:t>This form provides the planned details for the rehearsal by the committee prior to event to make sure everything has been covered and to clarify all tasks prior to the event and provides opportunity to prepare for the “What if’s”.  </a:t>
            </a:r>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Here’s a sample budget form.</a:t>
            </a:r>
            <a:r>
              <a:rPr lang="en-US" sz="1200" kern="1200" baseline="0" dirty="0" smtClean="0">
                <a:solidFill>
                  <a:schemeClr val="tx1"/>
                </a:solidFill>
                <a:latin typeface="+mn-lt"/>
                <a:ea typeface="+mn-ea"/>
                <a:cs typeface="+mn-cs"/>
              </a:rPr>
              <a:t>  Use the KISS principle.  It doesn’t have to be complex, keep it simple but do keep one.</a:t>
            </a:r>
            <a:r>
              <a:rPr lang="en-US" sz="1200" kern="1200" dirty="0" smtClean="0">
                <a:solidFill>
                  <a:schemeClr val="tx1"/>
                </a:solidFill>
                <a:latin typeface="+mn-lt"/>
                <a:ea typeface="+mn-ea"/>
                <a:cs typeface="+mn-cs"/>
              </a:rPr>
              <a:t>  It can keep you on track. </a:t>
            </a:r>
          </a:p>
          <a:p>
            <a:r>
              <a:rPr lang="en-US" sz="1200" kern="1200" dirty="0" smtClean="0">
                <a:solidFill>
                  <a:schemeClr val="tx1"/>
                </a:solidFill>
                <a:latin typeface="+mn-lt"/>
                <a:ea typeface="+mn-ea"/>
                <a:cs typeface="+mn-cs"/>
              </a:rPr>
              <a:t>Find someone in your club or outside the club to draw you up a file in excel.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Financial Budgets should include the start up funds and where all the dollars came from and all in-kind donations.</a:t>
            </a:r>
          </a:p>
          <a:p>
            <a:r>
              <a:rPr lang="en-US" sz="1200" kern="1200" dirty="0" smtClean="0">
                <a:solidFill>
                  <a:schemeClr val="tx1"/>
                </a:solidFill>
                <a:latin typeface="+mn-lt"/>
                <a:ea typeface="+mn-ea"/>
                <a:cs typeface="+mn-cs"/>
              </a:rPr>
              <a:t>People forget that in-kind has value…..and is very important.  If you got in-kind last year…maybe you need to be prepared this year for no in-kind.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financial record tells a story and can help organizations/clubs to make wise decisions on resources.</a:t>
            </a:r>
          </a:p>
          <a:p>
            <a:r>
              <a:rPr lang="en-US" sz="1200" kern="1200" dirty="0" smtClean="0">
                <a:solidFill>
                  <a:schemeClr val="tx1"/>
                </a:solidFill>
                <a:latin typeface="+mn-lt"/>
                <a:ea typeface="+mn-ea"/>
                <a:cs typeface="+mn-cs"/>
              </a:rPr>
              <a:t> </a:t>
            </a:r>
          </a:p>
          <a:p>
            <a:r>
              <a:rPr lang="en-US" sz="1200" u="sng" kern="1200" dirty="0" smtClean="0">
                <a:solidFill>
                  <a:schemeClr val="tx1"/>
                </a:solidFill>
                <a:latin typeface="+mn-lt"/>
                <a:ea typeface="+mn-ea"/>
                <a:cs typeface="+mn-cs"/>
              </a:rPr>
              <a:t>For Example: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event budget:</a:t>
            </a:r>
          </a:p>
          <a:p>
            <a:r>
              <a:rPr lang="en-US" sz="1200" kern="1200" dirty="0" smtClean="0">
                <a:solidFill>
                  <a:schemeClr val="tx1"/>
                </a:solidFill>
                <a:latin typeface="+mn-lt"/>
                <a:ea typeface="+mn-ea"/>
                <a:cs typeface="+mn-cs"/>
              </a:rPr>
              <a:t>Assists the main membership and executive to establish goals and projections for the overall operating budget for the organization.</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event budget, summary reports and archival information assist the main club executive to do strategic budget planning for the organization.  The club executive will be better able to address the clubs financial goals for the year based on accurate information of revenue raised and make more informed decisions of programs sponsored.</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 event summary form is a quick overview of the Event.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Keep a Club Summary Report Binder – which contains summary report, budget, planning form.  Keep it simple – I am sure there is someone within your membership/or the executive that could draft some forms to standardize their use for your club.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event committee completes and files in the binder.</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D66F39FD-33AC-6344-BC14-05A9C1CA8476}"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Set up an Archive Binder.</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is the Clubs information, it’s part of your story AND a valuable tool.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Archive Form is a quick synopsis of everything you participated in as a membership.</a:t>
            </a:r>
          </a:p>
          <a:p>
            <a:r>
              <a:rPr lang="en-US" sz="1200" kern="1200" dirty="0" smtClean="0">
                <a:solidFill>
                  <a:schemeClr val="tx1"/>
                </a:solidFill>
                <a:latin typeface="+mn-lt"/>
                <a:ea typeface="+mn-ea"/>
                <a:cs typeface="+mn-cs"/>
              </a:rPr>
              <a:t>(The event binder provides the detailed info for each event).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Archive Form Binder provides the Executive and membership the tools to quickly review when setting budgets, evaluating the use of the clubs resources both financial and volunteer.</a:t>
            </a:r>
          </a:p>
        </p:txBody>
      </p:sp>
      <p:sp>
        <p:nvSpPr>
          <p:cNvPr id="4" name="Slide Number Placeholder 3"/>
          <p:cNvSpPr>
            <a:spLocks noGrp="1"/>
          </p:cNvSpPr>
          <p:nvPr>
            <p:ph type="sldNum" sz="quarter" idx="10"/>
          </p:nvPr>
        </p:nvSpPr>
        <p:spPr/>
        <p:txBody>
          <a:bodyPr/>
          <a:lstStyle/>
          <a:p>
            <a:fld id="{D66F39FD-33AC-6344-BC14-05A9C1CA8476}"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It is important for volunteer members to know and understand the organization’s vision and mission statement for it is a story that you are always telling in your Club work, your community and beyond.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Your mission statement should be the guide you use in making decisions about what activities you do and what resources you are going to give, whether it is time or money.</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Most of you probably are already been practicing the basics and more…</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In summary, I might not have shared anything new that you didn’t already know…..but I always find when that happens for me when I have been at a workshop – it confirms my group is on track and could improve on a few things and do some others a little differently but we are looking good…..  I hope I have done that for you.</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Keep up the good work………Lion’s Clubs have been global leaders in their respective communities for years and with all of you it will continue.</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32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I am not going to say too much about this particular slide.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This diagram shows the Purpose of the Lions International.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put </a:t>
            </a:r>
            <a:r>
              <a:rPr lang="en-US" sz="1200" b="1" u="sng" kern="1200" dirty="0" smtClean="0">
                <a:solidFill>
                  <a:schemeClr val="tx1"/>
                </a:solidFill>
                <a:latin typeface="+mn-lt"/>
                <a:ea typeface="+mn-ea"/>
                <a:cs typeface="+mn-cs"/>
              </a:rPr>
              <a:t>YOU, THE SERVICE MINDED INDIVIDUAL</a:t>
            </a:r>
            <a:r>
              <a:rPr lang="en-US" sz="1200" kern="1200" dirty="0" smtClean="0">
                <a:solidFill>
                  <a:schemeClr val="tx1"/>
                </a:solidFill>
                <a:latin typeface="+mn-lt"/>
                <a:ea typeface="+mn-ea"/>
                <a:cs typeface="+mn-cs"/>
              </a:rPr>
              <a:t> in the </a:t>
            </a:r>
            <a:r>
              <a:rPr lang="en-US" sz="1200" u="sng" kern="1200" dirty="0" smtClean="0">
                <a:solidFill>
                  <a:schemeClr val="tx1"/>
                </a:solidFill>
                <a:latin typeface="+mn-lt"/>
                <a:ea typeface="+mn-ea"/>
                <a:cs typeface="+mn-cs"/>
              </a:rPr>
              <a:t>centre</a:t>
            </a:r>
            <a:r>
              <a:rPr lang="en-US" sz="1200" kern="1200" dirty="0" smtClean="0">
                <a:solidFill>
                  <a:schemeClr val="tx1"/>
                </a:solidFill>
                <a:latin typeface="+mn-lt"/>
                <a:ea typeface="+mn-ea"/>
                <a:cs typeface="+mn-cs"/>
              </a:rPr>
              <a:t> because without </a:t>
            </a:r>
            <a:r>
              <a:rPr lang="en-US" sz="1200" u="sng" kern="1200" dirty="0" smtClean="0">
                <a:solidFill>
                  <a:schemeClr val="tx1"/>
                </a:solidFill>
                <a:latin typeface="+mn-lt"/>
                <a:ea typeface="+mn-ea"/>
                <a:cs typeface="+mn-cs"/>
              </a:rPr>
              <a:t>YOU</a:t>
            </a:r>
            <a:r>
              <a:rPr lang="en-US" sz="1200" kern="1200" dirty="0" smtClean="0">
                <a:solidFill>
                  <a:schemeClr val="tx1"/>
                </a:solidFill>
                <a:latin typeface="+mn-lt"/>
                <a:ea typeface="+mn-ea"/>
                <a:cs typeface="+mn-cs"/>
              </a:rPr>
              <a:t>, the work would not get done.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are </a:t>
            </a:r>
            <a:r>
              <a:rPr lang="en-US" sz="1200" u="sng" kern="1200" dirty="0" smtClean="0">
                <a:solidFill>
                  <a:schemeClr val="tx1"/>
                </a:solidFill>
                <a:latin typeface="+mn-lt"/>
                <a:ea typeface="+mn-ea"/>
                <a:cs typeface="+mn-cs"/>
              </a:rPr>
              <a:t>pivotal </a:t>
            </a:r>
            <a:r>
              <a:rPr lang="en-US" sz="1200" kern="1200" dirty="0" smtClean="0">
                <a:solidFill>
                  <a:schemeClr val="tx1"/>
                </a:solidFill>
                <a:latin typeface="+mn-lt"/>
                <a:ea typeface="+mn-ea"/>
                <a:cs typeface="+mn-cs"/>
              </a:rPr>
              <a:t>to the success of the Lions International.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Your code of Ethics dictates how you conduct and represent your Club and services to the community.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You are the stewards for the Lions Code of Ethics to everyone you meet and how you treat others.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is how the public evaluates you as an organization and as an individual in and out of club activities.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So our ethics are on display at all times whether</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we realize it or not.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 think this should be displayed at every meeting.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It’s a very useful tool to refer to when evaluating what we are doing and a reminder to our membership of their own behaviour at meetings and activities.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Professional Development Associates have a clear Code of Ethical Principles and Standards that all Professional Fundraisers must adhere to.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Organizations and Lions Clubs should be aware of these standards and practices to ensure their ethics never compromise or come into conflict with Fundraising Standards.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Organizations often do fundraisers knowing that the event is more about raising public awareness to draw attention to a cause, etc.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potential to raise money is not the focus of the event but the organization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will do everything its power to at least break even.</a:t>
            </a:r>
          </a:p>
          <a:p>
            <a:r>
              <a:rPr lang="en-US" sz="1200" kern="1200" dirty="0" smtClean="0">
                <a:solidFill>
                  <a:schemeClr val="tx1"/>
                </a:solidFill>
                <a:latin typeface="+mn-lt"/>
                <a:ea typeface="+mn-ea"/>
                <a:cs typeface="+mn-cs"/>
              </a:rPr>
              <a:t> </a:t>
            </a:r>
          </a:p>
          <a:p>
            <a:r>
              <a:rPr lang="en-US" sz="1200" b="1" i="1" kern="1200" dirty="0" smtClean="0">
                <a:solidFill>
                  <a:schemeClr val="tx1"/>
                </a:solidFill>
                <a:latin typeface="+mn-lt"/>
                <a:ea typeface="+mn-ea"/>
                <a:cs typeface="+mn-cs"/>
              </a:rPr>
              <a:t>Other times</a:t>
            </a:r>
            <a:r>
              <a:rPr lang="en-US" sz="1200" kern="1200" dirty="0" smtClean="0">
                <a:solidFill>
                  <a:schemeClr val="tx1"/>
                </a:solidFill>
                <a:latin typeface="+mn-lt"/>
                <a:ea typeface="+mn-ea"/>
                <a:cs typeface="+mn-cs"/>
              </a:rPr>
              <a:t>, it to Raise $ for a need and money is goal.</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Club should know their overall operational budget needs as well as the programs they actively support.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Then you can plan how you are going to achieve these projects or goals through your fundraising efforts.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organization’s needs shouldn’t be a surprise.</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D66F39FD-33AC-6344-BC14-05A9C1CA8476}"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An organization should know why they are fundraising.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When a Club doesn’t remember it’s mission, it will scramble to fundraise at every opportunity</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and it becomes busy work.</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Clubs should be asking themselves questions such as: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What is in it for our Club?   How does it fit our mission?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helps us to use our Club’s resources to their best potential</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whether it is finances, or time and energy.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66F39FD-33AC-6344-BC14-05A9C1CA847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13CF7900-BDE0-034C-AFDB-FC74C05AE2E7}"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775762E-96EF-604F-86B5-D963756DA677}"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4C477CE-902D-F840-8D66-1F872B8AFFA8}"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79"/>
          <p:cNvGrpSpPr/>
          <p:nvPr/>
        </p:nvGrpSpPr>
        <p:grpSpPr>
          <a:xfrm>
            <a:off x="796323" y="4190170"/>
            <a:ext cx="836744" cy="637309"/>
            <a:chOff x="796323" y="4190170"/>
            <a:chExt cx="836744" cy="637309"/>
          </a:xfrm>
        </p:grpSpPr>
        <p:sp>
          <p:nvSpPr>
            <p:cNvPr id="1439" name="AutoShape 3"/>
            <p:cNvSpPr>
              <a:spLocks noChangeAspect="1" noChangeArrowheads="1" noTextEdit="1"/>
            </p:cNvSpPr>
            <p:nvPr/>
          </p:nvSpPr>
          <p:spPr bwMode="auto">
            <a:xfrm rot="276801">
              <a:off x="801678" y="4195901"/>
              <a:ext cx="829104" cy="6127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0" name="Freeform 1439"/>
            <p:cNvSpPr>
              <a:spLocks noEditPoints="1"/>
            </p:cNvSpPr>
            <p:nvPr/>
          </p:nvSpPr>
          <p:spPr bwMode="auto">
            <a:xfrm rot="276801">
              <a:off x="796323" y="4190170"/>
              <a:ext cx="836744" cy="637309"/>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8" name="Group 296"/>
            <p:cNvGrpSpPr/>
            <p:nvPr/>
          </p:nvGrpSpPr>
          <p:grpSpPr>
            <a:xfrm rot="276801">
              <a:off x="1069023" y="4350690"/>
              <a:ext cx="207881" cy="211093"/>
              <a:chOff x="5902325" y="2266950"/>
              <a:chExt cx="820738" cy="833438"/>
            </a:xfrm>
            <a:noFill/>
          </p:grpSpPr>
          <p:sp>
            <p:nvSpPr>
              <p:cNvPr id="153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1"/>
              <p:cNvGrpSpPr/>
              <p:nvPr/>
            </p:nvGrpSpPr>
            <p:grpSpPr>
              <a:xfrm>
                <a:off x="5902325" y="2266950"/>
                <a:ext cx="820738" cy="784225"/>
                <a:chOff x="4111625" y="2266950"/>
                <a:chExt cx="820738" cy="784225"/>
              </a:xfrm>
              <a:grpFill/>
            </p:grpSpPr>
            <p:sp>
              <p:nvSpPr>
                <p:cNvPr id="154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7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453" name="Freeform 283"/>
            <p:cNvSpPr>
              <a:spLocks/>
            </p:cNvSpPr>
            <p:nvPr/>
          </p:nvSpPr>
          <p:spPr bwMode="auto">
            <a:xfrm rot="276801">
              <a:off x="1150043" y="4277541"/>
              <a:ext cx="63932" cy="172897"/>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4" name="Freeform 284"/>
            <p:cNvSpPr>
              <a:spLocks/>
            </p:cNvSpPr>
            <p:nvPr/>
          </p:nvSpPr>
          <p:spPr bwMode="auto">
            <a:xfrm rot="276801">
              <a:off x="1235754" y="4279506"/>
              <a:ext cx="61117" cy="174104"/>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781" name="Rectangle 1780"/>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780" name="Picture 1779" descr="vines15.png"/>
          <p:cNvPicPr>
            <a:picLocks noChangeAspect="1"/>
          </p:cNvPicPr>
          <p:nvPr/>
        </p:nvPicPr>
        <p:blipFill>
          <a:blip r:embed="rId2"/>
          <a:srcRect l="27271" t="11030" r="13284" b="37244"/>
          <a:stretch>
            <a:fillRect/>
          </a:stretch>
        </p:blipFill>
        <p:spPr>
          <a:xfrm>
            <a:off x="0" y="1143000"/>
            <a:ext cx="7899300" cy="5652655"/>
          </a:xfrm>
          <a:prstGeom prst="rect">
            <a:avLst/>
          </a:prstGeom>
        </p:spPr>
      </p:pic>
      <p:sp>
        <p:nvSpPr>
          <p:cNvPr id="2" name="Title 1"/>
          <p:cNvSpPr>
            <a:spLocks noGrp="1"/>
          </p:cNvSpPr>
          <p:nvPr>
            <p:ph type="ctrTitle"/>
          </p:nvPr>
        </p:nvSpPr>
        <p:spPr>
          <a:xfrm>
            <a:off x="304800" y="381000"/>
            <a:ext cx="5181600" cy="2362200"/>
          </a:xfrm>
        </p:spPr>
        <p:txBody>
          <a:bodyPr>
            <a:normAutofit/>
          </a:bodyPr>
          <a:lstStyle>
            <a:lvl1pPr algn="r">
              <a:defRPr sz="4800"/>
            </a:lvl1pPr>
          </a:lstStyle>
          <a:p>
            <a:r>
              <a:rPr lang="en-US" smtClean="0"/>
              <a:t>Click to edit Master title style</a:t>
            </a:r>
            <a:endParaRPr/>
          </a:p>
        </p:txBody>
      </p:sp>
      <p:sp>
        <p:nvSpPr>
          <p:cNvPr id="3" name="Subtitle 2"/>
          <p:cNvSpPr>
            <a:spLocks noGrp="1"/>
          </p:cNvSpPr>
          <p:nvPr>
            <p:ph type="subTitle" idx="1"/>
          </p:nvPr>
        </p:nvSpPr>
        <p:spPr>
          <a:xfrm>
            <a:off x="5715000" y="3733800"/>
            <a:ext cx="3124200" cy="1600200"/>
          </a:xfrm>
        </p:spPr>
        <p:txBody>
          <a:bodyPr>
            <a:normAutofit/>
          </a:bodyPr>
          <a:lstStyle>
            <a:lvl1pPr marL="0" indent="0" algn="l">
              <a:lnSpc>
                <a:spcPct val="110000"/>
              </a:lnSpc>
              <a:spcBef>
                <a:spcPts val="1000"/>
              </a:spcBef>
              <a:buNone/>
              <a:defRPr sz="1800">
                <a:solidFill>
                  <a:schemeClr val="tx1">
                    <a:lumMod val="75000"/>
                    <a:lumOff val="25000"/>
                  </a:schemeClr>
                </a:solidFill>
                <a:effectLst>
                  <a:innerShdw blurRad="38100">
                    <a:schemeClr val="bg1"/>
                  </a:inn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15000" y="5486400"/>
            <a:ext cx="3124200" cy="365125"/>
          </a:xfrm>
        </p:spPr>
        <p:txBody>
          <a:bodyPr vert="horz" lIns="91440" tIns="45720" rIns="91440" bIns="45720" rtlCol="0">
            <a:normAutofit/>
          </a:bodyPr>
          <a:lstStyle>
            <a:lvl1pPr marL="0" indent="0" algn="l" defTabSz="914400" rtl="0" eaLnBrk="1" latinLnBrk="0" hangingPunct="1">
              <a:lnSpc>
                <a:spcPct val="110000"/>
              </a:lnSpc>
              <a:spcBef>
                <a:spcPts val="1000"/>
              </a:spcBef>
              <a:buSzPct val="80000"/>
              <a:buFont typeface="Wingdings" pitchFamily="2" charset="2"/>
              <a:buNone/>
              <a:defRPr sz="1200" kern="1200" spc="100" baseline="0">
                <a:solidFill>
                  <a:schemeClr val="tx1">
                    <a:lumMod val="75000"/>
                    <a:lumOff val="25000"/>
                  </a:schemeClr>
                </a:solidFill>
                <a:effectLst>
                  <a:innerShdw blurRad="38100">
                    <a:schemeClr val="bg1"/>
                  </a:innerShdw>
                </a:effectLst>
                <a:latin typeface="+mn-lt"/>
                <a:ea typeface="+mn-ea"/>
                <a:cs typeface="+mn-cs"/>
              </a:defRPr>
            </a:lvl1pPr>
          </a:lstStyle>
          <a:p>
            <a:fld id="{DE3BD1E8-C6A6-3F4D-B550-8902C0CEC9F5}" type="datetime1">
              <a:rPr lang="en-US" smtClean="0"/>
              <a:pPr/>
              <a:t>6/4/2012</a:t>
            </a:fld>
            <a:endParaRPr lang="en-US" dirty="0"/>
          </a:p>
        </p:txBody>
      </p:sp>
      <p:sp>
        <p:nvSpPr>
          <p:cNvPr id="5" name="Footer Placeholder 4"/>
          <p:cNvSpPr>
            <a:spLocks noGrp="1"/>
          </p:cNvSpPr>
          <p:nvPr>
            <p:ph type="ftr" sz="quarter" idx="11"/>
          </p:nvPr>
        </p:nvSpPr>
        <p:spPr>
          <a:xfrm>
            <a:off x="3276600" y="6528734"/>
            <a:ext cx="2895600" cy="365125"/>
          </a:xfrm>
        </p:spPr>
        <p:txBody>
          <a:bodyPr/>
          <a:lstStyle>
            <a:lvl1pPr algn="l">
              <a:defRPr/>
            </a:lvl1p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grpSp>
        <p:nvGrpSpPr>
          <p:cNvPr id="10" name="Group 1581"/>
          <p:cNvGrpSpPr/>
          <p:nvPr/>
        </p:nvGrpSpPr>
        <p:grpSpPr>
          <a:xfrm>
            <a:off x="6251867" y="408666"/>
            <a:ext cx="2490637" cy="2266611"/>
            <a:chOff x="6251867" y="408666"/>
            <a:chExt cx="2490637" cy="2266611"/>
          </a:xfrm>
        </p:grpSpPr>
        <p:sp>
          <p:nvSpPr>
            <p:cNvPr id="295" name="AutoShape 3"/>
            <p:cNvSpPr>
              <a:spLocks noChangeAspect="1" noChangeArrowheads="1" noTextEdit="1"/>
            </p:cNvSpPr>
            <p:nvPr/>
          </p:nvSpPr>
          <p:spPr bwMode="auto">
            <a:xfrm rot="1639090">
              <a:off x="6273861" y="640642"/>
              <a:ext cx="2350566" cy="1737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1" name="Freeform 300"/>
            <p:cNvSpPr>
              <a:spLocks noEditPoints="1"/>
            </p:cNvSpPr>
            <p:nvPr/>
          </p:nvSpPr>
          <p:spPr bwMode="auto">
            <a:xfrm rot="1639090">
              <a:off x="6251867" y="621277"/>
              <a:ext cx="2372225" cy="180681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noFill/>
            <a:ln w="3" cap="flat">
              <a:solidFill>
                <a:schemeClr val="tx1">
                  <a:lumMod val="65000"/>
                  <a:lumOff val="35000"/>
                  <a:alpha val="5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96" name="Freeform 295"/>
            <p:cNvSpPr>
              <a:spLocks/>
            </p:cNvSpPr>
            <p:nvPr/>
          </p:nvSpPr>
          <p:spPr bwMode="auto">
            <a:xfrm rot="1639090">
              <a:off x="6605738" y="418485"/>
              <a:ext cx="680547" cy="927914"/>
            </a:xfrm>
            <a:custGeom>
              <a:avLst/>
              <a:gdLst/>
              <a:ahLst/>
              <a:cxnLst>
                <a:cxn ang="0">
                  <a:pos x="220" y="342"/>
                </a:cxn>
                <a:cxn ang="0">
                  <a:pos x="206" y="323"/>
                </a:cxn>
                <a:cxn ang="0">
                  <a:pos x="182" y="307"/>
                </a:cxn>
                <a:cxn ang="0">
                  <a:pos x="172" y="268"/>
                </a:cxn>
                <a:cxn ang="0">
                  <a:pos x="221" y="182"/>
                </a:cxn>
                <a:cxn ang="0">
                  <a:pos x="223" y="137"/>
                </a:cxn>
                <a:cxn ang="0">
                  <a:pos x="169" y="122"/>
                </a:cxn>
                <a:cxn ang="0">
                  <a:pos x="48" y="124"/>
                </a:cxn>
                <a:cxn ang="0">
                  <a:pos x="5" y="37"/>
                </a:cxn>
                <a:cxn ang="0">
                  <a:pos x="29" y="5"/>
                </a:cxn>
                <a:cxn ang="0">
                  <a:pos x="59" y="6"/>
                </a:cxn>
                <a:cxn ang="0">
                  <a:pos x="79" y="22"/>
                </a:cxn>
                <a:cxn ang="0">
                  <a:pos x="58" y="11"/>
                </a:cxn>
                <a:cxn ang="0">
                  <a:pos x="15" y="39"/>
                </a:cxn>
                <a:cxn ang="0">
                  <a:pos x="51" y="113"/>
                </a:cxn>
                <a:cxn ang="0">
                  <a:pos x="169" y="109"/>
                </a:cxn>
                <a:cxn ang="0">
                  <a:pos x="232" y="127"/>
                </a:cxn>
                <a:cxn ang="0">
                  <a:pos x="232" y="188"/>
                </a:cxn>
                <a:cxn ang="0">
                  <a:pos x="181" y="271"/>
                </a:cxn>
                <a:cxn ang="0">
                  <a:pos x="209" y="320"/>
                </a:cxn>
                <a:cxn ang="0">
                  <a:pos x="220" y="342"/>
                </a:cxn>
              </a:cxnLst>
              <a:rect l="0" t="0" r="r" b="b"/>
              <a:pathLst>
                <a:path w="252" h="343">
                  <a:moveTo>
                    <a:pt x="220" y="342"/>
                  </a:moveTo>
                  <a:cubicBezTo>
                    <a:pt x="218" y="343"/>
                    <a:pt x="217" y="334"/>
                    <a:pt x="206" y="323"/>
                  </a:cubicBezTo>
                  <a:cubicBezTo>
                    <a:pt x="200" y="318"/>
                    <a:pt x="192" y="314"/>
                    <a:pt x="182" y="307"/>
                  </a:cubicBezTo>
                  <a:cubicBezTo>
                    <a:pt x="172" y="299"/>
                    <a:pt x="168" y="283"/>
                    <a:pt x="172" y="268"/>
                  </a:cubicBezTo>
                  <a:cubicBezTo>
                    <a:pt x="179" y="239"/>
                    <a:pt x="203" y="213"/>
                    <a:pt x="221" y="182"/>
                  </a:cubicBezTo>
                  <a:cubicBezTo>
                    <a:pt x="230" y="167"/>
                    <a:pt x="236" y="148"/>
                    <a:pt x="223" y="137"/>
                  </a:cubicBezTo>
                  <a:cubicBezTo>
                    <a:pt x="210" y="124"/>
                    <a:pt x="190" y="121"/>
                    <a:pt x="169" y="122"/>
                  </a:cubicBezTo>
                  <a:cubicBezTo>
                    <a:pt x="128" y="124"/>
                    <a:pt x="87" y="136"/>
                    <a:pt x="48" y="124"/>
                  </a:cubicBezTo>
                  <a:cubicBezTo>
                    <a:pt x="5" y="111"/>
                    <a:pt x="0" y="64"/>
                    <a:pt x="5" y="37"/>
                  </a:cubicBezTo>
                  <a:cubicBezTo>
                    <a:pt x="9" y="23"/>
                    <a:pt x="18" y="10"/>
                    <a:pt x="29" y="5"/>
                  </a:cubicBezTo>
                  <a:cubicBezTo>
                    <a:pt x="41" y="0"/>
                    <a:pt x="52" y="3"/>
                    <a:pt x="59" y="6"/>
                  </a:cubicBezTo>
                  <a:cubicBezTo>
                    <a:pt x="74" y="14"/>
                    <a:pt x="79" y="22"/>
                    <a:pt x="79" y="22"/>
                  </a:cubicBezTo>
                  <a:cubicBezTo>
                    <a:pt x="78" y="23"/>
                    <a:pt x="72" y="17"/>
                    <a:pt x="58" y="11"/>
                  </a:cubicBezTo>
                  <a:cubicBezTo>
                    <a:pt x="44" y="4"/>
                    <a:pt x="18" y="11"/>
                    <a:pt x="15" y="39"/>
                  </a:cubicBezTo>
                  <a:cubicBezTo>
                    <a:pt x="10" y="63"/>
                    <a:pt x="17" y="103"/>
                    <a:pt x="51" y="113"/>
                  </a:cubicBezTo>
                  <a:cubicBezTo>
                    <a:pt x="85" y="123"/>
                    <a:pt x="126" y="112"/>
                    <a:pt x="169" y="109"/>
                  </a:cubicBezTo>
                  <a:cubicBezTo>
                    <a:pt x="190" y="107"/>
                    <a:pt x="216" y="111"/>
                    <a:pt x="232" y="127"/>
                  </a:cubicBezTo>
                  <a:cubicBezTo>
                    <a:pt x="252" y="146"/>
                    <a:pt x="241" y="174"/>
                    <a:pt x="232" y="188"/>
                  </a:cubicBezTo>
                  <a:cubicBezTo>
                    <a:pt x="212" y="221"/>
                    <a:pt x="188" y="245"/>
                    <a:pt x="181" y="271"/>
                  </a:cubicBezTo>
                  <a:cubicBezTo>
                    <a:pt x="171" y="299"/>
                    <a:pt x="199" y="308"/>
                    <a:pt x="209" y="320"/>
                  </a:cubicBezTo>
                  <a:cubicBezTo>
                    <a:pt x="220" y="332"/>
                    <a:pt x="220" y="343"/>
                    <a:pt x="220" y="342"/>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296"/>
            <p:cNvSpPr>
              <a:spLocks/>
            </p:cNvSpPr>
            <p:nvPr/>
          </p:nvSpPr>
          <p:spPr bwMode="auto">
            <a:xfrm rot="1639090">
              <a:off x="6877476" y="1182164"/>
              <a:ext cx="353383" cy="941594"/>
            </a:xfrm>
            <a:custGeom>
              <a:avLst/>
              <a:gdLst/>
              <a:ahLst/>
              <a:cxnLst>
                <a:cxn ang="0">
                  <a:pos x="131" y="14"/>
                </a:cxn>
                <a:cxn ang="0">
                  <a:pos x="116" y="8"/>
                </a:cxn>
                <a:cxn ang="0">
                  <a:pos x="80" y="29"/>
                </a:cxn>
                <a:cxn ang="0">
                  <a:pos x="62" y="51"/>
                </a:cxn>
                <a:cxn ang="0">
                  <a:pos x="86" y="70"/>
                </a:cxn>
                <a:cxn ang="0">
                  <a:pos x="100" y="155"/>
                </a:cxn>
                <a:cxn ang="0">
                  <a:pos x="66" y="235"/>
                </a:cxn>
                <a:cxn ang="0">
                  <a:pos x="24" y="286"/>
                </a:cxn>
                <a:cxn ang="0">
                  <a:pos x="14" y="346"/>
                </a:cxn>
                <a:cxn ang="0">
                  <a:pos x="16" y="283"/>
                </a:cxn>
                <a:cxn ang="0">
                  <a:pos x="57" y="226"/>
                </a:cxn>
                <a:cxn ang="0">
                  <a:pos x="87" y="153"/>
                </a:cxn>
                <a:cxn ang="0">
                  <a:pos x="77" y="79"/>
                </a:cxn>
                <a:cxn ang="0">
                  <a:pos x="62" y="68"/>
                </a:cxn>
                <a:cxn ang="0">
                  <a:pos x="52" y="49"/>
                </a:cxn>
                <a:cxn ang="0">
                  <a:pos x="74" y="22"/>
                </a:cxn>
                <a:cxn ang="0">
                  <a:pos x="117" y="3"/>
                </a:cxn>
                <a:cxn ang="0">
                  <a:pos x="131" y="14"/>
                </a:cxn>
              </a:cxnLst>
              <a:rect l="0" t="0" r="r" b="b"/>
              <a:pathLst>
                <a:path w="131" h="348">
                  <a:moveTo>
                    <a:pt x="131" y="14"/>
                  </a:moveTo>
                  <a:cubicBezTo>
                    <a:pt x="131" y="15"/>
                    <a:pt x="126" y="10"/>
                    <a:pt x="116" y="8"/>
                  </a:cubicBezTo>
                  <a:cubicBezTo>
                    <a:pt x="107" y="7"/>
                    <a:pt x="93" y="15"/>
                    <a:pt x="80" y="29"/>
                  </a:cubicBezTo>
                  <a:cubicBezTo>
                    <a:pt x="74" y="35"/>
                    <a:pt x="65" y="44"/>
                    <a:pt x="62" y="51"/>
                  </a:cubicBezTo>
                  <a:cubicBezTo>
                    <a:pt x="59" y="55"/>
                    <a:pt x="75" y="61"/>
                    <a:pt x="86" y="70"/>
                  </a:cubicBezTo>
                  <a:cubicBezTo>
                    <a:pt x="109" y="92"/>
                    <a:pt x="104" y="126"/>
                    <a:pt x="100" y="155"/>
                  </a:cubicBezTo>
                  <a:cubicBezTo>
                    <a:pt x="94" y="185"/>
                    <a:pt x="85" y="214"/>
                    <a:pt x="66" y="235"/>
                  </a:cubicBezTo>
                  <a:cubicBezTo>
                    <a:pt x="46" y="253"/>
                    <a:pt x="32" y="269"/>
                    <a:pt x="24" y="286"/>
                  </a:cubicBezTo>
                  <a:cubicBezTo>
                    <a:pt x="8" y="321"/>
                    <a:pt x="16" y="346"/>
                    <a:pt x="14" y="346"/>
                  </a:cubicBezTo>
                  <a:cubicBezTo>
                    <a:pt x="13" y="348"/>
                    <a:pt x="0" y="322"/>
                    <a:pt x="16" y="283"/>
                  </a:cubicBezTo>
                  <a:cubicBezTo>
                    <a:pt x="22" y="264"/>
                    <a:pt x="39" y="243"/>
                    <a:pt x="57" y="226"/>
                  </a:cubicBezTo>
                  <a:cubicBezTo>
                    <a:pt x="73" y="208"/>
                    <a:pt x="82" y="181"/>
                    <a:pt x="87" y="153"/>
                  </a:cubicBezTo>
                  <a:cubicBezTo>
                    <a:pt x="91" y="125"/>
                    <a:pt x="95" y="94"/>
                    <a:pt x="77" y="79"/>
                  </a:cubicBezTo>
                  <a:cubicBezTo>
                    <a:pt x="74" y="75"/>
                    <a:pt x="68" y="72"/>
                    <a:pt x="62" y="68"/>
                  </a:cubicBezTo>
                  <a:cubicBezTo>
                    <a:pt x="59" y="66"/>
                    <a:pt x="48" y="59"/>
                    <a:pt x="52" y="49"/>
                  </a:cubicBezTo>
                  <a:cubicBezTo>
                    <a:pt x="58" y="35"/>
                    <a:pt x="66" y="29"/>
                    <a:pt x="74" y="22"/>
                  </a:cubicBezTo>
                  <a:cubicBezTo>
                    <a:pt x="88" y="9"/>
                    <a:pt x="105" y="0"/>
                    <a:pt x="117" y="3"/>
                  </a:cubicBezTo>
                  <a:cubicBezTo>
                    <a:pt x="129" y="8"/>
                    <a:pt x="131" y="14"/>
                    <a:pt x="131" y="14"/>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297"/>
            <p:cNvSpPr>
              <a:spLocks/>
            </p:cNvSpPr>
            <p:nvPr/>
          </p:nvSpPr>
          <p:spPr bwMode="auto">
            <a:xfrm rot="1639090">
              <a:off x="7357210" y="1492246"/>
              <a:ext cx="921075" cy="579092"/>
            </a:xfrm>
            <a:custGeom>
              <a:avLst/>
              <a:gdLst/>
              <a:ahLst/>
              <a:cxnLst>
                <a:cxn ang="0">
                  <a:pos x="339" y="1"/>
                </a:cxn>
                <a:cxn ang="0">
                  <a:pos x="307" y="61"/>
                </a:cxn>
                <a:cxn ang="0">
                  <a:pos x="266" y="124"/>
                </a:cxn>
                <a:cxn ang="0">
                  <a:pos x="221" y="134"/>
                </a:cxn>
                <a:cxn ang="0">
                  <a:pos x="187" y="150"/>
                </a:cxn>
                <a:cxn ang="0">
                  <a:pos x="167" y="188"/>
                </a:cxn>
                <a:cxn ang="0">
                  <a:pos x="152" y="210"/>
                </a:cxn>
                <a:cxn ang="0">
                  <a:pos x="128" y="213"/>
                </a:cxn>
                <a:cxn ang="0">
                  <a:pos x="58" y="191"/>
                </a:cxn>
                <a:cxn ang="0">
                  <a:pos x="13" y="198"/>
                </a:cxn>
                <a:cxn ang="0">
                  <a:pos x="2" y="212"/>
                </a:cxn>
                <a:cxn ang="0">
                  <a:pos x="10" y="194"/>
                </a:cxn>
                <a:cxn ang="0">
                  <a:pos x="59" y="182"/>
                </a:cxn>
                <a:cxn ang="0">
                  <a:pos x="129" y="201"/>
                </a:cxn>
                <a:cxn ang="0">
                  <a:pos x="154" y="186"/>
                </a:cxn>
                <a:cxn ang="0">
                  <a:pos x="177" y="142"/>
                </a:cxn>
                <a:cxn ang="0">
                  <a:pos x="196" y="124"/>
                </a:cxn>
                <a:cxn ang="0">
                  <a:pos x="222" y="121"/>
                </a:cxn>
                <a:cxn ang="0">
                  <a:pos x="258" y="115"/>
                </a:cxn>
                <a:cxn ang="0">
                  <a:pos x="300" y="56"/>
                </a:cxn>
                <a:cxn ang="0">
                  <a:pos x="339" y="1"/>
                </a:cxn>
              </a:cxnLst>
              <a:rect l="0" t="0" r="r" b="b"/>
              <a:pathLst>
                <a:path w="341" h="214">
                  <a:moveTo>
                    <a:pt x="339" y="1"/>
                  </a:moveTo>
                  <a:cubicBezTo>
                    <a:pt x="341" y="2"/>
                    <a:pt x="329" y="25"/>
                    <a:pt x="307" y="61"/>
                  </a:cubicBezTo>
                  <a:cubicBezTo>
                    <a:pt x="295" y="79"/>
                    <a:pt x="287" y="100"/>
                    <a:pt x="266" y="124"/>
                  </a:cubicBezTo>
                  <a:cubicBezTo>
                    <a:pt x="255" y="136"/>
                    <a:pt x="234" y="136"/>
                    <a:pt x="221" y="134"/>
                  </a:cubicBezTo>
                  <a:cubicBezTo>
                    <a:pt x="205" y="131"/>
                    <a:pt x="196" y="137"/>
                    <a:pt x="187" y="150"/>
                  </a:cubicBezTo>
                  <a:cubicBezTo>
                    <a:pt x="180" y="162"/>
                    <a:pt x="170" y="178"/>
                    <a:pt x="167" y="188"/>
                  </a:cubicBezTo>
                  <a:cubicBezTo>
                    <a:pt x="167" y="195"/>
                    <a:pt x="160" y="208"/>
                    <a:pt x="152" y="210"/>
                  </a:cubicBezTo>
                  <a:cubicBezTo>
                    <a:pt x="144" y="214"/>
                    <a:pt x="135" y="214"/>
                    <a:pt x="128" y="213"/>
                  </a:cubicBezTo>
                  <a:cubicBezTo>
                    <a:pt x="98" y="207"/>
                    <a:pt x="79" y="189"/>
                    <a:pt x="58" y="191"/>
                  </a:cubicBezTo>
                  <a:cubicBezTo>
                    <a:pt x="38" y="189"/>
                    <a:pt x="21" y="191"/>
                    <a:pt x="13" y="198"/>
                  </a:cubicBezTo>
                  <a:cubicBezTo>
                    <a:pt x="4" y="205"/>
                    <a:pt x="4" y="212"/>
                    <a:pt x="2" y="212"/>
                  </a:cubicBezTo>
                  <a:cubicBezTo>
                    <a:pt x="2" y="212"/>
                    <a:pt x="0" y="204"/>
                    <a:pt x="10" y="194"/>
                  </a:cubicBezTo>
                  <a:cubicBezTo>
                    <a:pt x="19" y="185"/>
                    <a:pt x="38" y="181"/>
                    <a:pt x="59" y="182"/>
                  </a:cubicBezTo>
                  <a:cubicBezTo>
                    <a:pt x="82" y="179"/>
                    <a:pt x="105" y="197"/>
                    <a:pt x="129" y="201"/>
                  </a:cubicBezTo>
                  <a:cubicBezTo>
                    <a:pt x="142" y="202"/>
                    <a:pt x="154" y="200"/>
                    <a:pt x="154" y="186"/>
                  </a:cubicBezTo>
                  <a:cubicBezTo>
                    <a:pt x="160" y="168"/>
                    <a:pt x="167" y="157"/>
                    <a:pt x="177" y="142"/>
                  </a:cubicBezTo>
                  <a:cubicBezTo>
                    <a:pt x="182" y="135"/>
                    <a:pt x="187" y="129"/>
                    <a:pt x="196" y="124"/>
                  </a:cubicBezTo>
                  <a:cubicBezTo>
                    <a:pt x="205" y="119"/>
                    <a:pt x="215" y="120"/>
                    <a:pt x="222" y="121"/>
                  </a:cubicBezTo>
                  <a:cubicBezTo>
                    <a:pt x="237" y="123"/>
                    <a:pt x="250" y="124"/>
                    <a:pt x="258" y="115"/>
                  </a:cubicBezTo>
                  <a:cubicBezTo>
                    <a:pt x="275" y="97"/>
                    <a:pt x="287" y="72"/>
                    <a:pt x="300" y="56"/>
                  </a:cubicBezTo>
                  <a:cubicBezTo>
                    <a:pt x="323" y="21"/>
                    <a:pt x="338" y="0"/>
                    <a:pt x="339" y="1"/>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298"/>
            <p:cNvSpPr>
              <a:spLocks/>
            </p:cNvSpPr>
            <p:nvPr/>
          </p:nvSpPr>
          <p:spPr bwMode="auto">
            <a:xfrm rot="1639090">
              <a:off x="6315535" y="1422489"/>
              <a:ext cx="459398" cy="516395"/>
            </a:xfrm>
            <a:custGeom>
              <a:avLst/>
              <a:gdLst/>
              <a:ahLst/>
              <a:cxnLst>
                <a:cxn ang="0">
                  <a:pos x="167" y="163"/>
                </a:cxn>
                <a:cxn ang="0">
                  <a:pos x="154" y="171"/>
                </a:cxn>
                <a:cxn ang="0">
                  <a:pos x="114" y="190"/>
                </a:cxn>
                <a:cxn ang="0">
                  <a:pos x="95" y="163"/>
                </a:cxn>
                <a:cxn ang="0">
                  <a:pos x="106" y="129"/>
                </a:cxn>
                <a:cxn ang="0">
                  <a:pos x="145" y="65"/>
                </a:cxn>
                <a:cxn ang="0">
                  <a:pos x="115" y="15"/>
                </a:cxn>
                <a:cxn ang="0">
                  <a:pos x="56" y="20"/>
                </a:cxn>
                <a:cxn ang="0">
                  <a:pos x="0" y="35"/>
                </a:cxn>
                <a:cxn ang="0">
                  <a:pos x="53" y="11"/>
                </a:cxn>
                <a:cxn ang="0">
                  <a:pos x="118" y="3"/>
                </a:cxn>
                <a:cxn ang="0">
                  <a:pos x="158" y="69"/>
                </a:cxn>
                <a:cxn ang="0">
                  <a:pos x="116" y="135"/>
                </a:cxn>
                <a:cxn ang="0">
                  <a:pos x="105" y="163"/>
                </a:cxn>
                <a:cxn ang="0">
                  <a:pos x="114" y="180"/>
                </a:cxn>
                <a:cxn ang="0">
                  <a:pos x="167" y="163"/>
                </a:cxn>
              </a:cxnLst>
              <a:rect l="0" t="0" r="r" b="b"/>
              <a:pathLst>
                <a:path w="170" h="191">
                  <a:moveTo>
                    <a:pt x="167" y="163"/>
                  </a:moveTo>
                  <a:cubicBezTo>
                    <a:pt x="167" y="164"/>
                    <a:pt x="162" y="166"/>
                    <a:pt x="154" y="171"/>
                  </a:cubicBezTo>
                  <a:cubicBezTo>
                    <a:pt x="145" y="176"/>
                    <a:pt x="135" y="187"/>
                    <a:pt x="114" y="190"/>
                  </a:cubicBezTo>
                  <a:cubicBezTo>
                    <a:pt x="99" y="191"/>
                    <a:pt x="93" y="173"/>
                    <a:pt x="95" y="163"/>
                  </a:cubicBezTo>
                  <a:cubicBezTo>
                    <a:pt x="95" y="151"/>
                    <a:pt x="100" y="140"/>
                    <a:pt x="106" y="129"/>
                  </a:cubicBezTo>
                  <a:cubicBezTo>
                    <a:pt x="118" y="108"/>
                    <a:pt x="137" y="88"/>
                    <a:pt x="145" y="65"/>
                  </a:cubicBezTo>
                  <a:cubicBezTo>
                    <a:pt x="154" y="41"/>
                    <a:pt x="137" y="17"/>
                    <a:pt x="115" y="15"/>
                  </a:cubicBezTo>
                  <a:cubicBezTo>
                    <a:pt x="94" y="11"/>
                    <a:pt x="73" y="16"/>
                    <a:pt x="56" y="20"/>
                  </a:cubicBezTo>
                  <a:cubicBezTo>
                    <a:pt x="22" y="29"/>
                    <a:pt x="1" y="37"/>
                    <a:pt x="0" y="35"/>
                  </a:cubicBezTo>
                  <a:cubicBezTo>
                    <a:pt x="0" y="34"/>
                    <a:pt x="19" y="23"/>
                    <a:pt x="53" y="11"/>
                  </a:cubicBezTo>
                  <a:cubicBezTo>
                    <a:pt x="71" y="6"/>
                    <a:pt x="92" y="0"/>
                    <a:pt x="118" y="3"/>
                  </a:cubicBezTo>
                  <a:cubicBezTo>
                    <a:pt x="145" y="4"/>
                    <a:pt x="170" y="39"/>
                    <a:pt x="158" y="69"/>
                  </a:cubicBezTo>
                  <a:cubicBezTo>
                    <a:pt x="148" y="97"/>
                    <a:pt x="128" y="116"/>
                    <a:pt x="116" y="135"/>
                  </a:cubicBezTo>
                  <a:cubicBezTo>
                    <a:pt x="111" y="145"/>
                    <a:pt x="106" y="155"/>
                    <a:pt x="105" y="163"/>
                  </a:cubicBezTo>
                  <a:cubicBezTo>
                    <a:pt x="105" y="174"/>
                    <a:pt x="107" y="181"/>
                    <a:pt x="114" y="180"/>
                  </a:cubicBezTo>
                  <a:cubicBezTo>
                    <a:pt x="144" y="174"/>
                    <a:pt x="166" y="158"/>
                    <a:pt x="167" y="163"/>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299"/>
            <p:cNvSpPr>
              <a:spLocks/>
            </p:cNvSpPr>
            <p:nvPr/>
          </p:nvSpPr>
          <p:spPr bwMode="auto">
            <a:xfrm rot="1639090">
              <a:off x="7583789" y="1145542"/>
              <a:ext cx="989472" cy="963253"/>
            </a:xfrm>
            <a:custGeom>
              <a:avLst/>
              <a:gdLst/>
              <a:ahLst/>
              <a:cxnLst>
                <a:cxn ang="0">
                  <a:pos x="2" y="356"/>
                </a:cxn>
                <a:cxn ang="0">
                  <a:pos x="6" y="330"/>
                </a:cxn>
                <a:cxn ang="0">
                  <a:pos x="49" y="273"/>
                </a:cxn>
                <a:cxn ang="0">
                  <a:pos x="48" y="230"/>
                </a:cxn>
                <a:cxn ang="0">
                  <a:pos x="37" y="173"/>
                </a:cxn>
                <a:cxn ang="0">
                  <a:pos x="55" y="144"/>
                </a:cxn>
                <a:cxn ang="0">
                  <a:pos x="89" y="131"/>
                </a:cxn>
                <a:cxn ang="0">
                  <a:pos x="154" y="146"/>
                </a:cxn>
                <a:cxn ang="0">
                  <a:pos x="195" y="124"/>
                </a:cxn>
                <a:cxn ang="0">
                  <a:pos x="196" y="60"/>
                </a:cxn>
                <a:cxn ang="0">
                  <a:pos x="283" y="6"/>
                </a:cxn>
                <a:cxn ang="0">
                  <a:pos x="363" y="58"/>
                </a:cxn>
                <a:cxn ang="0">
                  <a:pos x="282" y="15"/>
                </a:cxn>
                <a:cxn ang="0">
                  <a:pos x="208" y="63"/>
                </a:cxn>
                <a:cxn ang="0">
                  <a:pos x="208" y="124"/>
                </a:cxn>
                <a:cxn ang="0">
                  <a:pos x="189" y="157"/>
                </a:cxn>
                <a:cxn ang="0">
                  <a:pos x="152" y="160"/>
                </a:cxn>
                <a:cxn ang="0">
                  <a:pos x="88" y="144"/>
                </a:cxn>
                <a:cxn ang="0">
                  <a:pos x="49" y="175"/>
                </a:cxn>
                <a:cxn ang="0">
                  <a:pos x="56" y="279"/>
                </a:cxn>
                <a:cxn ang="0">
                  <a:pos x="2" y="356"/>
                </a:cxn>
              </a:cxnLst>
              <a:rect l="0" t="0" r="r" b="b"/>
              <a:pathLst>
                <a:path w="366" h="356">
                  <a:moveTo>
                    <a:pt x="2" y="356"/>
                  </a:moveTo>
                  <a:cubicBezTo>
                    <a:pt x="1" y="356"/>
                    <a:pt x="0" y="346"/>
                    <a:pt x="6" y="330"/>
                  </a:cubicBezTo>
                  <a:cubicBezTo>
                    <a:pt x="12" y="314"/>
                    <a:pt x="29" y="294"/>
                    <a:pt x="49" y="273"/>
                  </a:cubicBezTo>
                  <a:cubicBezTo>
                    <a:pt x="58" y="263"/>
                    <a:pt x="52" y="247"/>
                    <a:pt x="48" y="230"/>
                  </a:cubicBezTo>
                  <a:cubicBezTo>
                    <a:pt x="45" y="214"/>
                    <a:pt x="33" y="196"/>
                    <a:pt x="37" y="173"/>
                  </a:cubicBezTo>
                  <a:cubicBezTo>
                    <a:pt x="40" y="161"/>
                    <a:pt x="47" y="151"/>
                    <a:pt x="55" y="144"/>
                  </a:cubicBezTo>
                  <a:cubicBezTo>
                    <a:pt x="63" y="136"/>
                    <a:pt x="76" y="130"/>
                    <a:pt x="89" y="131"/>
                  </a:cubicBezTo>
                  <a:cubicBezTo>
                    <a:pt x="113" y="134"/>
                    <a:pt x="131" y="146"/>
                    <a:pt x="154" y="146"/>
                  </a:cubicBezTo>
                  <a:cubicBezTo>
                    <a:pt x="177" y="150"/>
                    <a:pt x="197" y="146"/>
                    <a:pt x="195" y="124"/>
                  </a:cubicBezTo>
                  <a:cubicBezTo>
                    <a:pt x="195" y="104"/>
                    <a:pt x="190" y="81"/>
                    <a:pt x="196" y="60"/>
                  </a:cubicBezTo>
                  <a:cubicBezTo>
                    <a:pt x="206" y="15"/>
                    <a:pt x="254" y="0"/>
                    <a:pt x="283" y="6"/>
                  </a:cubicBezTo>
                  <a:cubicBezTo>
                    <a:pt x="348" y="14"/>
                    <a:pt x="366" y="60"/>
                    <a:pt x="363" y="58"/>
                  </a:cubicBezTo>
                  <a:cubicBezTo>
                    <a:pt x="362" y="61"/>
                    <a:pt x="343" y="20"/>
                    <a:pt x="282" y="15"/>
                  </a:cubicBezTo>
                  <a:cubicBezTo>
                    <a:pt x="254" y="11"/>
                    <a:pt x="216" y="26"/>
                    <a:pt x="208" y="63"/>
                  </a:cubicBezTo>
                  <a:cubicBezTo>
                    <a:pt x="203" y="82"/>
                    <a:pt x="207" y="101"/>
                    <a:pt x="208" y="124"/>
                  </a:cubicBezTo>
                  <a:cubicBezTo>
                    <a:pt x="209" y="135"/>
                    <a:pt x="203" y="152"/>
                    <a:pt x="189" y="157"/>
                  </a:cubicBezTo>
                  <a:cubicBezTo>
                    <a:pt x="176" y="162"/>
                    <a:pt x="164" y="160"/>
                    <a:pt x="152" y="160"/>
                  </a:cubicBezTo>
                  <a:cubicBezTo>
                    <a:pt x="128" y="159"/>
                    <a:pt x="106" y="146"/>
                    <a:pt x="88" y="144"/>
                  </a:cubicBezTo>
                  <a:cubicBezTo>
                    <a:pt x="70" y="142"/>
                    <a:pt x="54" y="160"/>
                    <a:pt x="49" y="175"/>
                  </a:cubicBezTo>
                  <a:cubicBezTo>
                    <a:pt x="45" y="209"/>
                    <a:pt x="78" y="246"/>
                    <a:pt x="56" y="279"/>
                  </a:cubicBezTo>
                  <a:cubicBezTo>
                    <a:pt x="9" y="319"/>
                    <a:pt x="2" y="356"/>
                    <a:pt x="2" y="356"/>
                  </a:cubicBezTo>
                  <a:close/>
                </a:path>
              </a:pathLst>
            </a:custGeom>
            <a:solidFill>
              <a:schemeClr val="accent1">
                <a:alpha val="20000"/>
              </a:schemeClr>
            </a:solidFill>
            <a:ln w="9525">
              <a:noFill/>
              <a:round/>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6"/>
            <p:cNvGrpSpPr/>
            <p:nvPr/>
          </p:nvGrpSpPr>
          <p:grpSpPr>
            <a:xfrm rot="1639090">
              <a:off x="8097455" y="1179954"/>
              <a:ext cx="200631" cy="243948"/>
              <a:chOff x="6786563" y="609600"/>
              <a:chExt cx="279400" cy="339725"/>
            </a:xfrm>
            <a:solidFill>
              <a:schemeClr val="accent1">
                <a:alpha val="20000"/>
              </a:schemeClr>
            </a:solidFill>
          </p:grpSpPr>
          <p:sp>
            <p:nvSpPr>
              <p:cNvPr id="579" name="Freeform 33"/>
              <p:cNvSpPr>
                <a:spLocks/>
              </p:cNvSpPr>
              <p:nvPr/>
            </p:nvSpPr>
            <p:spPr bwMode="auto">
              <a:xfrm>
                <a:off x="6813550" y="628650"/>
                <a:ext cx="252413" cy="320675"/>
              </a:xfrm>
              <a:custGeom>
                <a:avLst/>
                <a:gdLst/>
                <a:ahLst/>
                <a:cxnLst>
                  <a:cxn ang="0">
                    <a:pos x="7" y="40"/>
                  </a:cxn>
                  <a:cxn ang="0">
                    <a:pos x="14" y="43"/>
                  </a:cxn>
                  <a:cxn ang="0">
                    <a:pos x="24" y="59"/>
                  </a:cxn>
                  <a:cxn ang="0">
                    <a:pos x="38" y="69"/>
                  </a:cxn>
                  <a:cxn ang="0">
                    <a:pos x="51" y="77"/>
                  </a:cxn>
                  <a:cxn ang="0">
                    <a:pos x="55" y="85"/>
                  </a:cxn>
                  <a:cxn ang="0">
                    <a:pos x="57" y="70"/>
                  </a:cxn>
                  <a:cxn ang="0">
                    <a:pos x="62" y="53"/>
                  </a:cxn>
                  <a:cxn ang="0">
                    <a:pos x="58" y="33"/>
                  </a:cxn>
                  <a:cxn ang="0">
                    <a:pos x="51" y="26"/>
                  </a:cxn>
                  <a:cxn ang="0">
                    <a:pos x="51" y="12"/>
                  </a:cxn>
                  <a:cxn ang="0">
                    <a:pos x="44" y="0"/>
                  </a:cxn>
                  <a:cxn ang="0">
                    <a:pos x="44" y="0"/>
                  </a:cxn>
                  <a:cxn ang="0">
                    <a:pos x="37" y="4"/>
                  </a:cxn>
                  <a:cxn ang="0">
                    <a:pos x="48" y="18"/>
                  </a:cxn>
                  <a:cxn ang="0">
                    <a:pos x="30" y="9"/>
                  </a:cxn>
                  <a:cxn ang="0">
                    <a:pos x="25" y="12"/>
                  </a:cxn>
                  <a:cxn ang="0">
                    <a:pos x="34" y="28"/>
                  </a:cxn>
                  <a:cxn ang="0">
                    <a:pos x="46" y="47"/>
                  </a:cxn>
                  <a:cxn ang="0">
                    <a:pos x="54" y="77"/>
                  </a:cxn>
                  <a:cxn ang="0">
                    <a:pos x="43" y="44"/>
                  </a:cxn>
                  <a:cxn ang="0">
                    <a:pos x="34" y="31"/>
                  </a:cxn>
                  <a:cxn ang="0">
                    <a:pos x="34" y="31"/>
                  </a:cxn>
                  <a:cxn ang="0">
                    <a:pos x="19" y="16"/>
                  </a:cxn>
                  <a:cxn ang="0">
                    <a:pos x="13" y="20"/>
                  </a:cxn>
                  <a:cxn ang="0">
                    <a:pos x="16" y="40"/>
                  </a:cxn>
                  <a:cxn ang="0">
                    <a:pos x="7" y="24"/>
                  </a:cxn>
                  <a:cxn ang="0">
                    <a:pos x="0" y="29"/>
                  </a:cxn>
                  <a:cxn ang="0">
                    <a:pos x="0" y="40"/>
                  </a:cxn>
                  <a:cxn ang="0">
                    <a:pos x="7" y="40"/>
                  </a:cxn>
                </a:cxnLst>
                <a:rect l="0" t="0" r="r" b="b"/>
                <a:pathLst>
                  <a:path w="67" h="85">
                    <a:moveTo>
                      <a:pt x="7" y="40"/>
                    </a:moveTo>
                    <a:cubicBezTo>
                      <a:pt x="10" y="37"/>
                      <a:pt x="10" y="38"/>
                      <a:pt x="14" y="43"/>
                    </a:cubicBezTo>
                    <a:cubicBezTo>
                      <a:pt x="17" y="49"/>
                      <a:pt x="20" y="54"/>
                      <a:pt x="24" y="59"/>
                    </a:cubicBezTo>
                    <a:cubicBezTo>
                      <a:pt x="28" y="64"/>
                      <a:pt x="35" y="65"/>
                      <a:pt x="38" y="69"/>
                    </a:cubicBezTo>
                    <a:cubicBezTo>
                      <a:pt x="41" y="74"/>
                      <a:pt x="47" y="72"/>
                      <a:pt x="51" y="77"/>
                    </a:cubicBezTo>
                    <a:cubicBezTo>
                      <a:pt x="55" y="82"/>
                      <a:pt x="55" y="85"/>
                      <a:pt x="55" y="85"/>
                    </a:cubicBezTo>
                    <a:cubicBezTo>
                      <a:pt x="55" y="85"/>
                      <a:pt x="59" y="77"/>
                      <a:pt x="57" y="70"/>
                    </a:cubicBezTo>
                    <a:cubicBezTo>
                      <a:pt x="56" y="63"/>
                      <a:pt x="61" y="56"/>
                      <a:pt x="62" y="53"/>
                    </a:cubicBezTo>
                    <a:cubicBezTo>
                      <a:pt x="67" y="43"/>
                      <a:pt x="58" y="33"/>
                      <a:pt x="58" y="33"/>
                    </a:cubicBezTo>
                    <a:cubicBezTo>
                      <a:pt x="51" y="26"/>
                      <a:pt x="51" y="26"/>
                      <a:pt x="51" y="26"/>
                    </a:cubicBezTo>
                    <a:cubicBezTo>
                      <a:pt x="51" y="26"/>
                      <a:pt x="54" y="19"/>
                      <a:pt x="51" y="12"/>
                    </a:cubicBezTo>
                    <a:cubicBezTo>
                      <a:pt x="50" y="7"/>
                      <a:pt x="46" y="2"/>
                      <a:pt x="44" y="0"/>
                    </a:cubicBezTo>
                    <a:cubicBezTo>
                      <a:pt x="44" y="0"/>
                      <a:pt x="44" y="0"/>
                      <a:pt x="44" y="0"/>
                    </a:cubicBezTo>
                    <a:cubicBezTo>
                      <a:pt x="42" y="1"/>
                      <a:pt x="39" y="3"/>
                      <a:pt x="37" y="4"/>
                    </a:cubicBezTo>
                    <a:cubicBezTo>
                      <a:pt x="44" y="11"/>
                      <a:pt x="50" y="16"/>
                      <a:pt x="48" y="18"/>
                    </a:cubicBezTo>
                    <a:cubicBezTo>
                      <a:pt x="46" y="21"/>
                      <a:pt x="39" y="16"/>
                      <a:pt x="30" y="9"/>
                    </a:cubicBezTo>
                    <a:cubicBezTo>
                      <a:pt x="29" y="10"/>
                      <a:pt x="27" y="11"/>
                      <a:pt x="25" y="12"/>
                    </a:cubicBezTo>
                    <a:cubicBezTo>
                      <a:pt x="29" y="18"/>
                      <a:pt x="33" y="24"/>
                      <a:pt x="34" y="28"/>
                    </a:cubicBezTo>
                    <a:cubicBezTo>
                      <a:pt x="39" y="34"/>
                      <a:pt x="45" y="42"/>
                      <a:pt x="46" y="47"/>
                    </a:cubicBezTo>
                    <a:cubicBezTo>
                      <a:pt x="48" y="55"/>
                      <a:pt x="54" y="77"/>
                      <a:pt x="54" y="77"/>
                    </a:cubicBezTo>
                    <a:cubicBezTo>
                      <a:pt x="54" y="77"/>
                      <a:pt x="45" y="47"/>
                      <a:pt x="43" y="44"/>
                    </a:cubicBezTo>
                    <a:cubicBezTo>
                      <a:pt x="43" y="42"/>
                      <a:pt x="38" y="37"/>
                      <a:pt x="34" y="31"/>
                    </a:cubicBezTo>
                    <a:cubicBezTo>
                      <a:pt x="34" y="31"/>
                      <a:pt x="34" y="31"/>
                      <a:pt x="34" y="31"/>
                    </a:cubicBezTo>
                    <a:cubicBezTo>
                      <a:pt x="31" y="33"/>
                      <a:pt x="25" y="26"/>
                      <a:pt x="19" y="16"/>
                    </a:cubicBezTo>
                    <a:cubicBezTo>
                      <a:pt x="17" y="18"/>
                      <a:pt x="15" y="19"/>
                      <a:pt x="13" y="20"/>
                    </a:cubicBezTo>
                    <a:cubicBezTo>
                      <a:pt x="17" y="30"/>
                      <a:pt x="19" y="39"/>
                      <a:pt x="16" y="40"/>
                    </a:cubicBezTo>
                    <a:cubicBezTo>
                      <a:pt x="14" y="41"/>
                      <a:pt x="10" y="34"/>
                      <a:pt x="7" y="24"/>
                    </a:cubicBezTo>
                    <a:cubicBezTo>
                      <a:pt x="5" y="26"/>
                      <a:pt x="2" y="27"/>
                      <a:pt x="0" y="29"/>
                    </a:cubicBezTo>
                    <a:cubicBezTo>
                      <a:pt x="0" y="33"/>
                      <a:pt x="0" y="37"/>
                      <a:pt x="0" y="40"/>
                    </a:cubicBezTo>
                    <a:cubicBezTo>
                      <a:pt x="2" y="41"/>
                      <a:pt x="5" y="41"/>
                      <a:pt x="7" y="4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0" name="Freeform 34"/>
              <p:cNvSpPr>
                <a:spLocks/>
              </p:cNvSpPr>
              <p:nvPr/>
            </p:nvSpPr>
            <p:spPr bwMode="auto">
              <a:xfrm>
                <a:off x="6786563" y="757238"/>
                <a:ext cx="4763" cy="3175"/>
              </a:xfrm>
              <a:custGeom>
                <a:avLst/>
                <a:gdLst/>
                <a:ahLst/>
                <a:cxnLst>
                  <a:cxn ang="0">
                    <a:pos x="0" y="0"/>
                  </a:cxn>
                  <a:cxn ang="0">
                    <a:pos x="0" y="0"/>
                  </a:cxn>
                  <a:cxn ang="0">
                    <a:pos x="1" y="1"/>
                  </a:cxn>
                  <a:cxn ang="0">
                    <a:pos x="0" y="0"/>
                  </a:cxn>
                </a:cxnLst>
                <a:rect l="0" t="0" r="r" b="b"/>
                <a:pathLst>
                  <a:path w="1" h="1">
                    <a:moveTo>
                      <a:pt x="0" y="0"/>
                    </a:moveTo>
                    <a:cubicBezTo>
                      <a:pt x="0" y="0"/>
                      <a:pt x="0" y="0"/>
                      <a:pt x="0" y="0"/>
                    </a:cubicBezTo>
                    <a:cubicBezTo>
                      <a:pt x="0" y="0"/>
                      <a:pt x="0" y="1"/>
                      <a:pt x="1" y="1"/>
                    </a:cubicBezTo>
                    <a:cubicBezTo>
                      <a:pt x="1" y="1"/>
                      <a:pt x="0" y="0"/>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1" name="Freeform 35"/>
              <p:cNvSpPr>
                <a:spLocks/>
              </p:cNvSpPr>
              <p:nvPr/>
            </p:nvSpPr>
            <p:spPr bwMode="auto">
              <a:xfrm>
                <a:off x="6942138" y="735013"/>
                <a:ext cx="74613" cy="184150"/>
              </a:xfrm>
              <a:custGeom>
                <a:avLst/>
                <a:gdLst/>
                <a:ahLst/>
                <a:cxnLst>
                  <a:cxn ang="0">
                    <a:pos x="0" y="3"/>
                  </a:cxn>
                  <a:cxn ang="0">
                    <a:pos x="9" y="16"/>
                  </a:cxn>
                  <a:cxn ang="0">
                    <a:pos x="20" y="49"/>
                  </a:cxn>
                  <a:cxn ang="0">
                    <a:pos x="12" y="19"/>
                  </a:cxn>
                  <a:cxn ang="0">
                    <a:pos x="0" y="0"/>
                  </a:cxn>
                  <a:cxn ang="0">
                    <a:pos x="0" y="3"/>
                  </a:cxn>
                </a:cxnLst>
                <a:rect l="0" t="0" r="r" b="b"/>
                <a:pathLst>
                  <a:path w="20" h="49">
                    <a:moveTo>
                      <a:pt x="0" y="3"/>
                    </a:moveTo>
                    <a:cubicBezTo>
                      <a:pt x="4" y="9"/>
                      <a:pt x="9" y="14"/>
                      <a:pt x="9" y="16"/>
                    </a:cubicBezTo>
                    <a:cubicBezTo>
                      <a:pt x="11" y="19"/>
                      <a:pt x="20" y="49"/>
                      <a:pt x="20" y="49"/>
                    </a:cubicBezTo>
                    <a:cubicBezTo>
                      <a:pt x="20" y="49"/>
                      <a:pt x="14" y="27"/>
                      <a:pt x="12" y="19"/>
                    </a:cubicBezTo>
                    <a:cubicBezTo>
                      <a:pt x="11" y="14"/>
                      <a:pt x="5" y="6"/>
                      <a:pt x="0" y="0"/>
                    </a:cubicBezTo>
                    <a:cubicBezTo>
                      <a:pt x="0" y="1"/>
                      <a:pt x="0" y="2"/>
                      <a:pt x="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2" name="Freeform 36"/>
              <p:cNvSpPr>
                <a:spLocks/>
              </p:cNvSpPr>
              <p:nvPr/>
            </p:nvSpPr>
            <p:spPr bwMode="auto">
              <a:xfrm>
                <a:off x="6840538" y="704850"/>
                <a:ext cx="44450" cy="79375"/>
              </a:xfrm>
              <a:custGeom>
                <a:avLst/>
                <a:gdLst/>
                <a:ahLst/>
                <a:cxnLst>
                  <a:cxn ang="0">
                    <a:pos x="9" y="20"/>
                  </a:cxn>
                  <a:cxn ang="0">
                    <a:pos x="6" y="0"/>
                  </a:cxn>
                  <a:cxn ang="0">
                    <a:pos x="0" y="4"/>
                  </a:cxn>
                  <a:cxn ang="0">
                    <a:pos x="9" y="20"/>
                  </a:cxn>
                </a:cxnLst>
                <a:rect l="0" t="0" r="r" b="b"/>
                <a:pathLst>
                  <a:path w="12" h="21">
                    <a:moveTo>
                      <a:pt x="9" y="20"/>
                    </a:moveTo>
                    <a:cubicBezTo>
                      <a:pt x="12" y="19"/>
                      <a:pt x="10" y="10"/>
                      <a:pt x="6" y="0"/>
                    </a:cubicBezTo>
                    <a:cubicBezTo>
                      <a:pt x="4" y="1"/>
                      <a:pt x="2" y="3"/>
                      <a:pt x="0" y="4"/>
                    </a:cubicBezTo>
                    <a:cubicBezTo>
                      <a:pt x="3" y="14"/>
                      <a:pt x="7" y="21"/>
                      <a:pt x="9" y="2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3" name="Freeform 37"/>
              <p:cNvSpPr>
                <a:spLocks/>
              </p:cNvSpPr>
              <p:nvPr/>
            </p:nvSpPr>
            <p:spPr bwMode="auto">
              <a:xfrm>
                <a:off x="6884988" y="674688"/>
                <a:ext cx="57150" cy="79375"/>
              </a:xfrm>
              <a:custGeom>
                <a:avLst/>
                <a:gdLst/>
                <a:ahLst/>
                <a:cxnLst>
                  <a:cxn ang="0">
                    <a:pos x="15" y="19"/>
                  </a:cxn>
                  <a:cxn ang="0">
                    <a:pos x="15" y="19"/>
                  </a:cxn>
                  <a:cxn ang="0">
                    <a:pos x="15" y="16"/>
                  </a:cxn>
                  <a:cxn ang="0">
                    <a:pos x="6" y="0"/>
                  </a:cxn>
                  <a:cxn ang="0">
                    <a:pos x="0" y="4"/>
                  </a:cxn>
                  <a:cxn ang="0">
                    <a:pos x="15" y="19"/>
                  </a:cxn>
                </a:cxnLst>
                <a:rect l="0" t="0" r="r" b="b"/>
                <a:pathLst>
                  <a:path w="15" h="21">
                    <a:moveTo>
                      <a:pt x="15" y="19"/>
                    </a:moveTo>
                    <a:cubicBezTo>
                      <a:pt x="15" y="19"/>
                      <a:pt x="15" y="19"/>
                      <a:pt x="15" y="19"/>
                    </a:cubicBezTo>
                    <a:cubicBezTo>
                      <a:pt x="15" y="18"/>
                      <a:pt x="15" y="17"/>
                      <a:pt x="15" y="16"/>
                    </a:cubicBezTo>
                    <a:cubicBezTo>
                      <a:pt x="14" y="12"/>
                      <a:pt x="10" y="6"/>
                      <a:pt x="6" y="0"/>
                    </a:cubicBezTo>
                    <a:cubicBezTo>
                      <a:pt x="4" y="2"/>
                      <a:pt x="2" y="3"/>
                      <a:pt x="0" y="4"/>
                    </a:cubicBezTo>
                    <a:cubicBezTo>
                      <a:pt x="6" y="14"/>
                      <a:pt x="12" y="21"/>
                      <a:pt x="15" y="1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4" name="Freeform 38"/>
              <p:cNvSpPr>
                <a:spLocks/>
              </p:cNvSpPr>
              <p:nvPr/>
            </p:nvSpPr>
            <p:spPr bwMode="auto">
              <a:xfrm>
                <a:off x="6926263" y="644525"/>
                <a:ext cx="74613" cy="63500"/>
              </a:xfrm>
              <a:custGeom>
                <a:avLst/>
                <a:gdLst/>
                <a:ahLst/>
                <a:cxnLst>
                  <a:cxn ang="0">
                    <a:pos x="18" y="14"/>
                  </a:cxn>
                  <a:cxn ang="0">
                    <a:pos x="7" y="0"/>
                  </a:cxn>
                  <a:cxn ang="0">
                    <a:pos x="0" y="5"/>
                  </a:cxn>
                  <a:cxn ang="0">
                    <a:pos x="18" y="14"/>
                  </a:cxn>
                </a:cxnLst>
                <a:rect l="0" t="0" r="r" b="b"/>
                <a:pathLst>
                  <a:path w="20" h="17">
                    <a:moveTo>
                      <a:pt x="18" y="14"/>
                    </a:moveTo>
                    <a:cubicBezTo>
                      <a:pt x="20" y="12"/>
                      <a:pt x="14" y="7"/>
                      <a:pt x="7" y="0"/>
                    </a:cubicBezTo>
                    <a:cubicBezTo>
                      <a:pt x="5" y="2"/>
                      <a:pt x="3" y="3"/>
                      <a:pt x="0" y="5"/>
                    </a:cubicBezTo>
                    <a:cubicBezTo>
                      <a:pt x="9" y="12"/>
                      <a:pt x="16" y="17"/>
                      <a:pt x="18" y="1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5" name="Freeform 39"/>
              <p:cNvSpPr>
                <a:spLocks/>
              </p:cNvSpPr>
              <p:nvPr/>
            </p:nvSpPr>
            <p:spPr bwMode="auto">
              <a:xfrm>
                <a:off x="6978650" y="609600"/>
                <a:ext cx="57150" cy="34925"/>
              </a:xfrm>
              <a:custGeom>
                <a:avLst/>
                <a:gdLst/>
                <a:ahLst/>
                <a:cxnLst>
                  <a:cxn ang="0">
                    <a:pos x="14" y="7"/>
                  </a:cxn>
                  <a:cxn ang="0">
                    <a:pos x="7" y="0"/>
                  </a:cxn>
                  <a:cxn ang="0">
                    <a:pos x="0" y="5"/>
                  </a:cxn>
                  <a:cxn ang="0">
                    <a:pos x="0" y="5"/>
                  </a:cxn>
                  <a:cxn ang="0">
                    <a:pos x="14" y="7"/>
                  </a:cxn>
                </a:cxnLst>
                <a:rect l="0" t="0" r="r" b="b"/>
                <a:pathLst>
                  <a:path w="15" h="9">
                    <a:moveTo>
                      <a:pt x="14" y="7"/>
                    </a:moveTo>
                    <a:cubicBezTo>
                      <a:pt x="15" y="5"/>
                      <a:pt x="12" y="3"/>
                      <a:pt x="7" y="0"/>
                    </a:cubicBezTo>
                    <a:cubicBezTo>
                      <a:pt x="5" y="1"/>
                      <a:pt x="2" y="3"/>
                      <a:pt x="0" y="5"/>
                    </a:cubicBezTo>
                    <a:cubicBezTo>
                      <a:pt x="0" y="5"/>
                      <a:pt x="0" y="5"/>
                      <a:pt x="0" y="5"/>
                    </a:cubicBezTo>
                    <a:cubicBezTo>
                      <a:pt x="8" y="8"/>
                      <a:pt x="13" y="9"/>
                      <a:pt x="14"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6" name="Freeform 40"/>
              <p:cNvSpPr>
                <a:spLocks/>
              </p:cNvSpPr>
              <p:nvPr/>
            </p:nvSpPr>
            <p:spPr bwMode="auto">
              <a:xfrm>
                <a:off x="6786563" y="738188"/>
                <a:ext cx="26988" cy="57150"/>
              </a:xfrm>
              <a:custGeom>
                <a:avLst/>
                <a:gdLst/>
                <a:ahLst/>
                <a:cxnLst>
                  <a:cxn ang="0">
                    <a:pos x="4" y="15"/>
                  </a:cxn>
                  <a:cxn ang="0">
                    <a:pos x="7" y="11"/>
                  </a:cxn>
                  <a:cxn ang="0">
                    <a:pos x="7" y="0"/>
                  </a:cxn>
                  <a:cxn ang="0">
                    <a:pos x="0" y="5"/>
                  </a:cxn>
                  <a:cxn ang="0">
                    <a:pos x="1" y="6"/>
                  </a:cxn>
                  <a:cxn ang="0">
                    <a:pos x="4" y="15"/>
                  </a:cxn>
                </a:cxnLst>
                <a:rect l="0" t="0" r="r" b="b"/>
                <a:pathLst>
                  <a:path w="7" h="15">
                    <a:moveTo>
                      <a:pt x="4" y="15"/>
                    </a:moveTo>
                    <a:cubicBezTo>
                      <a:pt x="6" y="14"/>
                      <a:pt x="6" y="13"/>
                      <a:pt x="7" y="11"/>
                    </a:cubicBezTo>
                    <a:cubicBezTo>
                      <a:pt x="7" y="8"/>
                      <a:pt x="7" y="4"/>
                      <a:pt x="7" y="0"/>
                    </a:cubicBezTo>
                    <a:cubicBezTo>
                      <a:pt x="5" y="2"/>
                      <a:pt x="3" y="3"/>
                      <a:pt x="0" y="5"/>
                    </a:cubicBezTo>
                    <a:cubicBezTo>
                      <a:pt x="0" y="5"/>
                      <a:pt x="1" y="6"/>
                      <a:pt x="1" y="6"/>
                    </a:cubicBezTo>
                    <a:cubicBezTo>
                      <a:pt x="1" y="11"/>
                      <a:pt x="3" y="15"/>
                      <a:pt x="4"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 name="Group 292"/>
            <p:cNvGrpSpPr/>
            <p:nvPr/>
          </p:nvGrpSpPr>
          <p:grpSpPr>
            <a:xfrm rot="1639090">
              <a:off x="7468524" y="2050588"/>
              <a:ext cx="608731" cy="624689"/>
              <a:chOff x="5229225" y="3265488"/>
              <a:chExt cx="847726" cy="869950"/>
            </a:xfrm>
            <a:solidFill>
              <a:schemeClr val="accent4">
                <a:alpha val="20000"/>
              </a:schemeClr>
            </a:solidFill>
          </p:grpSpPr>
          <p:sp>
            <p:nvSpPr>
              <p:cNvPr id="548" name="Freeform 52"/>
              <p:cNvSpPr>
                <a:spLocks/>
              </p:cNvSpPr>
              <p:nvPr/>
            </p:nvSpPr>
            <p:spPr bwMode="auto">
              <a:xfrm>
                <a:off x="5689600" y="3352800"/>
                <a:ext cx="228600" cy="285750"/>
              </a:xfrm>
              <a:custGeom>
                <a:avLst/>
                <a:gdLst/>
                <a:ahLst/>
                <a:cxnLst>
                  <a:cxn ang="0">
                    <a:pos x="0" y="76"/>
                  </a:cxn>
                  <a:cxn ang="0">
                    <a:pos x="35" y="49"/>
                  </a:cxn>
                  <a:cxn ang="0">
                    <a:pos x="15" y="59"/>
                  </a:cxn>
                  <a:cxn ang="0">
                    <a:pos x="15" y="49"/>
                  </a:cxn>
                  <a:cxn ang="0">
                    <a:pos x="0" y="76"/>
                  </a:cxn>
                </a:cxnLst>
                <a:rect l="0" t="0" r="r" b="b"/>
                <a:pathLst>
                  <a:path w="61" h="76">
                    <a:moveTo>
                      <a:pt x="0" y="76"/>
                    </a:moveTo>
                    <a:cubicBezTo>
                      <a:pt x="15" y="56"/>
                      <a:pt x="31" y="48"/>
                      <a:pt x="35" y="49"/>
                    </a:cubicBezTo>
                    <a:cubicBezTo>
                      <a:pt x="56" y="23"/>
                      <a:pt x="56" y="6"/>
                      <a:pt x="15" y="59"/>
                    </a:cubicBezTo>
                    <a:cubicBezTo>
                      <a:pt x="61" y="0"/>
                      <a:pt x="40" y="13"/>
                      <a:pt x="15" y="49"/>
                    </a:cubicBezTo>
                    <a:cubicBezTo>
                      <a:pt x="13" y="56"/>
                      <a:pt x="8" y="66"/>
                      <a:pt x="0" y="7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9" name="Freeform 53"/>
              <p:cNvSpPr>
                <a:spLocks/>
              </p:cNvSpPr>
              <p:nvPr/>
            </p:nvSpPr>
            <p:spPr bwMode="auto">
              <a:xfrm>
                <a:off x="5229225" y="3736975"/>
                <a:ext cx="328613" cy="115888"/>
              </a:xfrm>
              <a:custGeom>
                <a:avLst/>
                <a:gdLst/>
                <a:ahLst/>
                <a:cxnLst>
                  <a:cxn ang="0">
                    <a:pos x="50" y="2"/>
                  </a:cxn>
                  <a:cxn ang="0">
                    <a:pos x="68" y="7"/>
                  </a:cxn>
                  <a:cxn ang="0">
                    <a:pos x="59" y="13"/>
                  </a:cxn>
                  <a:cxn ang="0">
                    <a:pos x="87" y="0"/>
                  </a:cxn>
                  <a:cxn ang="0">
                    <a:pos x="50" y="2"/>
                  </a:cxn>
                </a:cxnLst>
                <a:rect l="0" t="0" r="r" b="b"/>
                <a:pathLst>
                  <a:path w="87" h="31">
                    <a:moveTo>
                      <a:pt x="50" y="2"/>
                    </a:moveTo>
                    <a:cubicBezTo>
                      <a:pt x="15" y="14"/>
                      <a:pt x="3" y="30"/>
                      <a:pt x="68" y="7"/>
                    </a:cubicBezTo>
                    <a:cubicBezTo>
                      <a:pt x="0" y="31"/>
                      <a:pt x="20" y="28"/>
                      <a:pt x="59" y="13"/>
                    </a:cubicBezTo>
                    <a:cubicBezTo>
                      <a:pt x="65" y="9"/>
                      <a:pt x="75" y="4"/>
                      <a:pt x="87" y="0"/>
                    </a:cubicBezTo>
                    <a:cubicBezTo>
                      <a:pt x="71" y="6"/>
                      <a:pt x="57" y="5"/>
                      <a:pt x="50"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0" name="Freeform 54"/>
              <p:cNvSpPr>
                <a:spLocks/>
              </p:cNvSpPr>
              <p:nvPr/>
            </p:nvSpPr>
            <p:spPr bwMode="auto">
              <a:xfrm>
                <a:off x="5414963" y="3336925"/>
                <a:ext cx="179388" cy="298450"/>
              </a:xfrm>
              <a:custGeom>
                <a:avLst/>
                <a:gdLst/>
                <a:ahLst/>
                <a:cxnLst>
                  <a:cxn ang="0">
                    <a:pos x="33" y="39"/>
                  </a:cxn>
                  <a:cxn ang="0">
                    <a:pos x="38" y="60"/>
                  </a:cxn>
                  <a:cxn ang="0">
                    <a:pos x="24" y="51"/>
                  </a:cxn>
                  <a:cxn ang="0">
                    <a:pos x="48" y="79"/>
                  </a:cxn>
                  <a:cxn ang="0">
                    <a:pos x="33" y="39"/>
                  </a:cxn>
                </a:cxnLst>
                <a:rect l="0" t="0" r="r" b="b"/>
                <a:pathLst>
                  <a:path w="48" h="79">
                    <a:moveTo>
                      <a:pt x="33" y="39"/>
                    </a:moveTo>
                    <a:cubicBezTo>
                      <a:pt x="15" y="10"/>
                      <a:pt x="2" y="3"/>
                      <a:pt x="38" y="60"/>
                    </a:cubicBezTo>
                    <a:cubicBezTo>
                      <a:pt x="0" y="0"/>
                      <a:pt x="3" y="19"/>
                      <a:pt x="24" y="51"/>
                    </a:cubicBezTo>
                    <a:cubicBezTo>
                      <a:pt x="31" y="56"/>
                      <a:pt x="40" y="65"/>
                      <a:pt x="48" y="79"/>
                    </a:cubicBezTo>
                    <a:cubicBezTo>
                      <a:pt x="37" y="60"/>
                      <a:pt x="33" y="45"/>
                      <a:pt x="33" y="3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1" name="Freeform 55"/>
              <p:cNvSpPr>
                <a:spLocks/>
              </p:cNvSpPr>
              <p:nvPr/>
            </p:nvSpPr>
            <p:spPr bwMode="auto">
              <a:xfrm>
                <a:off x="5783263" y="3830638"/>
                <a:ext cx="168275" cy="150813"/>
              </a:xfrm>
              <a:custGeom>
                <a:avLst/>
                <a:gdLst/>
                <a:ahLst/>
                <a:cxnLst>
                  <a:cxn ang="0">
                    <a:pos x="0" y="0"/>
                  </a:cxn>
                  <a:cxn ang="0">
                    <a:pos x="15" y="5"/>
                  </a:cxn>
                  <a:cxn ang="0">
                    <a:pos x="0" y="0"/>
                  </a:cxn>
                </a:cxnLst>
                <a:rect l="0" t="0" r="r" b="b"/>
                <a:pathLst>
                  <a:path w="45" h="40">
                    <a:moveTo>
                      <a:pt x="0" y="0"/>
                    </a:moveTo>
                    <a:cubicBezTo>
                      <a:pt x="45" y="40"/>
                      <a:pt x="40" y="27"/>
                      <a:pt x="15" y="5"/>
                    </a:cubicBezTo>
                    <a:cubicBezTo>
                      <a:pt x="13" y="6"/>
                      <a:pt x="8" y="5"/>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2" name="Freeform 56"/>
              <p:cNvSpPr>
                <a:spLocks/>
              </p:cNvSpPr>
              <p:nvPr/>
            </p:nvSpPr>
            <p:spPr bwMode="auto">
              <a:xfrm>
                <a:off x="5719763" y="3736975"/>
                <a:ext cx="333375" cy="142875"/>
              </a:xfrm>
              <a:custGeom>
                <a:avLst/>
                <a:gdLst/>
                <a:ahLst/>
                <a:cxnLst>
                  <a:cxn ang="0">
                    <a:pos x="32" y="23"/>
                  </a:cxn>
                  <a:cxn ang="0">
                    <a:pos x="21" y="8"/>
                  </a:cxn>
                  <a:cxn ang="0">
                    <a:pos x="33" y="6"/>
                  </a:cxn>
                  <a:cxn ang="0">
                    <a:pos x="0" y="0"/>
                  </a:cxn>
                  <a:cxn ang="0">
                    <a:pos x="32" y="23"/>
                  </a:cxn>
                </a:cxnLst>
                <a:rect l="0" t="0" r="r" b="b"/>
                <a:pathLst>
                  <a:path w="89" h="38">
                    <a:moveTo>
                      <a:pt x="32" y="23"/>
                    </a:moveTo>
                    <a:cubicBezTo>
                      <a:pt x="66" y="38"/>
                      <a:pt x="85" y="34"/>
                      <a:pt x="21" y="8"/>
                    </a:cubicBezTo>
                    <a:cubicBezTo>
                      <a:pt x="89" y="35"/>
                      <a:pt x="72" y="19"/>
                      <a:pt x="33" y="6"/>
                    </a:cubicBezTo>
                    <a:cubicBezTo>
                      <a:pt x="25" y="6"/>
                      <a:pt x="13" y="5"/>
                      <a:pt x="0" y="0"/>
                    </a:cubicBezTo>
                    <a:cubicBezTo>
                      <a:pt x="18" y="6"/>
                      <a:pt x="28" y="16"/>
                      <a:pt x="32"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3" name="Freeform 57"/>
              <p:cNvSpPr>
                <a:spLocks/>
              </p:cNvSpPr>
              <p:nvPr/>
            </p:nvSpPr>
            <p:spPr bwMode="auto">
              <a:xfrm>
                <a:off x="5719763" y="3548063"/>
                <a:ext cx="357188" cy="131763"/>
              </a:xfrm>
              <a:custGeom>
                <a:avLst/>
                <a:gdLst/>
                <a:ahLst/>
                <a:cxnLst>
                  <a:cxn ang="0">
                    <a:pos x="38" y="32"/>
                  </a:cxn>
                  <a:cxn ang="0">
                    <a:pos x="21" y="27"/>
                  </a:cxn>
                  <a:cxn ang="0">
                    <a:pos x="22" y="23"/>
                  </a:cxn>
                  <a:cxn ang="0">
                    <a:pos x="0" y="35"/>
                  </a:cxn>
                  <a:cxn ang="0">
                    <a:pos x="38" y="32"/>
                  </a:cxn>
                </a:cxnLst>
                <a:rect l="0" t="0" r="r" b="b"/>
                <a:pathLst>
                  <a:path w="95" h="35">
                    <a:moveTo>
                      <a:pt x="38" y="32"/>
                    </a:moveTo>
                    <a:cubicBezTo>
                      <a:pt x="75" y="20"/>
                      <a:pt x="88" y="3"/>
                      <a:pt x="21" y="27"/>
                    </a:cubicBezTo>
                    <a:cubicBezTo>
                      <a:pt x="95" y="0"/>
                      <a:pt x="66" y="6"/>
                      <a:pt x="22" y="23"/>
                    </a:cubicBezTo>
                    <a:cubicBezTo>
                      <a:pt x="16" y="27"/>
                      <a:pt x="9" y="31"/>
                      <a:pt x="0" y="35"/>
                    </a:cubicBezTo>
                    <a:cubicBezTo>
                      <a:pt x="16" y="29"/>
                      <a:pt x="30" y="29"/>
                      <a:pt x="38" y="3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4" name="Freeform 58"/>
              <p:cNvSpPr>
                <a:spLocks/>
              </p:cNvSpPr>
              <p:nvPr/>
            </p:nvSpPr>
            <p:spPr bwMode="auto">
              <a:xfrm>
                <a:off x="5338763" y="3427413"/>
                <a:ext cx="169863" cy="155575"/>
              </a:xfrm>
              <a:custGeom>
                <a:avLst/>
                <a:gdLst/>
                <a:ahLst/>
                <a:cxnLst>
                  <a:cxn ang="0">
                    <a:pos x="36" y="25"/>
                  </a:cxn>
                  <a:cxn ang="0">
                    <a:pos x="45" y="41"/>
                  </a:cxn>
                  <a:cxn ang="0">
                    <a:pos x="36" y="25"/>
                  </a:cxn>
                </a:cxnLst>
                <a:rect l="0" t="0" r="r" b="b"/>
                <a:pathLst>
                  <a:path w="45" h="41">
                    <a:moveTo>
                      <a:pt x="36" y="25"/>
                    </a:moveTo>
                    <a:cubicBezTo>
                      <a:pt x="12" y="3"/>
                      <a:pt x="0" y="0"/>
                      <a:pt x="45" y="41"/>
                    </a:cubicBezTo>
                    <a:cubicBezTo>
                      <a:pt x="36" y="31"/>
                      <a:pt x="34" y="26"/>
                      <a:pt x="36" y="2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6" name="Freeform 60"/>
              <p:cNvSpPr>
                <a:spLocks/>
              </p:cNvSpPr>
              <p:nvPr/>
            </p:nvSpPr>
            <p:spPr bwMode="auto">
              <a:xfrm>
                <a:off x="5748338" y="3690938"/>
                <a:ext cx="304800" cy="49213"/>
              </a:xfrm>
              <a:custGeom>
                <a:avLst/>
                <a:gdLst/>
                <a:ahLst/>
                <a:cxnLst>
                  <a:cxn ang="0">
                    <a:pos x="0" y="6"/>
                  </a:cxn>
                  <a:cxn ang="0">
                    <a:pos x="24" y="9"/>
                  </a:cxn>
                  <a:cxn ang="0">
                    <a:pos x="36" y="0"/>
                  </a:cxn>
                  <a:cxn ang="0">
                    <a:pos x="0" y="6"/>
                  </a:cxn>
                </a:cxnLst>
                <a:rect l="0" t="0" r="r" b="b"/>
                <a:pathLst>
                  <a:path w="81" h="13">
                    <a:moveTo>
                      <a:pt x="0" y="6"/>
                    </a:moveTo>
                    <a:cubicBezTo>
                      <a:pt x="11" y="6"/>
                      <a:pt x="18" y="7"/>
                      <a:pt x="24" y="9"/>
                    </a:cubicBezTo>
                    <a:cubicBezTo>
                      <a:pt x="81" y="13"/>
                      <a:pt x="69" y="2"/>
                      <a:pt x="36" y="0"/>
                    </a:cubicBezTo>
                    <a:cubicBezTo>
                      <a:pt x="35" y="3"/>
                      <a:pt x="24" y="7"/>
                      <a:pt x="0"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7" name="Freeform 61"/>
              <p:cNvSpPr>
                <a:spLocks/>
              </p:cNvSpPr>
              <p:nvPr/>
            </p:nvSpPr>
            <p:spPr bwMode="auto">
              <a:xfrm>
                <a:off x="5843588" y="3725863"/>
                <a:ext cx="214313" cy="41275"/>
              </a:xfrm>
              <a:custGeom>
                <a:avLst/>
                <a:gdLst/>
                <a:ahLst/>
                <a:cxnLst>
                  <a:cxn ang="0">
                    <a:pos x="9" y="7"/>
                  </a:cxn>
                  <a:cxn ang="0">
                    <a:pos x="0" y="0"/>
                  </a:cxn>
                  <a:cxn ang="0">
                    <a:pos x="9" y="7"/>
                  </a:cxn>
                </a:cxnLst>
                <a:rect l="0" t="0" r="r" b="b"/>
                <a:pathLst>
                  <a:path w="57" h="11">
                    <a:moveTo>
                      <a:pt x="9" y="7"/>
                    </a:moveTo>
                    <a:cubicBezTo>
                      <a:pt x="42" y="11"/>
                      <a:pt x="57" y="6"/>
                      <a:pt x="0" y="0"/>
                    </a:cubicBezTo>
                    <a:cubicBezTo>
                      <a:pt x="11" y="2"/>
                      <a:pt x="13" y="5"/>
                      <a:pt x="9"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8" name="Freeform 62"/>
              <p:cNvSpPr>
                <a:spLocks/>
              </p:cNvSpPr>
              <p:nvPr/>
            </p:nvSpPr>
            <p:spPr bwMode="auto">
              <a:xfrm>
                <a:off x="5673725" y="3811588"/>
                <a:ext cx="101600" cy="282575"/>
              </a:xfrm>
              <a:custGeom>
                <a:avLst/>
                <a:gdLst/>
                <a:ahLst/>
                <a:cxnLst>
                  <a:cxn ang="0">
                    <a:pos x="4" y="36"/>
                  </a:cxn>
                  <a:cxn ang="0">
                    <a:pos x="10" y="23"/>
                  </a:cxn>
                  <a:cxn ang="0">
                    <a:pos x="0" y="0"/>
                  </a:cxn>
                  <a:cxn ang="0">
                    <a:pos x="4" y="36"/>
                  </a:cxn>
                </a:cxnLst>
                <a:rect l="0" t="0" r="r" b="b"/>
                <a:pathLst>
                  <a:path w="27" h="75">
                    <a:moveTo>
                      <a:pt x="4" y="36"/>
                    </a:moveTo>
                    <a:cubicBezTo>
                      <a:pt x="14" y="66"/>
                      <a:pt x="27" y="75"/>
                      <a:pt x="10" y="23"/>
                    </a:cubicBezTo>
                    <a:cubicBezTo>
                      <a:pt x="7" y="18"/>
                      <a:pt x="4" y="11"/>
                      <a:pt x="0" y="0"/>
                    </a:cubicBezTo>
                    <a:cubicBezTo>
                      <a:pt x="10" y="25"/>
                      <a:pt x="8" y="36"/>
                      <a:pt x="4" y="3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9" name="Freeform 63"/>
              <p:cNvSpPr>
                <a:spLocks/>
              </p:cNvSpPr>
              <p:nvPr/>
            </p:nvSpPr>
            <p:spPr bwMode="auto">
              <a:xfrm>
                <a:off x="5335588" y="3432175"/>
                <a:ext cx="217488" cy="198438"/>
              </a:xfrm>
              <a:custGeom>
                <a:avLst/>
                <a:gdLst/>
                <a:ahLst/>
                <a:cxnLst>
                  <a:cxn ang="0">
                    <a:pos x="58" y="53"/>
                  </a:cxn>
                  <a:cxn ang="0">
                    <a:pos x="46" y="41"/>
                  </a:cxn>
                  <a:cxn ang="0">
                    <a:pos x="27" y="36"/>
                  </a:cxn>
                  <a:cxn ang="0">
                    <a:pos x="58" y="53"/>
                  </a:cxn>
                </a:cxnLst>
                <a:rect l="0" t="0" r="r" b="b"/>
                <a:pathLst>
                  <a:path w="58" h="53">
                    <a:moveTo>
                      <a:pt x="58" y="53"/>
                    </a:moveTo>
                    <a:cubicBezTo>
                      <a:pt x="53" y="48"/>
                      <a:pt x="49" y="44"/>
                      <a:pt x="46" y="41"/>
                    </a:cubicBezTo>
                    <a:cubicBezTo>
                      <a:pt x="0" y="0"/>
                      <a:pt x="2" y="15"/>
                      <a:pt x="27" y="36"/>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0" name="Freeform 64"/>
              <p:cNvSpPr>
                <a:spLocks/>
              </p:cNvSpPr>
              <p:nvPr/>
            </p:nvSpPr>
            <p:spPr bwMode="auto">
              <a:xfrm>
                <a:off x="5237163" y="3673475"/>
                <a:ext cx="285750" cy="47625"/>
              </a:xfrm>
              <a:custGeom>
                <a:avLst/>
                <a:gdLst/>
                <a:ahLst/>
                <a:cxnLst>
                  <a:cxn ang="0">
                    <a:pos x="76" y="7"/>
                  </a:cxn>
                  <a:cxn ang="0">
                    <a:pos x="49" y="3"/>
                  </a:cxn>
                  <a:cxn ang="0">
                    <a:pos x="42" y="13"/>
                  </a:cxn>
                  <a:cxn ang="0">
                    <a:pos x="76" y="7"/>
                  </a:cxn>
                </a:cxnLst>
                <a:rect l="0" t="0" r="r" b="b"/>
                <a:pathLst>
                  <a:path w="76" h="13">
                    <a:moveTo>
                      <a:pt x="76" y="7"/>
                    </a:moveTo>
                    <a:cubicBezTo>
                      <a:pt x="64" y="7"/>
                      <a:pt x="55" y="5"/>
                      <a:pt x="49" y="3"/>
                    </a:cubicBezTo>
                    <a:cubicBezTo>
                      <a:pt x="0" y="0"/>
                      <a:pt x="12" y="10"/>
                      <a:pt x="42" y="13"/>
                    </a:cubicBezTo>
                    <a:cubicBezTo>
                      <a:pt x="44" y="9"/>
                      <a:pt x="54" y="6"/>
                      <a:pt x="76" y="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1" name="Freeform 65"/>
              <p:cNvSpPr>
                <a:spLocks/>
              </p:cNvSpPr>
              <p:nvPr/>
            </p:nvSpPr>
            <p:spPr bwMode="auto">
              <a:xfrm>
                <a:off x="5237163" y="3646488"/>
                <a:ext cx="180975" cy="38100"/>
              </a:xfrm>
              <a:custGeom>
                <a:avLst/>
                <a:gdLst/>
                <a:ahLst/>
                <a:cxnLst>
                  <a:cxn ang="0">
                    <a:pos x="45" y="3"/>
                  </a:cxn>
                  <a:cxn ang="0">
                    <a:pos x="48" y="10"/>
                  </a:cxn>
                  <a:cxn ang="0">
                    <a:pos x="45" y="3"/>
                  </a:cxn>
                </a:cxnLst>
                <a:rect l="0" t="0" r="r" b="b"/>
                <a:pathLst>
                  <a:path w="48" h="10">
                    <a:moveTo>
                      <a:pt x="45" y="3"/>
                    </a:moveTo>
                    <a:cubicBezTo>
                      <a:pt x="13" y="0"/>
                      <a:pt x="0" y="4"/>
                      <a:pt x="48" y="10"/>
                    </a:cubicBezTo>
                    <a:cubicBezTo>
                      <a:pt x="40" y="7"/>
                      <a:pt x="40" y="4"/>
                      <a:pt x="45"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2" name="Freeform 66"/>
              <p:cNvSpPr>
                <a:spLocks/>
              </p:cNvSpPr>
              <p:nvPr/>
            </p:nvSpPr>
            <p:spPr bwMode="auto">
              <a:xfrm>
                <a:off x="5715000" y="3902075"/>
                <a:ext cx="68263" cy="188913"/>
              </a:xfrm>
              <a:custGeom>
                <a:avLst/>
                <a:gdLst/>
                <a:ahLst/>
                <a:cxnLst>
                  <a:cxn ang="0">
                    <a:pos x="0" y="0"/>
                  </a:cxn>
                  <a:cxn ang="0">
                    <a:pos x="6" y="9"/>
                  </a:cxn>
                  <a:cxn ang="0">
                    <a:pos x="0" y="0"/>
                  </a:cxn>
                </a:cxnLst>
                <a:rect l="0" t="0" r="r" b="b"/>
                <a:pathLst>
                  <a:path w="18" h="50">
                    <a:moveTo>
                      <a:pt x="0" y="0"/>
                    </a:moveTo>
                    <a:cubicBezTo>
                      <a:pt x="18" y="50"/>
                      <a:pt x="17" y="38"/>
                      <a:pt x="6" y="9"/>
                    </a:cubicBezTo>
                    <a:cubicBezTo>
                      <a:pt x="5" y="9"/>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3" name="Freeform 67"/>
              <p:cNvSpPr>
                <a:spLocks/>
              </p:cNvSpPr>
              <p:nvPr/>
            </p:nvSpPr>
            <p:spPr bwMode="auto">
              <a:xfrm>
                <a:off x="5624513" y="3265488"/>
                <a:ext cx="60325" cy="358775"/>
              </a:xfrm>
              <a:custGeom>
                <a:avLst/>
                <a:gdLst/>
                <a:ahLst/>
                <a:cxnLst>
                  <a:cxn ang="0">
                    <a:pos x="5" y="95"/>
                  </a:cxn>
                  <a:cxn ang="0">
                    <a:pos x="9" y="70"/>
                  </a:cxn>
                  <a:cxn ang="0">
                    <a:pos x="0" y="63"/>
                  </a:cxn>
                  <a:cxn ang="0">
                    <a:pos x="5" y="95"/>
                  </a:cxn>
                </a:cxnLst>
                <a:rect l="0" t="0" r="r" b="b"/>
                <a:pathLst>
                  <a:path w="16" h="95">
                    <a:moveTo>
                      <a:pt x="5" y="95"/>
                    </a:moveTo>
                    <a:cubicBezTo>
                      <a:pt x="5" y="85"/>
                      <a:pt x="7" y="76"/>
                      <a:pt x="9" y="70"/>
                    </a:cubicBezTo>
                    <a:cubicBezTo>
                      <a:pt x="16" y="0"/>
                      <a:pt x="1" y="22"/>
                      <a:pt x="0" y="63"/>
                    </a:cubicBezTo>
                    <a:cubicBezTo>
                      <a:pt x="3" y="71"/>
                      <a:pt x="6" y="81"/>
                      <a:pt x="5" y="9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4" name="Freeform 68"/>
              <p:cNvSpPr>
                <a:spLocks/>
              </p:cNvSpPr>
              <p:nvPr/>
            </p:nvSpPr>
            <p:spPr bwMode="auto">
              <a:xfrm>
                <a:off x="5503863" y="3311525"/>
                <a:ext cx="95250" cy="217488"/>
              </a:xfrm>
              <a:custGeom>
                <a:avLst/>
                <a:gdLst/>
                <a:ahLst/>
                <a:cxnLst>
                  <a:cxn ang="0">
                    <a:pos x="25" y="42"/>
                  </a:cxn>
                  <a:cxn ang="0">
                    <a:pos x="20" y="58"/>
                  </a:cxn>
                  <a:cxn ang="0">
                    <a:pos x="25" y="42"/>
                  </a:cxn>
                </a:cxnLst>
                <a:rect l="0" t="0" r="r" b="b"/>
                <a:pathLst>
                  <a:path w="25" h="58">
                    <a:moveTo>
                      <a:pt x="25" y="42"/>
                    </a:moveTo>
                    <a:cubicBezTo>
                      <a:pt x="14" y="10"/>
                      <a:pt x="0" y="0"/>
                      <a:pt x="20" y="58"/>
                    </a:cubicBezTo>
                    <a:cubicBezTo>
                      <a:pt x="17" y="43"/>
                      <a:pt x="21" y="39"/>
                      <a:pt x="25" y="4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5" name="Freeform 69"/>
              <p:cNvSpPr>
                <a:spLocks/>
              </p:cNvSpPr>
              <p:nvPr/>
            </p:nvSpPr>
            <p:spPr bwMode="auto">
              <a:xfrm>
                <a:off x="5824538" y="3487738"/>
                <a:ext cx="184150" cy="131763"/>
              </a:xfrm>
              <a:custGeom>
                <a:avLst/>
                <a:gdLst/>
                <a:ahLst/>
                <a:cxnLst>
                  <a:cxn ang="0">
                    <a:pos x="0" y="35"/>
                  </a:cxn>
                  <a:cxn ang="0">
                    <a:pos x="7" y="24"/>
                  </a:cxn>
                  <a:cxn ang="0">
                    <a:pos x="0" y="35"/>
                  </a:cxn>
                </a:cxnLst>
                <a:rect l="0" t="0" r="r" b="b"/>
                <a:pathLst>
                  <a:path w="49" h="35">
                    <a:moveTo>
                      <a:pt x="0" y="35"/>
                    </a:moveTo>
                    <a:cubicBezTo>
                      <a:pt x="33" y="17"/>
                      <a:pt x="49" y="0"/>
                      <a:pt x="7" y="24"/>
                    </a:cubicBezTo>
                    <a:cubicBezTo>
                      <a:pt x="9" y="25"/>
                      <a:pt x="7" y="30"/>
                      <a:pt x="0"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6" name="Freeform 70"/>
              <p:cNvSpPr>
                <a:spLocks/>
              </p:cNvSpPr>
              <p:nvPr/>
            </p:nvSpPr>
            <p:spPr bwMode="auto">
              <a:xfrm>
                <a:off x="5297488" y="3811588"/>
                <a:ext cx="176213" cy="114300"/>
              </a:xfrm>
              <a:custGeom>
                <a:avLst/>
                <a:gdLst/>
                <a:ahLst/>
                <a:cxnLst>
                  <a:cxn ang="0">
                    <a:pos x="47" y="0"/>
                  </a:cxn>
                  <a:cxn ang="0">
                    <a:pos x="39" y="12"/>
                  </a:cxn>
                  <a:cxn ang="0">
                    <a:pos x="47" y="0"/>
                  </a:cxn>
                </a:cxnLst>
                <a:rect l="0" t="0" r="r" b="b"/>
                <a:pathLst>
                  <a:path w="47" h="30">
                    <a:moveTo>
                      <a:pt x="47" y="0"/>
                    </a:moveTo>
                    <a:cubicBezTo>
                      <a:pt x="0" y="30"/>
                      <a:pt x="13" y="29"/>
                      <a:pt x="39" y="12"/>
                    </a:cubicBezTo>
                    <a:cubicBezTo>
                      <a:pt x="36" y="12"/>
                      <a:pt x="37" y="7"/>
                      <a:pt x="47"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7" name="Freeform 71"/>
              <p:cNvSpPr>
                <a:spLocks/>
              </p:cNvSpPr>
              <p:nvPr/>
            </p:nvSpPr>
            <p:spPr bwMode="auto">
              <a:xfrm>
                <a:off x="5659438" y="3287713"/>
                <a:ext cx="44450" cy="238125"/>
              </a:xfrm>
              <a:custGeom>
                <a:avLst/>
                <a:gdLst/>
                <a:ahLst/>
                <a:cxnLst>
                  <a:cxn ang="0">
                    <a:pos x="9" y="48"/>
                  </a:cxn>
                  <a:cxn ang="0">
                    <a:pos x="0" y="63"/>
                  </a:cxn>
                  <a:cxn ang="0">
                    <a:pos x="9" y="48"/>
                  </a:cxn>
                </a:cxnLst>
                <a:rect l="0" t="0" r="r" b="b"/>
                <a:pathLst>
                  <a:path w="12" h="63">
                    <a:moveTo>
                      <a:pt x="9" y="48"/>
                    </a:moveTo>
                    <a:cubicBezTo>
                      <a:pt x="12" y="14"/>
                      <a:pt x="7" y="0"/>
                      <a:pt x="0" y="63"/>
                    </a:cubicBezTo>
                    <a:cubicBezTo>
                      <a:pt x="3" y="56"/>
                      <a:pt x="6" y="50"/>
                      <a:pt x="9" y="4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8" name="Freeform 72"/>
              <p:cNvSpPr>
                <a:spLocks/>
              </p:cNvSpPr>
              <p:nvPr/>
            </p:nvSpPr>
            <p:spPr bwMode="auto">
              <a:xfrm>
                <a:off x="5349875" y="3770313"/>
                <a:ext cx="230188" cy="260350"/>
              </a:xfrm>
              <a:custGeom>
                <a:avLst/>
                <a:gdLst/>
                <a:ahLst/>
                <a:cxnLst>
                  <a:cxn ang="0">
                    <a:pos x="61" y="0"/>
                  </a:cxn>
                  <a:cxn ang="0">
                    <a:pos x="35" y="21"/>
                  </a:cxn>
                  <a:cxn ang="0">
                    <a:pos x="48" y="15"/>
                  </a:cxn>
                  <a:cxn ang="0">
                    <a:pos x="45" y="29"/>
                  </a:cxn>
                  <a:cxn ang="0">
                    <a:pos x="61" y="0"/>
                  </a:cxn>
                </a:cxnLst>
                <a:rect l="0" t="0" r="r" b="b"/>
                <a:pathLst>
                  <a:path w="61" h="69">
                    <a:moveTo>
                      <a:pt x="61" y="0"/>
                    </a:moveTo>
                    <a:cubicBezTo>
                      <a:pt x="52" y="10"/>
                      <a:pt x="42" y="17"/>
                      <a:pt x="35" y="21"/>
                    </a:cubicBezTo>
                    <a:cubicBezTo>
                      <a:pt x="7" y="49"/>
                      <a:pt x="1" y="69"/>
                      <a:pt x="48" y="15"/>
                    </a:cubicBezTo>
                    <a:cubicBezTo>
                      <a:pt x="0" y="69"/>
                      <a:pt x="19" y="60"/>
                      <a:pt x="45" y="29"/>
                    </a:cubicBezTo>
                    <a:cubicBezTo>
                      <a:pt x="47" y="21"/>
                      <a:pt x="52"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9" name="Freeform 73"/>
              <p:cNvSpPr>
                <a:spLocks/>
              </p:cNvSpPr>
              <p:nvPr/>
            </p:nvSpPr>
            <p:spPr bwMode="auto">
              <a:xfrm>
                <a:off x="5730875" y="3476625"/>
                <a:ext cx="269875" cy="161925"/>
              </a:xfrm>
              <a:custGeom>
                <a:avLst/>
                <a:gdLst/>
                <a:ahLst/>
                <a:cxnLst>
                  <a:cxn ang="0">
                    <a:pos x="31" y="27"/>
                  </a:cxn>
                  <a:cxn ang="0">
                    <a:pos x="19" y="27"/>
                  </a:cxn>
                  <a:cxn ang="0">
                    <a:pos x="0" y="43"/>
                  </a:cxn>
                  <a:cxn ang="0">
                    <a:pos x="31" y="27"/>
                  </a:cxn>
                </a:cxnLst>
                <a:rect l="0" t="0" r="r" b="b"/>
                <a:pathLst>
                  <a:path w="72" h="43">
                    <a:moveTo>
                      <a:pt x="31" y="27"/>
                    </a:moveTo>
                    <a:cubicBezTo>
                      <a:pt x="72" y="0"/>
                      <a:pt x="50" y="6"/>
                      <a:pt x="19" y="27"/>
                    </a:cubicBezTo>
                    <a:cubicBezTo>
                      <a:pt x="15" y="31"/>
                      <a:pt x="9" y="37"/>
                      <a:pt x="0" y="43"/>
                    </a:cubicBezTo>
                    <a:cubicBezTo>
                      <a:pt x="17" y="30"/>
                      <a:pt x="27" y="26"/>
                      <a:pt x="31"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0" name="Freeform 74"/>
              <p:cNvSpPr>
                <a:spLocks/>
              </p:cNvSpPr>
              <p:nvPr/>
            </p:nvSpPr>
            <p:spPr bwMode="auto">
              <a:xfrm>
                <a:off x="5722938" y="3781425"/>
                <a:ext cx="228600" cy="200025"/>
              </a:xfrm>
              <a:custGeom>
                <a:avLst/>
                <a:gdLst/>
                <a:ahLst/>
                <a:cxnLst>
                  <a:cxn ang="0">
                    <a:pos x="22" y="28"/>
                  </a:cxn>
                  <a:cxn ang="0">
                    <a:pos x="16" y="13"/>
                  </a:cxn>
                  <a:cxn ang="0">
                    <a:pos x="0" y="0"/>
                  </a:cxn>
                  <a:cxn ang="0">
                    <a:pos x="22" y="28"/>
                  </a:cxn>
                </a:cxnLst>
                <a:rect l="0" t="0" r="r" b="b"/>
                <a:pathLst>
                  <a:path w="61" h="53">
                    <a:moveTo>
                      <a:pt x="22" y="28"/>
                    </a:moveTo>
                    <a:cubicBezTo>
                      <a:pt x="47" y="50"/>
                      <a:pt x="61" y="53"/>
                      <a:pt x="16" y="13"/>
                    </a:cubicBezTo>
                    <a:cubicBezTo>
                      <a:pt x="12" y="10"/>
                      <a:pt x="6" y="6"/>
                      <a:pt x="0" y="0"/>
                    </a:cubicBezTo>
                    <a:cubicBezTo>
                      <a:pt x="16" y="15"/>
                      <a:pt x="23" y="24"/>
                      <a:pt x="22" y="2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1" name="Freeform 75"/>
              <p:cNvSpPr>
                <a:spLocks/>
              </p:cNvSpPr>
              <p:nvPr/>
            </p:nvSpPr>
            <p:spPr bwMode="auto">
              <a:xfrm>
                <a:off x="5470525" y="3811588"/>
                <a:ext cx="128588" cy="279400"/>
              </a:xfrm>
              <a:custGeom>
                <a:avLst/>
                <a:gdLst/>
                <a:ahLst/>
                <a:cxnLst>
                  <a:cxn ang="0">
                    <a:pos x="34" y="0"/>
                  </a:cxn>
                  <a:cxn ang="0">
                    <a:pos x="13" y="28"/>
                  </a:cxn>
                  <a:cxn ang="0">
                    <a:pos x="30" y="12"/>
                  </a:cxn>
                  <a:cxn ang="0">
                    <a:pos x="28" y="35"/>
                  </a:cxn>
                  <a:cxn ang="0">
                    <a:pos x="34" y="0"/>
                  </a:cxn>
                </a:cxnLst>
                <a:rect l="0" t="0" r="r" b="b"/>
                <a:pathLst>
                  <a:path w="34" h="74">
                    <a:moveTo>
                      <a:pt x="34" y="0"/>
                    </a:moveTo>
                    <a:cubicBezTo>
                      <a:pt x="24" y="29"/>
                      <a:pt x="15" y="34"/>
                      <a:pt x="13" y="28"/>
                    </a:cubicBezTo>
                    <a:cubicBezTo>
                      <a:pt x="0" y="59"/>
                      <a:pt x="5" y="74"/>
                      <a:pt x="30" y="12"/>
                    </a:cubicBezTo>
                    <a:cubicBezTo>
                      <a:pt x="5" y="74"/>
                      <a:pt x="15" y="66"/>
                      <a:pt x="28" y="35"/>
                    </a:cubicBezTo>
                    <a:cubicBezTo>
                      <a:pt x="25" y="33"/>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2" name="Freeform 76"/>
              <p:cNvSpPr>
                <a:spLocks/>
              </p:cNvSpPr>
              <p:nvPr/>
            </p:nvSpPr>
            <p:spPr bwMode="auto">
              <a:xfrm>
                <a:off x="5500688" y="3306763"/>
                <a:ext cx="98425" cy="293688"/>
              </a:xfrm>
              <a:custGeom>
                <a:avLst/>
                <a:gdLst/>
                <a:ahLst/>
                <a:cxnLst>
                  <a:cxn ang="0">
                    <a:pos x="14" y="49"/>
                  </a:cxn>
                  <a:cxn ang="0">
                    <a:pos x="26" y="78"/>
                  </a:cxn>
                  <a:cxn ang="0">
                    <a:pos x="21" y="59"/>
                  </a:cxn>
                  <a:cxn ang="0">
                    <a:pos x="14" y="49"/>
                  </a:cxn>
                </a:cxnLst>
                <a:rect l="0" t="0" r="r" b="b"/>
                <a:pathLst>
                  <a:path w="26" h="78">
                    <a:moveTo>
                      <a:pt x="14" y="49"/>
                    </a:moveTo>
                    <a:cubicBezTo>
                      <a:pt x="17" y="54"/>
                      <a:pt x="21" y="63"/>
                      <a:pt x="26" y="78"/>
                    </a:cubicBezTo>
                    <a:cubicBezTo>
                      <a:pt x="24" y="70"/>
                      <a:pt x="22" y="64"/>
                      <a:pt x="21" y="59"/>
                    </a:cubicBezTo>
                    <a:cubicBezTo>
                      <a:pt x="0" y="0"/>
                      <a:pt x="2" y="15"/>
                      <a:pt x="14" y="4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3" name="Freeform 77"/>
              <p:cNvSpPr>
                <a:spLocks/>
              </p:cNvSpPr>
              <p:nvPr/>
            </p:nvSpPr>
            <p:spPr bwMode="auto">
              <a:xfrm>
                <a:off x="5294313" y="3767138"/>
                <a:ext cx="247650" cy="153988"/>
              </a:xfrm>
              <a:custGeom>
                <a:avLst/>
                <a:gdLst/>
                <a:ahLst/>
                <a:cxnLst>
                  <a:cxn ang="0">
                    <a:pos x="33" y="13"/>
                  </a:cxn>
                  <a:cxn ang="0">
                    <a:pos x="48" y="11"/>
                  </a:cxn>
                  <a:cxn ang="0">
                    <a:pos x="66" y="0"/>
                  </a:cxn>
                  <a:cxn ang="0">
                    <a:pos x="33" y="13"/>
                  </a:cxn>
                </a:cxnLst>
                <a:rect l="0" t="0" r="r" b="b"/>
                <a:pathLst>
                  <a:path w="66" h="41">
                    <a:moveTo>
                      <a:pt x="33" y="13"/>
                    </a:moveTo>
                    <a:cubicBezTo>
                      <a:pt x="6" y="30"/>
                      <a:pt x="0" y="41"/>
                      <a:pt x="48" y="11"/>
                    </a:cubicBezTo>
                    <a:cubicBezTo>
                      <a:pt x="52" y="8"/>
                      <a:pt x="58" y="4"/>
                      <a:pt x="66" y="0"/>
                    </a:cubicBezTo>
                    <a:cubicBezTo>
                      <a:pt x="41"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4" name="Freeform 78"/>
              <p:cNvSpPr>
                <a:spLocks/>
              </p:cNvSpPr>
              <p:nvPr/>
            </p:nvSpPr>
            <p:spPr bwMode="auto">
              <a:xfrm>
                <a:off x="5676900" y="3317875"/>
                <a:ext cx="117475" cy="282575"/>
              </a:xfrm>
              <a:custGeom>
                <a:avLst/>
                <a:gdLst/>
                <a:ahLst/>
                <a:cxnLst>
                  <a:cxn ang="0">
                    <a:pos x="12" y="49"/>
                  </a:cxn>
                  <a:cxn ang="0">
                    <a:pos x="8" y="42"/>
                  </a:cxn>
                  <a:cxn ang="0">
                    <a:pos x="0" y="75"/>
                  </a:cxn>
                  <a:cxn ang="0">
                    <a:pos x="12" y="49"/>
                  </a:cxn>
                </a:cxnLst>
                <a:rect l="0" t="0" r="r" b="b"/>
                <a:pathLst>
                  <a:path w="31" h="75">
                    <a:moveTo>
                      <a:pt x="12" y="49"/>
                    </a:moveTo>
                    <a:cubicBezTo>
                      <a:pt x="31" y="0"/>
                      <a:pt x="19" y="11"/>
                      <a:pt x="8" y="42"/>
                    </a:cubicBezTo>
                    <a:cubicBezTo>
                      <a:pt x="8" y="47"/>
                      <a:pt x="6" y="58"/>
                      <a:pt x="0" y="75"/>
                    </a:cubicBezTo>
                    <a:cubicBezTo>
                      <a:pt x="5" y="62"/>
                      <a:pt x="9" y="53"/>
                      <a:pt x="12" y="4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5" name="Freeform 79"/>
              <p:cNvSpPr>
                <a:spLocks/>
              </p:cNvSpPr>
              <p:nvPr/>
            </p:nvSpPr>
            <p:spPr bwMode="auto">
              <a:xfrm>
                <a:off x="5580063" y="3792538"/>
                <a:ext cx="79375" cy="342900"/>
              </a:xfrm>
              <a:custGeom>
                <a:avLst/>
                <a:gdLst/>
                <a:ahLst/>
                <a:cxnLst>
                  <a:cxn ang="0">
                    <a:pos x="14" y="0"/>
                  </a:cxn>
                  <a:cxn ang="0">
                    <a:pos x="4" y="37"/>
                  </a:cxn>
                  <a:cxn ang="0">
                    <a:pos x="13" y="20"/>
                  </a:cxn>
                  <a:cxn ang="0">
                    <a:pos x="21" y="35"/>
                  </a:cxn>
                  <a:cxn ang="0">
                    <a:pos x="14" y="0"/>
                  </a:cxn>
                </a:cxnLst>
                <a:rect l="0" t="0" r="r" b="b"/>
                <a:pathLst>
                  <a:path w="21" h="91">
                    <a:moveTo>
                      <a:pt x="14" y="0"/>
                    </a:moveTo>
                    <a:cubicBezTo>
                      <a:pt x="13" y="17"/>
                      <a:pt x="9" y="31"/>
                      <a:pt x="4" y="37"/>
                    </a:cubicBezTo>
                    <a:cubicBezTo>
                      <a:pt x="0" y="73"/>
                      <a:pt x="6" y="89"/>
                      <a:pt x="13" y="20"/>
                    </a:cubicBezTo>
                    <a:cubicBezTo>
                      <a:pt x="6" y="91"/>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6" name="Freeform 80"/>
              <p:cNvSpPr>
                <a:spLocks/>
              </p:cNvSpPr>
              <p:nvPr/>
            </p:nvSpPr>
            <p:spPr bwMode="auto">
              <a:xfrm>
                <a:off x="5726113" y="3322638"/>
                <a:ext cx="76200" cy="176213"/>
              </a:xfrm>
              <a:custGeom>
                <a:avLst/>
                <a:gdLst/>
                <a:ahLst/>
                <a:cxnLst>
                  <a:cxn ang="0">
                    <a:pos x="7" y="46"/>
                  </a:cxn>
                  <a:cxn ang="0">
                    <a:pos x="0" y="47"/>
                  </a:cxn>
                  <a:cxn ang="0">
                    <a:pos x="7" y="46"/>
                  </a:cxn>
                </a:cxnLst>
                <a:rect l="0" t="0" r="r" b="b"/>
                <a:pathLst>
                  <a:path w="20" h="47">
                    <a:moveTo>
                      <a:pt x="7" y="46"/>
                    </a:moveTo>
                    <a:cubicBezTo>
                      <a:pt x="20" y="16"/>
                      <a:pt x="20" y="0"/>
                      <a:pt x="0" y="47"/>
                    </a:cubicBezTo>
                    <a:cubicBezTo>
                      <a:pt x="4" y="41"/>
                      <a:pt x="7" y="42"/>
                      <a:pt x="7" y="4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7" name="Freeform 81"/>
              <p:cNvSpPr>
                <a:spLocks/>
              </p:cNvSpPr>
              <p:nvPr/>
            </p:nvSpPr>
            <p:spPr bwMode="auto">
              <a:xfrm>
                <a:off x="5681663" y="3781425"/>
                <a:ext cx="187325" cy="290513"/>
              </a:xfrm>
              <a:custGeom>
                <a:avLst/>
                <a:gdLst/>
                <a:ahLst/>
                <a:cxnLst>
                  <a:cxn ang="0">
                    <a:pos x="0" y="0"/>
                  </a:cxn>
                  <a:cxn ang="0">
                    <a:pos x="16" y="33"/>
                  </a:cxn>
                  <a:cxn ang="0">
                    <a:pos x="13" y="17"/>
                  </a:cxn>
                  <a:cxn ang="0">
                    <a:pos x="28" y="28"/>
                  </a:cxn>
                  <a:cxn ang="0">
                    <a:pos x="0" y="0"/>
                  </a:cxn>
                </a:cxnLst>
                <a:rect l="0" t="0" r="r" b="b"/>
                <a:pathLst>
                  <a:path w="50" h="77">
                    <a:moveTo>
                      <a:pt x="0" y="0"/>
                    </a:moveTo>
                    <a:cubicBezTo>
                      <a:pt x="9" y="14"/>
                      <a:pt x="14" y="26"/>
                      <a:pt x="16" y="33"/>
                    </a:cubicBezTo>
                    <a:cubicBezTo>
                      <a:pt x="35" y="66"/>
                      <a:pt x="50" y="77"/>
                      <a:pt x="13" y="17"/>
                    </a:cubicBezTo>
                    <a:cubicBezTo>
                      <a:pt x="50" y="75"/>
                      <a:pt x="48" y="59"/>
                      <a:pt x="28" y="28"/>
                    </a:cubicBezTo>
                    <a:cubicBezTo>
                      <a:pt x="22" y="25"/>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8" name="Freeform 82"/>
              <p:cNvSpPr>
                <a:spLocks/>
              </p:cNvSpPr>
              <p:nvPr/>
            </p:nvSpPr>
            <p:spPr bwMode="auto">
              <a:xfrm>
                <a:off x="5387975" y="3457575"/>
                <a:ext cx="504825" cy="493713"/>
              </a:xfrm>
              <a:custGeom>
                <a:avLst/>
                <a:gdLst/>
                <a:ahLst/>
                <a:cxnLst>
                  <a:cxn ang="0">
                    <a:pos x="40" y="7"/>
                  </a:cxn>
                  <a:cxn ang="0">
                    <a:pos x="31" y="19"/>
                  </a:cxn>
                  <a:cxn ang="0">
                    <a:pos x="32" y="33"/>
                  </a:cxn>
                  <a:cxn ang="0">
                    <a:pos x="44" y="46"/>
                  </a:cxn>
                  <a:cxn ang="0">
                    <a:pos x="16" y="38"/>
                  </a:cxn>
                  <a:cxn ang="0">
                    <a:pos x="16" y="52"/>
                  </a:cxn>
                  <a:cxn ang="0">
                    <a:pos x="8" y="60"/>
                  </a:cxn>
                  <a:cxn ang="0">
                    <a:pos x="36" y="64"/>
                  </a:cxn>
                  <a:cxn ang="0">
                    <a:pos x="8" y="76"/>
                  </a:cxn>
                  <a:cxn ang="0">
                    <a:pos x="17" y="87"/>
                  </a:cxn>
                  <a:cxn ang="0">
                    <a:pos x="41" y="82"/>
                  </a:cxn>
                  <a:cxn ang="0">
                    <a:pos x="23" y="94"/>
                  </a:cxn>
                  <a:cxn ang="0">
                    <a:pos x="25" y="104"/>
                  </a:cxn>
                  <a:cxn ang="0">
                    <a:pos x="35" y="112"/>
                  </a:cxn>
                  <a:cxn ang="0">
                    <a:pos x="56" y="94"/>
                  </a:cxn>
                  <a:cxn ang="0">
                    <a:pos x="55" y="126"/>
                  </a:cxn>
                  <a:cxn ang="0">
                    <a:pos x="72" y="124"/>
                  </a:cxn>
                  <a:cxn ang="0">
                    <a:pos x="76" y="94"/>
                  </a:cxn>
                  <a:cxn ang="0">
                    <a:pos x="87" y="118"/>
                  </a:cxn>
                  <a:cxn ang="0">
                    <a:pos x="94" y="119"/>
                  </a:cxn>
                  <a:cxn ang="0">
                    <a:pos x="106" y="114"/>
                  </a:cxn>
                  <a:cxn ang="0">
                    <a:pos x="89" y="86"/>
                  </a:cxn>
                  <a:cxn ang="0">
                    <a:pos x="105" y="99"/>
                  </a:cxn>
                  <a:cxn ang="0">
                    <a:pos x="120" y="97"/>
                  </a:cxn>
                  <a:cxn ang="0">
                    <a:pos x="121" y="80"/>
                  </a:cxn>
                  <a:cxn ang="0">
                    <a:pos x="121" y="71"/>
                  </a:cxn>
                  <a:cxn ang="0">
                    <a:pos x="96" y="68"/>
                  </a:cxn>
                  <a:cxn ang="0">
                    <a:pos x="126" y="56"/>
                  </a:cxn>
                  <a:cxn ang="0">
                    <a:pos x="110" y="47"/>
                  </a:cxn>
                  <a:cxn ang="0">
                    <a:pos x="123" y="32"/>
                  </a:cxn>
                  <a:cxn ang="0">
                    <a:pos x="91" y="48"/>
                  </a:cxn>
                  <a:cxn ang="0">
                    <a:pos x="115" y="21"/>
                  </a:cxn>
                  <a:cxn ang="0">
                    <a:pos x="95" y="21"/>
                  </a:cxn>
                  <a:cxn ang="0">
                    <a:pos x="90" y="11"/>
                  </a:cxn>
                  <a:cxn ang="0">
                    <a:pos x="77" y="38"/>
                  </a:cxn>
                  <a:cxn ang="0">
                    <a:pos x="81" y="3"/>
                  </a:cxn>
                  <a:cxn ang="0">
                    <a:pos x="72" y="19"/>
                  </a:cxn>
                  <a:cxn ang="0">
                    <a:pos x="63" y="12"/>
                  </a:cxn>
                  <a:cxn ang="0">
                    <a:pos x="51" y="19"/>
                  </a:cxn>
                  <a:cxn ang="0">
                    <a:pos x="56" y="38"/>
                  </a:cxn>
                </a:cxnLst>
                <a:rect l="0" t="0" r="r" b="b"/>
                <a:pathLst>
                  <a:path w="134" h="131">
                    <a:moveTo>
                      <a:pt x="44" y="9"/>
                    </a:moveTo>
                    <a:cubicBezTo>
                      <a:pt x="41" y="4"/>
                      <a:pt x="40" y="4"/>
                      <a:pt x="40" y="7"/>
                    </a:cubicBezTo>
                    <a:cubicBezTo>
                      <a:pt x="40" y="13"/>
                      <a:pt x="44" y="28"/>
                      <a:pt x="55" y="47"/>
                    </a:cubicBezTo>
                    <a:cubicBezTo>
                      <a:pt x="47" y="33"/>
                      <a:pt x="38" y="24"/>
                      <a:pt x="31" y="19"/>
                    </a:cubicBezTo>
                    <a:cubicBezTo>
                      <a:pt x="28" y="17"/>
                      <a:pt x="25" y="16"/>
                      <a:pt x="23" y="17"/>
                    </a:cubicBezTo>
                    <a:cubicBezTo>
                      <a:pt x="21" y="18"/>
                      <a:pt x="23" y="23"/>
                      <a:pt x="32" y="33"/>
                    </a:cubicBezTo>
                    <a:cubicBezTo>
                      <a:pt x="32" y="33"/>
                      <a:pt x="32" y="34"/>
                      <a:pt x="32" y="34"/>
                    </a:cubicBezTo>
                    <a:cubicBezTo>
                      <a:pt x="35" y="37"/>
                      <a:pt x="39" y="41"/>
                      <a:pt x="44" y="46"/>
                    </a:cubicBezTo>
                    <a:cubicBezTo>
                      <a:pt x="24" y="27"/>
                      <a:pt x="14" y="25"/>
                      <a:pt x="13" y="29"/>
                    </a:cubicBezTo>
                    <a:cubicBezTo>
                      <a:pt x="12" y="31"/>
                      <a:pt x="13" y="34"/>
                      <a:pt x="16" y="38"/>
                    </a:cubicBezTo>
                    <a:cubicBezTo>
                      <a:pt x="21" y="44"/>
                      <a:pt x="30" y="53"/>
                      <a:pt x="45" y="58"/>
                    </a:cubicBezTo>
                    <a:cubicBezTo>
                      <a:pt x="34" y="54"/>
                      <a:pt x="24" y="52"/>
                      <a:pt x="16" y="52"/>
                    </a:cubicBezTo>
                    <a:cubicBezTo>
                      <a:pt x="11" y="52"/>
                      <a:pt x="7" y="52"/>
                      <a:pt x="5" y="53"/>
                    </a:cubicBezTo>
                    <a:cubicBezTo>
                      <a:pt x="0" y="54"/>
                      <a:pt x="0" y="57"/>
                      <a:pt x="8" y="60"/>
                    </a:cubicBezTo>
                    <a:cubicBezTo>
                      <a:pt x="8" y="60"/>
                      <a:pt x="9" y="60"/>
                      <a:pt x="9" y="60"/>
                    </a:cubicBezTo>
                    <a:cubicBezTo>
                      <a:pt x="15" y="62"/>
                      <a:pt x="24" y="64"/>
                      <a:pt x="36" y="64"/>
                    </a:cubicBezTo>
                    <a:cubicBezTo>
                      <a:pt x="14" y="63"/>
                      <a:pt x="4" y="66"/>
                      <a:pt x="2" y="70"/>
                    </a:cubicBezTo>
                    <a:cubicBezTo>
                      <a:pt x="1" y="72"/>
                      <a:pt x="3" y="74"/>
                      <a:pt x="8" y="76"/>
                    </a:cubicBezTo>
                    <a:cubicBezTo>
                      <a:pt x="15" y="79"/>
                      <a:pt x="29" y="80"/>
                      <a:pt x="45" y="74"/>
                    </a:cubicBezTo>
                    <a:cubicBezTo>
                      <a:pt x="33" y="78"/>
                      <a:pt x="23" y="83"/>
                      <a:pt x="17" y="87"/>
                    </a:cubicBezTo>
                    <a:cubicBezTo>
                      <a:pt x="12" y="91"/>
                      <a:pt x="9" y="93"/>
                      <a:pt x="8" y="95"/>
                    </a:cubicBezTo>
                    <a:cubicBezTo>
                      <a:pt x="6" y="99"/>
                      <a:pt x="16" y="97"/>
                      <a:pt x="41" y="82"/>
                    </a:cubicBezTo>
                    <a:cubicBezTo>
                      <a:pt x="33" y="86"/>
                      <a:pt x="27" y="90"/>
                      <a:pt x="23" y="93"/>
                    </a:cubicBezTo>
                    <a:cubicBezTo>
                      <a:pt x="23" y="94"/>
                      <a:pt x="23" y="94"/>
                      <a:pt x="23" y="94"/>
                    </a:cubicBezTo>
                    <a:cubicBezTo>
                      <a:pt x="13" y="101"/>
                      <a:pt x="12" y="106"/>
                      <a:pt x="15" y="106"/>
                    </a:cubicBezTo>
                    <a:cubicBezTo>
                      <a:pt x="17" y="107"/>
                      <a:pt x="21" y="106"/>
                      <a:pt x="25" y="104"/>
                    </a:cubicBezTo>
                    <a:cubicBezTo>
                      <a:pt x="32" y="100"/>
                      <a:pt x="42" y="93"/>
                      <a:pt x="51" y="83"/>
                    </a:cubicBezTo>
                    <a:cubicBezTo>
                      <a:pt x="42" y="94"/>
                      <a:pt x="37" y="104"/>
                      <a:pt x="35" y="112"/>
                    </a:cubicBezTo>
                    <a:cubicBezTo>
                      <a:pt x="34" y="116"/>
                      <a:pt x="34" y="120"/>
                      <a:pt x="35" y="122"/>
                    </a:cubicBezTo>
                    <a:cubicBezTo>
                      <a:pt x="37" y="128"/>
                      <a:pt x="46" y="123"/>
                      <a:pt x="56" y="94"/>
                    </a:cubicBezTo>
                    <a:cubicBezTo>
                      <a:pt x="48" y="116"/>
                      <a:pt x="47" y="127"/>
                      <a:pt x="50" y="129"/>
                    </a:cubicBezTo>
                    <a:cubicBezTo>
                      <a:pt x="51" y="131"/>
                      <a:pt x="53" y="129"/>
                      <a:pt x="55" y="126"/>
                    </a:cubicBezTo>
                    <a:cubicBezTo>
                      <a:pt x="60" y="120"/>
                      <a:pt x="64" y="106"/>
                      <a:pt x="65" y="89"/>
                    </a:cubicBezTo>
                    <a:cubicBezTo>
                      <a:pt x="64" y="105"/>
                      <a:pt x="68" y="117"/>
                      <a:pt x="72" y="124"/>
                    </a:cubicBezTo>
                    <a:cubicBezTo>
                      <a:pt x="75" y="128"/>
                      <a:pt x="78" y="130"/>
                      <a:pt x="80" y="130"/>
                    </a:cubicBezTo>
                    <a:cubicBezTo>
                      <a:pt x="84" y="130"/>
                      <a:pt x="86" y="119"/>
                      <a:pt x="76" y="94"/>
                    </a:cubicBezTo>
                    <a:cubicBezTo>
                      <a:pt x="80" y="105"/>
                      <a:pt x="83" y="112"/>
                      <a:pt x="86" y="117"/>
                    </a:cubicBezTo>
                    <a:cubicBezTo>
                      <a:pt x="86" y="117"/>
                      <a:pt x="86" y="118"/>
                      <a:pt x="87" y="118"/>
                    </a:cubicBezTo>
                    <a:cubicBezTo>
                      <a:pt x="90" y="124"/>
                      <a:pt x="92" y="127"/>
                      <a:pt x="93" y="127"/>
                    </a:cubicBezTo>
                    <a:cubicBezTo>
                      <a:pt x="94" y="127"/>
                      <a:pt x="95" y="124"/>
                      <a:pt x="94" y="119"/>
                    </a:cubicBezTo>
                    <a:cubicBezTo>
                      <a:pt x="92" y="112"/>
                      <a:pt x="87" y="100"/>
                      <a:pt x="78" y="86"/>
                    </a:cubicBezTo>
                    <a:cubicBezTo>
                      <a:pt x="88" y="102"/>
                      <a:pt x="100" y="111"/>
                      <a:pt x="106" y="114"/>
                    </a:cubicBezTo>
                    <a:cubicBezTo>
                      <a:pt x="109" y="116"/>
                      <a:pt x="111" y="116"/>
                      <a:pt x="111" y="114"/>
                    </a:cubicBezTo>
                    <a:cubicBezTo>
                      <a:pt x="112" y="110"/>
                      <a:pt x="105" y="101"/>
                      <a:pt x="89" y="86"/>
                    </a:cubicBezTo>
                    <a:cubicBezTo>
                      <a:pt x="95" y="92"/>
                      <a:pt x="101" y="96"/>
                      <a:pt x="105" y="99"/>
                    </a:cubicBezTo>
                    <a:cubicBezTo>
                      <a:pt x="105" y="99"/>
                      <a:pt x="105" y="99"/>
                      <a:pt x="105" y="99"/>
                    </a:cubicBezTo>
                    <a:cubicBezTo>
                      <a:pt x="113" y="104"/>
                      <a:pt x="118" y="105"/>
                      <a:pt x="120" y="104"/>
                    </a:cubicBezTo>
                    <a:cubicBezTo>
                      <a:pt x="122" y="103"/>
                      <a:pt x="122" y="100"/>
                      <a:pt x="120" y="97"/>
                    </a:cubicBezTo>
                    <a:cubicBezTo>
                      <a:pt x="116" y="90"/>
                      <a:pt x="106" y="80"/>
                      <a:pt x="88" y="74"/>
                    </a:cubicBezTo>
                    <a:cubicBezTo>
                      <a:pt x="101" y="79"/>
                      <a:pt x="113" y="80"/>
                      <a:pt x="121" y="80"/>
                    </a:cubicBezTo>
                    <a:cubicBezTo>
                      <a:pt x="125" y="80"/>
                      <a:pt x="128" y="79"/>
                      <a:pt x="130" y="78"/>
                    </a:cubicBezTo>
                    <a:cubicBezTo>
                      <a:pt x="134" y="76"/>
                      <a:pt x="132" y="73"/>
                      <a:pt x="121" y="71"/>
                    </a:cubicBezTo>
                    <a:cubicBezTo>
                      <a:pt x="121" y="71"/>
                      <a:pt x="120" y="71"/>
                      <a:pt x="120" y="71"/>
                    </a:cubicBezTo>
                    <a:cubicBezTo>
                      <a:pt x="114" y="69"/>
                      <a:pt x="107" y="68"/>
                      <a:pt x="96" y="68"/>
                    </a:cubicBezTo>
                    <a:cubicBezTo>
                      <a:pt x="120" y="69"/>
                      <a:pt x="131" y="65"/>
                      <a:pt x="132" y="62"/>
                    </a:cubicBezTo>
                    <a:cubicBezTo>
                      <a:pt x="132" y="59"/>
                      <a:pt x="130" y="57"/>
                      <a:pt x="126" y="56"/>
                    </a:cubicBezTo>
                    <a:cubicBezTo>
                      <a:pt x="118" y="53"/>
                      <a:pt x="104" y="53"/>
                      <a:pt x="88" y="59"/>
                    </a:cubicBezTo>
                    <a:cubicBezTo>
                      <a:pt x="97" y="55"/>
                      <a:pt x="104" y="51"/>
                      <a:pt x="110" y="47"/>
                    </a:cubicBezTo>
                    <a:cubicBezTo>
                      <a:pt x="112" y="46"/>
                      <a:pt x="114" y="45"/>
                      <a:pt x="116" y="43"/>
                    </a:cubicBezTo>
                    <a:cubicBezTo>
                      <a:pt x="123" y="38"/>
                      <a:pt x="125" y="33"/>
                      <a:pt x="123" y="32"/>
                    </a:cubicBezTo>
                    <a:cubicBezTo>
                      <a:pt x="123" y="32"/>
                      <a:pt x="122" y="32"/>
                      <a:pt x="122" y="32"/>
                    </a:cubicBezTo>
                    <a:cubicBezTo>
                      <a:pt x="118" y="31"/>
                      <a:pt x="108" y="35"/>
                      <a:pt x="91" y="48"/>
                    </a:cubicBezTo>
                    <a:cubicBezTo>
                      <a:pt x="100" y="42"/>
                      <a:pt x="106" y="36"/>
                      <a:pt x="110" y="32"/>
                    </a:cubicBezTo>
                    <a:cubicBezTo>
                      <a:pt x="116" y="26"/>
                      <a:pt x="117" y="22"/>
                      <a:pt x="115" y="21"/>
                    </a:cubicBezTo>
                    <a:cubicBezTo>
                      <a:pt x="111" y="20"/>
                      <a:pt x="95" y="28"/>
                      <a:pt x="80" y="48"/>
                    </a:cubicBezTo>
                    <a:cubicBezTo>
                      <a:pt x="88" y="38"/>
                      <a:pt x="93" y="28"/>
                      <a:pt x="95" y="21"/>
                    </a:cubicBezTo>
                    <a:cubicBezTo>
                      <a:pt x="96" y="16"/>
                      <a:pt x="97" y="13"/>
                      <a:pt x="97" y="10"/>
                    </a:cubicBezTo>
                    <a:cubicBezTo>
                      <a:pt x="97" y="6"/>
                      <a:pt x="94" y="5"/>
                      <a:pt x="90" y="11"/>
                    </a:cubicBezTo>
                    <a:cubicBezTo>
                      <a:pt x="90" y="11"/>
                      <a:pt x="89" y="11"/>
                      <a:pt x="89" y="12"/>
                    </a:cubicBezTo>
                    <a:cubicBezTo>
                      <a:pt x="86" y="16"/>
                      <a:pt x="82" y="25"/>
                      <a:pt x="77" y="38"/>
                    </a:cubicBezTo>
                    <a:cubicBezTo>
                      <a:pt x="83" y="21"/>
                      <a:pt x="85" y="10"/>
                      <a:pt x="85" y="5"/>
                    </a:cubicBezTo>
                    <a:cubicBezTo>
                      <a:pt x="84" y="2"/>
                      <a:pt x="83" y="1"/>
                      <a:pt x="81" y="3"/>
                    </a:cubicBezTo>
                    <a:cubicBezTo>
                      <a:pt x="78" y="5"/>
                      <a:pt x="75" y="11"/>
                      <a:pt x="72" y="18"/>
                    </a:cubicBezTo>
                    <a:cubicBezTo>
                      <a:pt x="72" y="19"/>
                      <a:pt x="72" y="19"/>
                      <a:pt x="72" y="19"/>
                    </a:cubicBezTo>
                    <a:cubicBezTo>
                      <a:pt x="70" y="25"/>
                      <a:pt x="68" y="34"/>
                      <a:pt x="68" y="44"/>
                    </a:cubicBezTo>
                    <a:cubicBezTo>
                      <a:pt x="69" y="30"/>
                      <a:pt x="66" y="20"/>
                      <a:pt x="63" y="12"/>
                    </a:cubicBezTo>
                    <a:cubicBezTo>
                      <a:pt x="61" y="7"/>
                      <a:pt x="59" y="4"/>
                      <a:pt x="56" y="3"/>
                    </a:cubicBezTo>
                    <a:cubicBezTo>
                      <a:pt x="52" y="0"/>
                      <a:pt x="48" y="4"/>
                      <a:pt x="51" y="19"/>
                    </a:cubicBezTo>
                    <a:cubicBezTo>
                      <a:pt x="51" y="19"/>
                      <a:pt x="51" y="19"/>
                      <a:pt x="51" y="19"/>
                    </a:cubicBezTo>
                    <a:cubicBezTo>
                      <a:pt x="52" y="24"/>
                      <a:pt x="54" y="30"/>
                      <a:pt x="56" y="38"/>
                    </a:cubicBezTo>
                    <a:cubicBezTo>
                      <a:pt x="51" y="23"/>
                      <a:pt x="47" y="14"/>
                      <a:pt x="44" y="9"/>
                    </a:cubicBezTo>
                    <a:close/>
                  </a:path>
                </a:pathLst>
              </a:custGeom>
              <a:grp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grpSp>
        <p:sp>
          <p:nvSpPr>
            <p:cNvPr id="304" name="Freeform 83"/>
            <p:cNvSpPr>
              <a:spLocks/>
            </p:cNvSpPr>
            <p:nvPr/>
          </p:nvSpPr>
          <p:spPr bwMode="auto">
            <a:xfrm rot="1639090">
              <a:off x="8277894" y="1349267"/>
              <a:ext cx="208610" cy="197210"/>
            </a:xfrm>
            <a:custGeom>
              <a:avLst/>
              <a:gdLst/>
              <a:ahLst/>
              <a:cxnLst>
                <a:cxn ang="0">
                  <a:pos x="24" y="13"/>
                </a:cxn>
                <a:cxn ang="0">
                  <a:pos x="14" y="10"/>
                </a:cxn>
                <a:cxn ang="0">
                  <a:pos x="15" y="20"/>
                </a:cxn>
                <a:cxn ang="0">
                  <a:pos x="4" y="21"/>
                </a:cxn>
                <a:cxn ang="0">
                  <a:pos x="9" y="30"/>
                </a:cxn>
                <a:cxn ang="0">
                  <a:pos x="0" y="35"/>
                </a:cxn>
                <a:cxn ang="0">
                  <a:pos x="8" y="41"/>
                </a:cxn>
                <a:cxn ang="0">
                  <a:pos x="2" y="50"/>
                </a:cxn>
                <a:cxn ang="0">
                  <a:pos x="12" y="52"/>
                </a:cxn>
                <a:cxn ang="0">
                  <a:pos x="10" y="62"/>
                </a:cxn>
                <a:cxn ang="0">
                  <a:pos x="20" y="60"/>
                </a:cxn>
                <a:cxn ang="0">
                  <a:pos x="22" y="70"/>
                </a:cxn>
                <a:cxn ang="0">
                  <a:pos x="31" y="64"/>
                </a:cxn>
                <a:cxn ang="0">
                  <a:pos x="36" y="73"/>
                </a:cxn>
                <a:cxn ang="0">
                  <a:pos x="42" y="64"/>
                </a:cxn>
                <a:cxn ang="0">
                  <a:pos x="51" y="71"/>
                </a:cxn>
                <a:cxn ang="0">
                  <a:pos x="53" y="60"/>
                </a:cxn>
                <a:cxn ang="0">
                  <a:pos x="63" y="64"/>
                </a:cxn>
                <a:cxn ang="0">
                  <a:pos x="62" y="53"/>
                </a:cxn>
                <a:cxn ang="0">
                  <a:pos x="73" y="52"/>
                </a:cxn>
                <a:cxn ang="0">
                  <a:pos x="68" y="43"/>
                </a:cxn>
                <a:cxn ang="0">
                  <a:pos x="77" y="38"/>
                </a:cxn>
                <a:cxn ang="0">
                  <a:pos x="69" y="32"/>
                </a:cxn>
                <a:cxn ang="0">
                  <a:pos x="75" y="23"/>
                </a:cxn>
                <a:cxn ang="0">
                  <a:pos x="65" y="21"/>
                </a:cxn>
                <a:cxn ang="0">
                  <a:pos x="67" y="11"/>
                </a:cxn>
                <a:cxn ang="0">
                  <a:pos x="57" y="13"/>
                </a:cxn>
                <a:cxn ang="0">
                  <a:pos x="55" y="3"/>
                </a:cxn>
                <a:cxn ang="0">
                  <a:pos x="46" y="9"/>
                </a:cxn>
                <a:cxn ang="0">
                  <a:pos x="41" y="0"/>
                </a:cxn>
                <a:cxn ang="0">
                  <a:pos x="35" y="9"/>
                </a:cxn>
                <a:cxn ang="0">
                  <a:pos x="26" y="2"/>
                </a:cxn>
                <a:cxn ang="0">
                  <a:pos x="24" y="13"/>
                </a:cxn>
              </a:cxnLst>
              <a:rect l="0" t="0" r="r" b="b"/>
              <a:pathLst>
                <a:path w="77" h="73">
                  <a:moveTo>
                    <a:pt x="24" y="13"/>
                  </a:moveTo>
                  <a:cubicBezTo>
                    <a:pt x="22" y="14"/>
                    <a:pt x="15" y="8"/>
                    <a:pt x="14" y="10"/>
                  </a:cubicBezTo>
                  <a:cubicBezTo>
                    <a:pt x="12" y="11"/>
                    <a:pt x="16" y="19"/>
                    <a:pt x="15" y="20"/>
                  </a:cubicBezTo>
                  <a:cubicBezTo>
                    <a:pt x="14" y="22"/>
                    <a:pt x="5" y="19"/>
                    <a:pt x="4" y="21"/>
                  </a:cubicBezTo>
                  <a:cubicBezTo>
                    <a:pt x="3" y="23"/>
                    <a:pt x="10" y="28"/>
                    <a:pt x="9" y="30"/>
                  </a:cubicBezTo>
                  <a:cubicBezTo>
                    <a:pt x="9" y="32"/>
                    <a:pt x="0" y="33"/>
                    <a:pt x="0" y="35"/>
                  </a:cubicBezTo>
                  <a:cubicBezTo>
                    <a:pt x="0" y="37"/>
                    <a:pt x="8" y="39"/>
                    <a:pt x="8" y="41"/>
                  </a:cubicBezTo>
                  <a:cubicBezTo>
                    <a:pt x="9" y="44"/>
                    <a:pt x="1" y="48"/>
                    <a:pt x="2" y="50"/>
                  </a:cubicBezTo>
                  <a:cubicBezTo>
                    <a:pt x="3" y="52"/>
                    <a:pt x="11" y="50"/>
                    <a:pt x="12" y="52"/>
                  </a:cubicBezTo>
                  <a:cubicBezTo>
                    <a:pt x="13" y="54"/>
                    <a:pt x="8" y="61"/>
                    <a:pt x="10" y="62"/>
                  </a:cubicBezTo>
                  <a:cubicBezTo>
                    <a:pt x="11" y="64"/>
                    <a:pt x="18" y="59"/>
                    <a:pt x="20" y="60"/>
                  </a:cubicBezTo>
                  <a:cubicBezTo>
                    <a:pt x="22" y="61"/>
                    <a:pt x="20" y="70"/>
                    <a:pt x="22" y="70"/>
                  </a:cubicBezTo>
                  <a:cubicBezTo>
                    <a:pt x="24" y="71"/>
                    <a:pt x="29" y="64"/>
                    <a:pt x="31" y="64"/>
                  </a:cubicBezTo>
                  <a:cubicBezTo>
                    <a:pt x="33" y="65"/>
                    <a:pt x="34" y="73"/>
                    <a:pt x="36" y="73"/>
                  </a:cubicBezTo>
                  <a:cubicBezTo>
                    <a:pt x="39" y="73"/>
                    <a:pt x="40" y="65"/>
                    <a:pt x="42" y="64"/>
                  </a:cubicBezTo>
                  <a:cubicBezTo>
                    <a:pt x="44" y="64"/>
                    <a:pt x="49" y="72"/>
                    <a:pt x="51" y="71"/>
                  </a:cubicBezTo>
                  <a:cubicBezTo>
                    <a:pt x="53" y="70"/>
                    <a:pt x="51" y="62"/>
                    <a:pt x="53" y="60"/>
                  </a:cubicBezTo>
                  <a:cubicBezTo>
                    <a:pt x="55" y="59"/>
                    <a:pt x="62" y="65"/>
                    <a:pt x="63" y="64"/>
                  </a:cubicBezTo>
                  <a:cubicBezTo>
                    <a:pt x="65" y="62"/>
                    <a:pt x="61" y="55"/>
                    <a:pt x="62" y="53"/>
                  </a:cubicBezTo>
                  <a:cubicBezTo>
                    <a:pt x="64" y="51"/>
                    <a:pt x="72" y="54"/>
                    <a:pt x="73" y="52"/>
                  </a:cubicBezTo>
                  <a:cubicBezTo>
                    <a:pt x="74" y="50"/>
                    <a:pt x="67" y="45"/>
                    <a:pt x="68" y="43"/>
                  </a:cubicBezTo>
                  <a:cubicBezTo>
                    <a:pt x="68" y="41"/>
                    <a:pt x="77" y="40"/>
                    <a:pt x="77" y="38"/>
                  </a:cubicBezTo>
                  <a:cubicBezTo>
                    <a:pt x="77" y="36"/>
                    <a:pt x="69" y="34"/>
                    <a:pt x="69" y="32"/>
                  </a:cubicBezTo>
                  <a:cubicBezTo>
                    <a:pt x="68" y="30"/>
                    <a:pt x="76" y="26"/>
                    <a:pt x="75" y="23"/>
                  </a:cubicBezTo>
                  <a:cubicBezTo>
                    <a:pt x="74" y="21"/>
                    <a:pt x="66" y="23"/>
                    <a:pt x="65" y="21"/>
                  </a:cubicBezTo>
                  <a:cubicBezTo>
                    <a:pt x="64" y="19"/>
                    <a:pt x="69" y="12"/>
                    <a:pt x="67" y="11"/>
                  </a:cubicBezTo>
                  <a:cubicBezTo>
                    <a:pt x="66" y="9"/>
                    <a:pt x="59" y="14"/>
                    <a:pt x="57" y="13"/>
                  </a:cubicBezTo>
                  <a:cubicBezTo>
                    <a:pt x="55" y="12"/>
                    <a:pt x="57" y="4"/>
                    <a:pt x="55" y="3"/>
                  </a:cubicBezTo>
                  <a:cubicBezTo>
                    <a:pt x="53" y="2"/>
                    <a:pt x="49" y="9"/>
                    <a:pt x="46" y="9"/>
                  </a:cubicBezTo>
                  <a:cubicBezTo>
                    <a:pt x="44" y="9"/>
                    <a:pt x="43" y="0"/>
                    <a:pt x="41" y="0"/>
                  </a:cubicBezTo>
                  <a:cubicBezTo>
                    <a:pt x="38" y="0"/>
                    <a:pt x="37" y="8"/>
                    <a:pt x="35" y="9"/>
                  </a:cubicBezTo>
                  <a:cubicBezTo>
                    <a:pt x="33" y="9"/>
                    <a:pt x="28" y="2"/>
                    <a:pt x="26" y="2"/>
                  </a:cubicBezTo>
                  <a:cubicBezTo>
                    <a:pt x="24" y="3"/>
                    <a:pt x="26" y="12"/>
                    <a:pt x="24" y="13"/>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05" name="Freeform 84"/>
            <p:cNvSpPr>
              <a:spLocks/>
            </p:cNvSpPr>
            <p:nvPr/>
          </p:nvSpPr>
          <p:spPr bwMode="auto">
            <a:xfrm rot="1639090">
              <a:off x="8162861" y="2249348"/>
              <a:ext cx="53578" cy="116275"/>
            </a:xfrm>
            <a:custGeom>
              <a:avLst/>
              <a:gdLst/>
              <a:ahLst/>
              <a:cxnLst>
                <a:cxn ang="0">
                  <a:pos x="4" y="0"/>
                </a:cxn>
                <a:cxn ang="0">
                  <a:pos x="9" y="10"/>
                </a:cxn>
                <a:cxn ang="0">
                  <a:pos x="0" y="14"/>
                </a:cxn>
                <a:cxn ang="0">
                  <a:pos x="8" y="21"/>
                </a:cxn>
                <a:cxn ang="0">
                  <a:pos x="2" y="29"/>
                </a:cxn>
                <a:cxn ang="0">
                  <a:pos x="12" y="31"/>
                </a:cxn>
                <a:cxn ang="0">
                  <a:pos x="10" y="42"/>
                </a:cxn>
                <a:cxn ang="0">
                  <a:pos x="20" y="39"/>
                </a:cxn>
                <a:cxn ang="0">
                  <a:pos x="20" y="40"/>
                </a:cxn>
                <a:cxn ang="0">
                  <a:pos x="12" y="6"/>
                </a:cxn>
                <a:cxn ang="0">
                  <a:pos x="7" y="0"/>
                </a:cxn>
                <a:cxn ang="0">
                  <a:pos x="4" y="0"/>
                </a:cxn>
              </a:cxnLst>
              <a:rect l="0" t="0" r="r" b="b"/>
              <a:pathLst>
                <a:path w="20" h="43">
                  <a:moveTo>
                    <a:pt x="4" y="0"/>
                  </a:moveTo>
                  <a:cubicBezTo>
                    <a:pt x="3" y="2"/>
                    <a:pt x="10" y="8"/>
                    <a:pt x="9" y="10"/>
                  </a:cubicBezTo>
                  <a:cubicBezTo>
                    <a:pt x="9" y="12"/>
                    <a:pt x="0" y="12"/>
                    <a:pt x="0" y="14"/>
                  </a:cubicBezTo>
                  <a:cubicBezTo>
                    <a:pt x="0" y="17"/>
                    <a:pt x="8" y="19"/>
                    <a:pt x="8" y="21"/>
                  </a:cubicBezTo>
                  <a:cubicBezTo>
                    <a:pt x="9" y="23"/>
                    <a:pt x="1" y="27"/>
                    <a:pt x="2" y="29"/>
                  </a:cubicBezTo>
                  <a:cubicBezTo>
                    <a:pt x="2" y="31"/>
                    <a:pt x="11" y="30"/>
                    <a:pt x="12" y="31"/>
                  </a:cubicBezTo>
                  <a:cubicBezTo>
                    <a:pt x="13" y="33"/>
                    <a:pt x="8" y="40"/>
                    <a:pt x="10" y="42"/>
                  </a:cubicBezTo>
                  <a:cubicBezTo>
                    <a:pt x="11" y="43"/>
                    <a:pt x="18" y="38"/>
                    <a:pt x="20" y="39"/>
                  </a:cubicBezTo>
                  <a:cubicBezTo>
                    <a:pt x="20" y="39"/>
                    <a:pt x="20" y="40"/>
                    <a:pt x="20" y="40"/>
                  </a:cubicBezTo>
                  <a:cubicBezTo>
                    <a:pt x="17" y="21"/>
                    <a:pt x="12" y="6"/>
                    <a:pt x="12" y="6"/>
                  </a:cubicBezTo>
                  <a:cubicBezTo>
                    <a:pt x="10" y="4"/>
                    <a:pt x="8" y="2"/>
                    <a:pt x="7" y="0"/>
                  </a:cubicBezTo>
                  <a:cubicBezTo>
                    <a:pt x="6" y="0"/>
                    <a:pt x="5" y="0"/>
                    <a:pt x="4" y="0"/>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6" name="Freeform 85"/>
            <p:cNvSpPr>
              <a:spLocks/>
            </p:cNvSpPr>
            <p:nvPr/>
          </p:nvSpPr>
          <p:spPr bwMode="auto">
            <a:xfrm rot="1639090">
              <a:off x="8183239" y="2379385"/>
              <a:ext cx="1140" cy="7980"/>
            </a:xfrm>
            <a:custGeom>
              <a:avLst/>
              <a:gdLst/>
              <a:ahLst/>
              <a:cxnLst>
                <a:cxn ang="0">
                  <a:pos x="0" y="0"/>
                </a:cxn>
                <a:cxn ang="0">
                  <a:pos x="0" y="3"/>
                </a:cxn>
                <a:cxn ang="0">
                  <a:pos x="0" y="0"/>
                </a:cxn>
              </a:cxnLst>
              <a:rect l="0" t="0" r="r" b="b"/>
              <a:pathLst>
                <a:path h="3">
                  <a:moveTo>
                    <a:pt x="0" y="0"/>
                  </a:moveTo>
                  <a:cubicBezTo>
                    <a:pt x="0" y="1"/>
                    <a:pt x="0" y="2"/>
                    <a:pt x="0" y="3"/>
                  </a:cubicBezTo>
                  <a:cubicBezTo>
                    <a:pt x="0" y="2"/>
                    <a:pt x="0" y="1"/>
                    <a:pt x="0" y="0"/>
                  </a:cubicBezTo>
                  <a:close/>
                </a:path>
              </a:pathLst>
            </a:custGeom>
            <a:solidFill>
              <a:srgbClr val="F5EB1E"/>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69"/>
            <p:cNvGrpSpPr/>
            <p:nvPr/>
          </p:nvGrpSpPr>
          <p:grpSpPr>
            <a:xfrm rot="1639090">
              <a:off x="8545294" y="1385194"/>
              <a:ext cx="197210" cy="373902"/>
              <a:chOff x="7513638" y="568325"/>
              <a:chExt cx="274637" cy="520701"/>
            </a:xfrm>
          </p:grpSpPr>
          <p:sp>
            <p:nvSpPr>
              <p:cNvPr id="535" name="Freeform 86"/>
              <p:cNvSpPr>
                <a:spLocks/>
              </p:cNvSpPr>
              <p:nvPr/>
            </p:nvSpPr>
            <p:spPr bwMode="auto">
              <a:xfrm>
                <a:off x="7596188" y="900113"/>
                <a:ext cx="134938" cy="161925"/>
              </a:xfrm>
              <a:custGeom>
                <a:avLst/>
                <a:gdLst/>
                <a:ahLst/>
                <a:cxnLst>
                  <a:cxn ang="0">
                    <a:pos x="4" y="40"/>
                  </a:cxn>
                  <a:cxn ang="0">
                    <a:pos x="26" y="20"/>
                  </a:cxn>
                  <a:cxn ang="0">
                    <a:pos x="27" y="19"/>
                  </a:cxn>
                  <a:cxn ang="0">
                    <a:pos x="36" y="0"/>
                  </a:cxn>
                  <a:cxn ang="0">
                    <a:pos x="31" y="3"/>
                  </a:cxn>
                  <a:cxn ang="0">
                    <a:pos x="4" y="40"/>
                  </a:cxn>
                </a:cxnLst>
                <a:rect l="0" t="0" r="r" b="b"/>
                <a:pathLst>
                  <a:path w="36" h="43">
                    <a:moveTo>
                      <a:pt x="4" y="40"/>
                    </a:moveTo>
                    <a:cubicBezTo>
                      <a:pt x="6" y="43"/>
                      <a:pt x="16" y="31"/>
                      <a:pt x="26" y="20"/>
                    </a:cubicBezTo>
                    <a:cubicBezTo>
                      <a:pt x="27" y="19"/>
                      <a:pt x="27" y="19"/>
                      <a:pt x="27" y="19"/>
                    </a:cubicBezTo>
                    <a:cubicBezTo>
                      <a:pt x="27" y="19"/>
                      <a:pt x="30" y="11"/>
                      <a:pt x="36" y="0"/>
                    </a:cubicBezTo>
                    <a:cubicBezTo>
                      <a:pt x="34" y="1"/>
                      <a:pt x="33" y="2"/>
                      <a:pt x="31" y="3"/>
                    </a:cubicBezTo>
                    <a:cubicBezTo>
                      <a:pt x="19" y="17"/>
                      <a:pt x="0" y="37"/>
                      <a:pt x="4"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6" name="Freeform 87"/>
              <p:cNvSpPr>
                <a:spLocks/>
              </p:cNvSpPr>
              <p:nvPr/>
            </p:nvSpPr>
            <p:spPr bwMode="auto">
              <a:xfrm>
                <a:off x="7513638" y="776288"/>
                <a:ext cx="206375" cy="60325"/>
              </a:xfrm>
              <a:custGeom>
                <a:avLst/>
                <a:gdLst/>
                <a:ahLst/>
                <a:cxnLst>
                  <a:cxn ang="0">
                    <a:pos x="44" y="8"/>
                  </a:cxn>
                  <a:cxn ang="0">
                    <a:pos x="1" y="5"/>
                  </a:cxn>
                  <a:cxn ang="0">
                    <a:pos x="43" y="16"/>
                  </a:cxn>
                  <a:cxn ang="0">
                    <a:pos x="55" y="14"/>
                  </a:cxn>
                  <a:cxn ang="0">
                    <a:pos x="44" y="8"/>
                  </a:cxn>
                </a:cxnLst>
                <a:rect l="0" t="0" r="r" b="b"/>
                <a:pathLst>
                  <a:path w="55" h="16">
                    <a:moveTo>
                      <a:pt x="44" y="8"/>
                    </a:moveTo>
                    <a:cubicBezTo>
                      <a:pt x="26" y="5"/>
                      <a:pt x="2" y="0"/>
                      <a:pt x="1" y="5"/>
                    </a:cubicBezTo>
                    <a:cubicBezTo>
                      <a:pt x="0" y="10"/>
                      <a:pt x="25" y="12"/>
                      <a:pt x="43" y="16"/>
                    </a:cubicBezTo>
                    <a:cubicBezTo>
                      <a:pt x="48" y="15"/>
                      <a:pt x="52" y="15"/>
                      <a:pt x="55" y="14"/>
                    </a:cubicBezTo>
                    <a:cubicBezTo>
                      <a:pt x="52" y="12"/>
                      <a:pt x="49" y="10"/>
                      <a:pt x="44"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7" name="Freeform 88"/>
              <p:cNvSpPr>
                <a:spLocks/>
              </p:cNvSpPr>
              <p:nvPr/>
            </p:nvSpPr>
            <p:spPr bwMode="auto">
              <a:xfrm>
                <a:off x="7675563" y="573088"/>
                <a:ext cx="90488" cy="206375"/>
              </a:xfrm>
              <a:custGeom>
                <a:avLst/>
                <a:gdLst/>
                <a:ahLst/>
                <a:cxnLst>
                  <a:cxn ang="0">
                    <a:pos x="23" y="42"/>
                  </a:cxn>
                  <a:cxn ang="0">
                    <a:pos x="5" y="2"/>
                  </a:cxn>
                  <a:cxn ang="0">
                    <a:pos x="17" y="47"/>
                  </a:cxn>
                  <a:cxn ang="0">
                    <a:pos x="23" y="55"/>
                  </a:cxn>
                  <a:cxn ang="0">
                    <a:pos x="23" y="42"/>
                  </a:cxn>
                </a:cxnLst>
                <a:rect l="0" t="0" r="r" b="b"/>
                <a:pathLst>
                  <a:path w="24" h="55">
                    <a:moveTo>
                      <a:pt x="23" y="42"/>
                    </a:moveTo>
                    <a:cubicBezTo>
                      <a:pt x="17" y="25"/>
                      <a:pt x="10" y="0"/>
                      <a:pt x="5" y="2"/>
                    </a:cubicBezTo>
                    <a:cubicBezTo>
                      <a:pt x="0" y="4"/>
                      <a:pt x="11" y="29"/>
                      <a:pt x="17" y="47"/>
                    </a:cubicBezTo>
                    <a:cubicBezTo>
                      <a:pt x="19" y="50"/>
                      <a:pt x="21" y="53"/>
                      <a:pt x="23" y="55"/>
                    </a:cubicBezTo>
                    <a:cubicBezTo>
                      <a:pt x="24" y="51"/>
                      <a:pt x="23" y="47"/>
                      <a:pt x="23" y="4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8" name="Freeform 89"/>
              <p:cNvSpPr>
                <a:spLocks/>
              </p:cNvSpPr>
              <p:nvPr/>
            </p:nvSpPr>
            <p:spPr bwMode="auto">
              <a:xfrm>
                <a:off x="7708900" y="708025"/>
                <a:ext cx="11113" cy="11113"/>
              </a:xfrm>
              <a:custGeom>
                <a:avLst/>
                <a:gdLst/>
                <a:ahLst/>
                <a:cxnLst>
                  <a:cxn ang="0">
                    <a:pos x="0" y="0"/>
                  </a:cxn>
                  <a:cxn ang="0">
                    <a:pos x="3" y="3"/>
                  </a:cxn>
                  <a:cxn ang="0">
                    <a:pos x="0" y="0"/>
                  </a:cxn>
                </a:cxnLst>
                <a:rect l="0" t="0" r="r" b="b"/>
                <a:pathLst>
                  <a:path w="3" h="3">
                    <a:moveTo>
                      <a:pt x="0" y="0"/>
                    </a:moveTo>
                    <a:cubicBezTo>
                      <a:pt x="1" y="1"/>
                      <a:pt x="2" y="2"/>
                      <a:pt x="3" y="3"/>
                    </a:cubicBezTo>
                    <a:cubicBezTo>
                      <a:pt x="2" y="2"/>
                      <a:pt x="1"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9" name="Freeform 90"/>
              <p:cNvSpPr>
                <a:spLocks/>
              </p:cNvSpPr>
              <p:nvPr/>
            </p:nvSpPr>
            <p:spPr bwMode="auto">
              <a:xfrm>
                <a:off x="7629525" y="606425"/>
                <a:ext cx="79375" cy="98425"/>
              </a:xfrm>
              <a:custGeom>
                <a:avLst/>
                <a:gdLst/>
                <a:ahLst/>
                <a:cxnLst>
                  <a:cxn ang="0">
                    <a:pos x="21" y="26"/>
                  </a:cxn>
                  <a:cxn ang="0">
                    <a:pos x="0" y="2"/>
                  </a:cxn>
                  <a:cxn ang="0">
                    <a:pos x="21" y="26"/>
                  </a:cxn>
                </a:cxnLst>
                <a:rect l="0" t="0" r="r" b="b"/>
                <a:pathLst>
                  <a:path w="21" h="26">
                    <a:moveTo>
                      <a:pt x="21" y="26"/>
                    </a:moveTo>
                    <a:cubicBezTo>
                      <a:pt x="12" y="13"/>
                      <a:pt x="3" y="0"/>
                      <a:pt x="0" y="2"/>
                    </a:cubicBezTo>
                    <a:cubicBezTo>
                      <a:pt x="3" y="0"/>
                      <a:pt x="12" y="13"/>
                      <a:pt x="21" y="2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0" name="Freeform 91"/>
              <p:cNvSpPr>
                <a:spLocks/>
              </p:cNvSpPr>
              <p:nvPr/>
            </p:nvSpPr>
            <p:spPr bwMode="auto">
              <a:xfrm>
                <a:off x="7664450" y="1036638"/>
                <a:ext cx="17463" cy="52388"/>
              </a:xfrm>
              <a:custGeom>
                <a:avLst/>
                <a:gdLst/>
                <a:ahLst/>
                <a:cxnLst>
                  <a:cxn ang="0">
                    <a:pos x="1" y="14"/>
                  </a:cxn>
                  <a:cxn ang="0">
                    <a:pos x="5" y="0"/>
                  </a:cxn>
                  <a:cxn ang="0">
                    <a:pos x="1" y="14"/>
                  </a:cxn>
                </a:cxnLst>
                <a:rect l="0" t="0" r="r" b="b"/>
                <a:pathLst>
                  <a:path w="5" h="14">
                    <a:moveTo>
                      <a:pt x="1" y="14"/>
                    </a:moveTo>
                    <a:cubicBezTo>
                      <a:pt x="2" y="9"/>
                      <a:pt x="4" y="4"/>
                      <a:pt x="5" y="0"/>
                    </a:cubicBezTo>
                    <a:cubicBezTo>
                      <a:pt x="2" y="7"/>
                      <a:pt x="0" y="12"/>
                      <a:pt x="1" y="1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1" name="Freeform 92"/>
              <p:cNvSpPr>
                <a:spLocks/>
              </p:cNvSpPr>
              <p:nvPr/>
            </p:nvSpPr>
            <p:spPr bwMode="auto">
              <a:xfrm>
                <a:off x="7610475" y="606425"/>
                <a:ext cx="150813" cy="188913"/>
              </a:xfrm>
              <a:custGeom>
                <a:avLst/>
                <a:gdLst/>
                <a:ahLst/>
                <a:cxnLst>
                  <a:cxn ang="0">
                    <a:pos x="40" y="50"/>
                  </a:cxn>
                  <a:cxn ang="0">
                    <a:pos x="40" y="46"/>
                  </a:cxn>
                  <a:cxn ang="0">
                    <a:pos x="34" y="38"/>
                  </a:cxn>
                  <a:cxn ang="0">
                    <a:pos x="29" y="30"/>
                  </a:cxn>
                  <a:cxn ang="0">
                    <a:pos x="26" y="27"/>
                  </a:cxn>
                  <a:cxn ang="0">
                    <a:pos x="26" y="26"/>
                  </a:cxn>
                  <a:cxn ang="0">
                    <a:pos x="5" y="2"/>
                  </a:cxn>
                  <a:cxn ang="0">
                    <a:pos x="28" y="42"/>
                  </a:cxn>
                  <a:cxn ang="0">
                    <a:pos x="40" y="50"/>
                  </a:cxn>
                </a:cxnLst>
                <a:rect l="0" t="0" r="r" b="b"/>
                <a:pathLst>
                  <a:path w="40" h="50">
                    <a:moveTo>
                      <a:pt x="40" y="50"/>
                    </a:moveTo>
                    <a:cubicBezTo>
                      <a:pt x="40" y="49"/>
                      <a:pt x="40" y="47"/>
                      <a:pt x="40" y="46"/>
                    </a:cubicBezTo>
                    <a:cubicBezTo>
                      <a:pt x="38" y="44"/>
                      <a:pt x="36" y="41"/>
                      <a:pt x="34" y="38"/>
                    </a:cubicBezTo>
                    <a:cubicBezTo>
                      <a:pt x="32" y="35"/>
                      <a:pt x="30" y="33"/>
                      <a:pt x="29" y="30"/>
                    </a:cubicBezTo>
                    <a:cubicBezTo>
                      <a:pt x="28" y="29"/>
                      <a:pt x="27" y="28"/>
                      <a:pt x="26" y="27"/>
                    </a:cubicBezTo>
                    <a:cubicBezTo>
                      <a:pt x="26" y="26"/>
                      <a:pt x="26" y="26"/>
                      <a:pt x="26" y="26"/>
                    </a:cubicBezTo>
                    <a:cubicBezTo>
                      <a:pt x="17" y="13"/>
                      <a:pt x="8" y="0"/>
                      <a:pt x="5" y="2"/>
                    </a:cubicBezTo>
                    <a:cubicBezTo>
                      <a:pt x="0" y="5"/>
                      <a:pt x="18" y="27"/>
                      <a:pt x="28" y="42"/>
                    </a:cubicBezTo>
                    <a:cubicBezTo>
                      <a:pt x="33" y="46"/>
                      <a:pt x="37" y="49"/>
                      <a:pt x="40" y="5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2" name="Freeform 93"/>
              <p:cNvSpPr>
                <a:spLocks/>
              </p:cNvSpPr>
              <p:nvPr/>
            </p:nvSpPr>
            <p:spPr bwMode="auto">
              <a:xfrm>
                <a:off x="7513638" y="828675"/>
                <a:ext cx="217488" cy="57150"/>
              </a:xfrm>
              <a:custGeom>
                <a:avLst/>
                <a:gdLst/>
                <a:ahLst/>
                <a:cxnLst>
                  <a:cxn ang="0">
                    <a:pos x="58" y="2"/>
                  </a:cxn>
                  <a:cxn ang="0">
                    <a:pos x="55" y="0"/>
                  </a:cxn>
                  <a:cxn ang="0">
                    <a:pos x="43" y="2"/>
                  </a:cxn>
                  <a:cxn ang="0">
                    <a:pos x="0" y="10"/>
                  </a:cxn>
                  <a:cxn ang="0">
                    <a:pos x="44" y="9"/>
                  </a:cxn>
                  <a:cxn ang="0">
                    <a:pos x="58" y="2"/>
                  </a:cxn>
                </a:cxnLst>
                <a:rect l="0" t="0" r="r" b="b"/>
                <a:pathLst>
                  <a:path w="58" h="15">
                    <a:moveTo>
                      <a:pt x="58" y="2"/>
                    </a:moveTo>
                    <a:cubicBezTo>
                      <a:pt x="57" y="2"/>
                      <a:pt x="56" y="1"/>
                      <a:pt x="55" y="0"/>
                    </a:cubicBezTo>
                    <a:cubicBezTo>
                      <a:pt x="52" y="1"/>
                      <a:pt x="48" y="1"/>
                      <a:pt x="43" y="2"/>
                    </a:cubicBezTo>
                    <a:cubicBezTo>
                      <a:pt x="25" y="4"/>
                      <a:pt x="0" y="5"/>
                      <a:pt x="0" y="10"/>
                    </a:cubicBezTo>
                    <a:cubicBezTo>
                      <a:pt x="1" y="15"/>
                      <a:pt x="26" y="11"/>
                      <a:pt x="44" y="9"/>
                    </a:cubicBezTo>
                    <a:cubicBezTo>
                      <a:pt x="50" y="7"/>
                      <a:pt x="56" y="4"/>
                      <a:pt x="58"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3" name="Freeform 94"/>
              <p:cNvSpPr>
                <a:spLocks/>
              </p:cNvSpPr>
              <p:nvPr/>
            </p:nvSpPr>
            <p:spPr bwMode="auto">
              <a:xfrm>
                <a:off x="7521575" y="836613"/>
                <a:ext cx="209550" cy="98425"/>
              </a:xfrm>
              <a:custGeom>
                <a:avLst/>
                <a:gdLst/>
                <a:ahLst/>
                <a:cxnLst>
                  <a:cxn ang="0">
                    <a:pos x="56" y="0"/>
                  </a:cxn>
                  <a:cxn ang="0">
                    <a:pos x="56" y="0"/>
                  </a:cxn>
                  <a:cxn ang="0">
                    <a:pos x="42" y="7"/>
                  </a:cxn>
                  <a:cxn ang="0">
                    <a:pos x="2" y="26"/>
                  </a:cxn>
                  <a:cxn ang="0">
                    <a:pos x="56" y="0"/>
                  </a:cxn>
                </a:cxnLst>
                <a:rect l="0" t="0" r="r" b="b"/>
                <a:pathLst>
                  <a:path w="56" h="26">
                    <a:moveTo>
                      <a:pt x="56" y="0"/>
                    </a:moveTo>
                    <a:cubicBezTo>
                      <a:pt x="56" y="0"/>
                      <a:pt x="56" y="0"/>
                      <a:pt x="56" y="0"/>
                    </a:cubicBezTo>
                    <a:cubicBezTo>
                      <a:pt x="54" y="2"/>
                      <a:pt x="48" y="5"/>
                      <a:pt x="42" y="7"/>
                    </a:cubicBezTo>
                    <a:cubicBezTo>
                      <a:pt x="25" y="14"/>
                      <a:pt x="0" y="22"/>
                      <a:pt x="2" y="26"/>
                    </a:cubicBezTo>
                    <a:cubicBezTo>
                      <a:pt x="0" y="20"/>
                      <a:pt x="48" y="8"/>
                      <a:pt x="56"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4" name="Freeform 95"/>
              <p:cNvSpPr>
                <a:spLocks/>
              </p:cNvSpPr>
              <p:nvPr/>
            </p:nvSpPr>
            <p:spPr bwMode="auto">
              <a:xfrm>
                <a:off x="7562850" y="647700"/>
                <a:ext cx="198438" cy="158750"/>
              </a:xfrm>
              <a:custGeom>
                <a:avLst/>
                <a:gdLst/>
                <a:ahLst/>
                <a:cxnLst>
                  <a:cxn ang="0">
                    <a:pos x="51" y="41"/>
                  </a:cxn>
                  <a:cxn ang="0">
                    <a:pos x="53" y="39"/>
                  </a:cxn>
                  <a:cxn ang="0">
                    <a:pos x="41" y="31"/>
                  </a:cxn>
                  <a:cxn ang="0">
                    <a:pos x="4" y="4"/>
                  </a:cxn>
                  <a:cxn ang="0">
                    <a:pos x="36" y="36"/>
                  </a:cxn>
                  <a:cxn ang="0">
                    <a:pos x="51" y="41"/>
                  </a:cxn>
                </a:cxnLst>
                <a:rect l="0" t="0" r="r" b="b"/>
                <a:pathLst>
                  <a:path w="53" h="42">
                    <a:moveTo>
                      <a:pt x="51" y="41"/>
                    </a:moveTo>
                    <a:cubicBezTo>
                      <a:pt x="52" y="40"/>
                      <a:pt x="52" y="40"/>
                      <a:pt x="53" y="39"/>
                    </a:cubicBezTo>
                    <a:cubicBezTo>
                      <a:pt x="50" y="38"/>
                      <a:pt x="46" y="35"/>
                      <a:pt x="41" y="31"/>
                    </a:cubicBezTo>
                    <a:cubicBezTo>
                      <a:pt x="27" y="19"/>
                      <a:pt x="7" y="0"/>
                      <a:pt x="4" y="4"/>
                    </a:cubicBezTo>
                    <a:cubicBezTo>
                      <a:pt x="0" y="8"/>
                      <a:pt x="23" y="24"/>
                      <a:pt x="36" y="36"/>
                    </a:cubicBezTo>
                    <a:cubicBezTo>
                      <a:pt x="44" y="40"/>
                      <a:pt x="50" y="42"/>
                      <a:pt x="51"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5" name="Freeform 96"/>
              <p:cNvSpPr>
                <a:spLocks/>
              </p:cNvSpPr>
              <p:nvPr/>
            </p:nvSpPr>
            <p:spPr bwMode="auto">
              <a:xfrm>
                <a:off x="7521575" y="836613"/>
                <a:ext cx="214313" cy="115888"/>
              </a:xfrm>
              <a:custGeom>
                <a:avLst/>
                <a:gdLst/>
                <a:ahLst/>
                <a:cxnLst>
                  <a:cxn ang="0">
                    <a:pos x="57" y="2"/>
                  </a:cxn>
                  <a:cxn ang="0">
                    <a:pos x="56" y="0"/>
                  </a:cxn>
                  <a:cxn ang="0">
                    <a:pos x="2" y="26"/>
                  </a:cxn>
                  <a:cxn ang="0">
                    <a:pos x="44" y="15"/>
                  </a:cxn>
                  <a:cxn ang="0">
                    <a:pos x="57" y="2"/>
                  </a:cxn>
                </a:cxnLst>
                <a:rect l="0" t="0" r="r" b="b"/>
                <a:pathLst>
                  <a:path w="57" h="31">
                    <a:moveTo>
                      <a:pt x="57" y="2"/>
                    </a:moveTo>
                    <a:cubicBezTo>
                      <a:pt x="57" y="2"/>
                      <a:pt x="57" y="1"/>
                      <a:pt x="56" y="0"/>
                    </a:cubicBezTo>
                    <a:cubicBezTo>
                      <a:pt x="48" y="8"/>
                      <a:pt x="0" y="20"/>
                      <a:pt x="2" y="26"/>
                    </a:cubicBezTo>
                    <a:cubicBezTo>
                      <a:pt x="4" y="31"/>
                      <a:pt x="27" y="21"/>
                      <a:pt x="44" y="15"/>
                    </a:cubicBezTo>
                    <a:cubicBezTo>
                      <a:pt x="52" y="9"/>
                      <a:pt x="57" y="5"/>
                      <a:pt x="57"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6" name="Freeform 97"/>
              <p:cNvSpPr>
                <a:spLocks/>
              </p:cNvSpPr>
              <p:nvPr/>
            </p:nvSpPr>
            <p:spPr bwMode="auto">
              <a:xfrm>
                <a:off x="7527925" y="568325"/>
                <a:ext cx="260350" cy="444500"/>
              </a:xfrm>
              <a:custGeom>
                <a:avLst/>
                <a:gdLst/>
                <a:ahLst/>
                <a:cxnLst>
                  <a:cxn ang="0">
                    <a:pos x="63" y="0"/>
                  </a:cxn>
                  <a:cxn ang="0">
                    <a:pos x="62" y="43"/>
                  </a:cxn>
                  <a:cxn ang="0">
                    <a:pos x="62" y="56"/>
                  </a:cxn>
                  <a:cxn ang="0">
                    <a:pos x="62" y="60"/>
                  </a:cxn>
                  <a:cxn ang="0">
                    <a:pos x="60" y="62"/>
                  </a:cxn>
                  <a:cxn ang="0">
                    <a:pos x="45" y="57"/>
                  </a:cxn>
                  <a:cxn ang="0">
                    <a:pos x="2" y="41"/>
                  </a:cxn>
                  <a:cxn ang="0">
                    <a:pos x="40" y="63"/>
                  </a:cxn>
                  <a:cxn ang="0">
                    <a:pos x="51" y="69"/>
                  </a:cxn>
                  <a:cxn ang="0">
                    <a:pos x="54" y="71"/>
                  </a:cxn>
                  <a:cxn ang="0">
                    <a:pos x="54" y="71"/>
                  </a:cxn>
                  <a:cxn ang="0">
                    <a:pos x="55" y="73"/>
                  </a:cxn>
                  <a:cxn ang="0">
                    <a:pos x="42" y="86"/>
                  </a:cxn>
                  <a:cxn ang="0">
                    <a:pos x="9" y="114"/>
                  </a:cxn>
                  <a:cxn ang="0">
                    <a:pos x="49" y="91"/>
                  </a:cxn>
                  <a:cxn ang="0">
                    <a:pos x="54" y="88"/>
                  </a:cxn>
                  <a:cxn ang="0">
                    <a:pos x="60" y="74"/>
                  </a:cxn>
                  <a:cxn ang="0">
                    <a:pos x="65" y="1"/>
                  </a:cxn>
                  <a:cxn ang="0">
                    <a:pos x="63" y="0"/>
                  </a:cxn>
                </a:cxnLst>
                <a:rect l="0" t="0" r="r" b="b"/>
                <a:pathLst>
                  <a:path w="69" h="118">
                    <a:moveTo>
                      <a:pt x="63" y="0"/>
                    </a:moveTo>
                    <a:cubicBezTo>
                      <a:pt x="58" y="0"/>
                      <a:pt x="61" y="25"/>
                      <a:pt x="62" y="43"/>
                    </a:cubicBezTo>
                    <a:cubicBezTo>
                      <a:pt x="62" y="48"/>
                      <a:pt x="63" y="52"/>
                      <a:pt x="62" y="56"/>
                    </a:cubicBezTo>
                    <a:cubicBezTo>
                      <a:pt x="62" y="57"/>
                      <a:pt x="62" y="59"/>
                      <a:pt x="62" y="60"/>
                    </a:cubicBezTo>
                    <a:cubicBezTo>
                      <a:pt x="61" y="61"/>
                      <a:pt x="61" y="61"/>
                      <a:pt x="60" y="62"/>
                    </a:cubicBezTo>
                    <a:cubicBezTo>
                      <a:pt x="59" y="63"/>
                      <a:pt x="53" y="61"/>
                      <a:pt x="45" y="57"/>
                    </a:cubicBezTo>
                    <a:cubicBezTo>
                      <a:pt x="29" y="50"/>
                      <a:pt x="4" y="36"/>
                      <a:pt x="2" y="41"/>
                    </a:cubicBezTo>
                    <a:cubicBezTo>
                      <a:pt x="0" y="46"/>
                      <a:pt x="24" y="55"/>
                      <a:pt x="40" y="63"/>
                    </a:cubicBezTo>
                    <a:cubicBezTo>
                      <a:pt x="45" y="65"/>
                      <a:pt x="48" y="67"/>
                      <a:pt x="51" y="69"/>
                    </a:cubicBezTo>
                    <a:cubicBezTo>
                      <a:pt x="52" y="70"/>
                      <a:pt x="53" y="71"/>
                      <a:pt x="54" y="71"/>
                    </a:cubicBezTo>
                    <a:cubicBezTo>
                      <a:pt x="54" y="71"/>
                      <a:pt x="54" y="71"/>
                      <a:pt x="54" y="71"/>
                    </a:cubicBezTo>
                    <a:cubicBezTo>
                      <a:pt x="55" y="72"/>
                      <a:pt x="55" y="73"/>
                      <a:pt x="55" y="73"/>
                    </a:cubicBezTo>
                    <a:cubicBezTo>
                      <a:pt x="55" y="76"/>
                      <a:pt x="50" y="80"/>
                      <a:pt x="42" y="86"/>
                    </a:cubicBezTo>
                    <a:cubicBezTo>
                      <a:pt x="28" y="97"/>
                      <a:pt x="6" y="110"/>
                      <a:pt x="9" y="114"/>
                    </a:cubicBezTo>
                    <a:cubicBezTo>
                      <a:pt x="12" y="118"/>
                      <a:pt x="34" y="101"/>
                      <a:pt x="49" y="91"/>
                    </a:cubicBezTo>
                    <a:cubicBezTo>
                      <a:pt x="51" y="90"/>
                      <a:pt x="52" y="89"/>
                      <a:pt x="54" y="88"/>
                    </a:cubicBezTo>
                    <a:cubicBezTo>
                      <a:pt x="55" y="84"/>
                      <a:pt x="58" y="79"/>
                      <a:pt x="60" y="74"/>
                    </a:cubicBezTo>
                    <a:cubicBezTo>
                      <a:pt x="69" y="56"/>
                      <a:pt x="63" y="55"/>
                      <a:pt x="65" y="1"/>
                    </a:cubicBezTo>
                    <a:cubicBezTo>
                      <a:pt x="64" y="0"/>
                      <a:pt x="64" y="0"/>
                      <a:pt x="63" y="0"/>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82"/>
            <p:cNvGrpSpPr/>
            <p:nvPr/>
          </p:nvGrpSpPr>
          <p:grpSpPr>
            <a:xfrm rot="1639090">
              <a:off x="7864020" y="1638894"/>
              <a:ext cx="530074" cy="394421"/>
              <a:chOff x="6813550" y="1209675"/>
              <a:chExt cx="738188" cy="549275"/>
            </a:xfrm>
          </p:grpSpPr>
          <p:sp>
            <p:nvSpPr>
              <p:cNvPr id="483" name="Freeform 17"/>
              <p:cNvSpPr>
                <a:spLocks/>
              </p:cNvSpPr>
              <p:nvPr/>
            </p:nvSpPr>
            <p:spPr bwMode="auto">
              <a:xfrm>
                <a:off x="7392988" y="1522413"/>
                <a:ext cx="63500" cy="22225"/>
              </a:xfrm>
              <a:custGeom>
                <a:avLst/>
                <a:gdLst/>
                <a:ahLst/>
                <a:cxnLst>
                  <a:cxn ang="0">
                    <a:pos x="13" y="6"/>
                  </a:cxn>
                  <a:cxn ang="0">
                    <a:pos x="17" y="3"/>
                  </a:cxn>
                  <a:cxn ang="0">
                    <a:pos x="0" y="0"/>
                  </a:cxn>
                  <a:cxn ang="0">
                    <a:pos x="13" y="6"/>
                  </a:cxn>
                </a:cxnLst>
                <a:rect l="0" t="0" r="r" b="b"/>
                <a:pathLst>
                  <a:path w="17" h="6">
                    <a:moveTo>
                      <a:pt x="13" y="6"/>
                    </a:moveTo>
                    <a:cubicBezTo>
                      <a:pt x="14" y="5"/>
                      <a:pt x="16" y="4"/>
                      <a:pt x="17" y="3"/>
                    </a:cubicBezTo>
                    <a:cubicBezTo>
                      <a:pt x="11" y="2"/>
                      <a:pt x="5" y="1"/>
                      <a:pt x="0" y="0"/>
                    </a:cubicBezTo>
                    <a:cubicBezTo>
                      <a:pt x="4" y="2"/>
                      <a:pt x="9" y="4"/>
                      <a:pt x="13"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4" name="Freeform 18"/>
              <p:cNvSpPr>
                <a:spLocks/>
              </p:cNvSpPr>
              <p:nvPr/>
            </p:nvSpPr>
            <p:spPr bwMode="auto">
              <a:xfrm>
                <a:off x="7373938" y="1544638"/>
                <a:ext cx="46038" cy="26988"/>
              </a:xfrm>
              <a:custGeom>
                <a:avLst/>
                <a:gdLst/>
                <a:ahLst/>
                <a:cxnLst>
                  <a:cxn ang="0">
                    <a:pos x="0" y="0"/>
                  </a:cxn>
                  <a:cxn ang="0">
                    <a:pos x="9" y="7"/>
                  </a:cxn>
                  <a:cxn ang="0">
                    <a:pos x="12" y="5"/>
                  </a:cxn>
                  <a:cxn ang="0">
                    <a:pos x="0" y="0"/>
                  </a:cxn>
                </a:cxnLst>
                <a:rect l="0" t="0" r="r" b="b"/>
                <a:pathLst>
                  <a:path w="12" h="7">
                    <a:moveTo>
                      <a:pt x="0" y="0"/>
                    </a:moveTo>
                    <a:cubicBezTo>
                      <a:pt x="3" y="2"/>
                      <a:pt x="6" y="5"/>
                      <a:pt x="9" y="7"/>
                    </a:cubicBezTo>
                    <a:cubicBezTo>
                      <a:pt x="10" y="6"/>
                      <a:pt x="11" y="6"/>
                      <a:pt x="12" y="5"/>
                    </a:cubicBezTo>
                    <a:cubicBezTo>
                      <a:pt x="8" y="3"/>
                      <a:pt x="4"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5" name="Freeform 21"/>
              <p:cNvSpPr>
                <a:spLocks/>
              </p:cNvSpPr>
              <p:nvPr/>
            </p:nvSpPr>
            <p:spPr bwMode="auto">
              <a:xfrm>
                <a:off x="7354888" y="1563688"/>
                <a:ext cx="30163" cy="30163"/>
              </a:xfrm>
              <a:custGeom>
                <a:avLst/>
                <a:gdLst/>
                <a:ahLst/>
                <a:cxnLst>
                  <a:cxn ang="0">
                    <a:pos x="6" y="8"/>
                  </a:cxn>
                  <a:cxn ang="0">
                    <a:pos x="8" y="7"/>
                  </a:cxn>
                  <a:cxn ang="0">
                    <a:pos x="0" y="0"/>
                  </a:cxn>
                  <a:cxn ang="0">
                    <a:pos x="6" y="8"/>
                  </a:cxn>
                </a:cxnLst>
                <a:rect l="0" t="0" r="r" b="b"/>
                <a:pathLst>
                  <a:path w="8" h="8">
                    <a:moveTo>
                      <a:pt x="6" y="8"/>
                    </a:moveTo>
                    <a:cubicBezTo>
                      <a:pt x="6" y="7"/>
                      <a:pt x="7" y="7"/>
                      <a:pt x="8" y="7"/>
                    </a:cubicBezTo>
                    <a:cubicBezTo>
                      <a:pt x="5" y="4"/>
                      <a:pt x="3" y="2"/>
                      <a:pt x="0" y="0"/>
                    </a:cubicBezTo>
                    <a:cubicBezTo>
                      <a:pt x="2" y="3"/>
                      <a:pt x="4" y="5"/>
                      <a:pt x="6"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6" name="Freeform 22"/>
              <p:cNvSpPr>
                <a:spLocks/>
              </p:cNvSpPr>
              <p:nvPr/>
            </p:nvSpPr>
            <p:spPr bwMode="auto">
              <a:xfrm>
                <a:off x="7396163" y="1481138"/>
                <a:ext cx="106363" cy="25400"/>
              </a:xfrm>
              <a:custGeom>
                <a:avLst/>
                <a:gdLst/>
                <a:ahLst/>
                <a:cxnLst>
                  <a:cxn ang="0">
                    <a:pos x="22" y="7"/>
                  </a:cxn>
                  <a:cxn ang="0">
                    <a:pos x="28" y="0"/>
                  </a:cxn>
                  <a:cxn ang="0">
                    <a:pos x="0" y="3"/>
                  </a:cxn>
                  <a:cxn ang="0">
                    <a:pos x="22" y="7"/>
                  </a:cxn>
                </a:cxnLst>
                <a:rect l="0" t="0" r="r" b="b"/>
                <a:pathLst>
                  <a:path w="28" h="7">
                    <a:moveTo>
                      <a:pt x="22" y="7"/>
                    </a:moveTo>
                    <a:cubicBezTo>
                      <a:pt x="25" y="5"/>
                      <a:pt x="26" y="3"/>
                      <a:pt x="28" y="0"/>
                    </a:cubicBezTo>
                    <a:cubicBezTo>
                      <a:pt x="20" y="1"/>
                      <a:pt x="9" y="2"/>
                      <a:pt x="0" y="3"/>
                    </a:cubicBezTo>
                    <a:cubicBezTo>
                      <a:pt x="7" y="5"/>
                      <a:pt x="15" y="6"/>
                      <a:pt x="22"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7" name="Freeform 24"/>
              <p:cNvSpPr>
                <a:spLocks/>
              </p:cNvSpPr>
              <p:nvPr/>
            </p:nvSpPr>
            <p:spPr bwMode="auto">
              <a:xfrm>
                <a:off x="7332663" y="1577975"/>
                <a:ext cx="22225" cy="34925"/>
              </a:xfrm>
              <a:custGeom>
                <a:avLst/>
                <a:gdLst/>
                <a:ahLst/>
                <a:cxnLst>
                  <a:cxn ang="0">
                    <a:pos x="3" y="9"/>
                  </a:cxn>
                  <a:cxn ang="0">
                    <a:pos x="6" y="8"/>
                  </a:cxn>
                  <a:cxn ang="0">
                    <a:pos x="0" y="0"/>
                  </a:cxn>
                  <a:cxn ang="0">
                    <a:pos x="3" y="9"/>
                  </a:cxn>
                </a:cxnLst>
                <a:rect l="0" t="0" r="r" b="b"/>
                <a:pathLst>
                  <a:path w="6" h="9">
                    <a:moveTo>
                      <a:pt x="3" y="9"/>
                    </a:moveTo>
                    <a:cubicBezTo>
                      <a:pt x="4" y="9"/>
                      <a:pt x="5" y="8"/>
                      <a:pt x="6" y="8"/>
                    </a:cubicBezTo>
                    <a:cubicBezTo>
                      <a:pt x="4" y="5"/>
                      <a:pt x="2" y="3"/>
                      <a:pt x="0" y="0"/>
                    </a:cubicBezTo>
                    <a:cubicBezTo>
                      <a:pt x="1" y="3"/>
                      <a:pt x="2" y="6"/>
                      <a:pt x="3" y="9"/>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8" name="Freeform 31"/>
              <p:cNvSpPr>
                <a:spLocks/>
              </p:cNvSpPr>
              <p:nvPr/>
            </p:nvSpPr>
            <p:spPr bwMode="auto">
              <a:xfrm>
                <a:off x="7272338" y="1597025"/>
                <a:ext cx="11113" cy="57150"/>
              </a:xfrm>
              <a:custGeom>
                <a:avLst/>
                <a:gdLst/>
                <a:ahLst/>
                <a:cxnLst>
                  <a:cxn ang="0">
                    <a:pos x="0" y="15"/>
                  </a:cxn>
                  <a:cxn ang="0">
                    <a:pos x="3" y="13"/>
                  </a:cxn>
                  <a:cxn ang="0">
                    <a:pos x="2" y="0"/>
                  </a:cxn>
                  <a:cxn ang="0">
                    <a:pos x="0" y="15"/>
                  </a:cxn>
                </a:cxnLst>
                <a:rect l="0" t="0" r="r" b="b"/>
                <a:pathLst>
                  <a:path w="3" h="15">
                    <a:moveTo>
                      <a:pt x="0" y="15"/>
                    </a:moveTo>
                    <a:cubicBezTo>
                      <a:pt x="1" y="14"/>
                      <a:pt x="2" y="13"/>
                      <a:pt x="3" y="13"/>
                    </a:cubicBezTo>
                    <a:cubicBezTo>
                      <a:pt x="3" y="8"/>
                      <a:pt x="3" y="4"/>
                      <a:pt x="2" y="0"/>
                    </a:cubicBezTo>
                    <a:cubicBezTo>
                      <a:pt x="2" y="5"/>
                      <a:pt x="1" y="10"/>
                      <a:pt x="0"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9" name="Freeform 32"/>
              <p:cNvSpPr>
                <a:spLocks/>
              </p:cNvSpPr>
              <p:nvPr/>
            </p:nvSpPr>
            <p:spPr bwMode="auto">
              <a:xfrm>
                <a:off x="7310438" y="1597025"/>
                <a:ext cx="11113" cy="34925"/>
              </a:xfrm>
              <a:custGeom>
                <a:avLst/>
                <a:gdLst/>
                <a:ahLst/>
                <a:cxnLst>
                  <a:cxn ang="0">
                    <a:pos x="0" y="0"/>
                  </a:cxn>
                  <a:cxn ang="0">
                    <a:pos x="1" y="9"/>
                  </a:cxn>
                  <a:cxn ang="0">
                    <a:pos x="3" y="8"/>
                  </a:cxn>
                  <a:cxn ang="0">
                    <a:pos x="0" y="0"/>
                  </a:cxn>
                </a:cxnLst>
                <a:rect l="0" t="0" r="r" b="b"/>
                <a:pathLst>
                  <a:path w="3" h="9">
                    <a:moveTo>
                      <a:pt x="0" y="0"/>
                    </a:moveTo>
                    <a:cubicBezTo>
                      <a:pt x="0" y="3"/>
                      <a:pt x="1" y="6"/>
                      <a:pt x="1" y="9"/>
                    </a:cubicBezTo>
                    <a:cubicBezTo>
                      <a:pt x="2" y="9"/>
                      <a:pt x="2" y="8"/>
                      <a:pt x="3" y="8"/>
                    </a:cubicBezTo>
                    <a:cubicBezTo>
                      <a:pt x="2" y="5"/>
                      <a:pt x="1" y="2"/>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0" name="Freeform 41"/>
              <p:cNvSpPr>
                <a:spLocks/>
              </p:cNvSpPr>
              <p:nvPr/>
            </p:nvSpPr>
            <p:spPr bwMode="auto">
              <a:xfrm>
                <a:off x="7102475" y="1476375"/>
                <a:ext cx="71438" cy="7938"/>
              </a:xfrm>
              <a:custGeom>
                <a:avLst/>
                <a:gdLst/>
                <a:ahLst/>
                <a:cxnLst>
                  <a:cxn ang="0">
                    <a:pos x="19" y="1"/>
                  </a:cxn>
                  <a:cxn ang="0">
                    <a:pos x="14" y="0"/>
                  </a:cxn>
                  <a:cxn ang="0">
                    <a:pos x="0" y="2"/>
                  </a:cxn>
                  <a:cxn ang="0">
                    <a:pos x="19" y="1"/>
                  </a:cxn>
                </a:cxnLst>
                <a:rect l="0" t="0" r="r" b="b"/>
                <a:pathLst>
                  <a:path w="19" h="2">
                    <a:moveTo>
                      <a:pt x="19" y="1"/>
                    </a:moveTo>
                    <a:cubicBezTo>
                      <a:pt x="17" y="0"/>
                      <a:pt x="16" y="0"/>
                      <a:pt x="14" y="0"/>
                    </a:cubicBezTo>
                    <a:cubicBezTo>
                      <a:pt x="10" y="1"/>
                      <a:pt x="4" y="2"/>
                      <a:pt x="0" y="2"/>
                    </a:cubicBezTo>
                    <a:cubicBezTo>
                      <a:pt x="6" y="2"/>
                      <a:pt x="13" y="1"/>
                      <a:pt x="19"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1" name="Freeform 42"/>
              <p:cNvSpPr>
                <a:spLocks/>
              </p:cNvSpPr>
              <p:nvPr/>
            </p:nvSpPr>
            <p:spPr bwMode="auto">
              <a:xfrm>
                <a:off x="7077075" y="1487488"/>
                <a:ext cx="19050" cy="1588"/>
              </a:xfrm>
              <a:custGeom>
                <a:avLst/>
                <a:gdLst/>
                <a:ahLst/>
                <a:cxnLst>
                  <a:cxn ang="0">
                    <a:pos x="0" y="0"/>
                  </a:cxn>
                  <a:cxn ang="0">
                    <a:pos x="5" y="0"/>
                  </a:cxn>
                  <a:cxn ang="0">
                    <a:pos x="1" y="0"/>
                  </a:cxn>
                  <a:cxn ang="0">
                    <a:pos x="0" y="0"/>
                  </a:cxn>
                </a:cxnLst>
                <a:rect l="0" t="0" r="r" b="b"/>
                <a:pathLst>
                  <a:path w="5">
                    <a:moveTo>
                      <a:pt x="0" y="0"/>
                    </a:moveTo>
                    <a:cubicBezTo>
                      <a:pt x="2" y="0"/>
                      <a:pt x="3" y="0"/>
                      <a:pt x="5" y="0"/>
                    </a:cubicBezTo>
                    <a:cubicBezTo>
                      <a:pt x="3" y="0"/>
                      <a:pt x="2" y="0"/>
                      <a:pt x="1" y="0"/>
                    </a:cubicBezTo>
                    <a:cubicBezTo>
                      <a:pt x="1"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2" name="Freeform 43"/>
              <p:cNvSpPr>
                <a:spLocks/>
              </p:cNvSpPr>
              <p:nvPr/>
            </p:nvSpPr>
            <p:spPr bwMode="auto">
              <a:xfrm>
                <a:off x="7054850" y="1349375"/>
                <a:ext cx="142875" cy="77788"/>
              </a:xfrm>
              <a:custGeom>
                <a:avLst/>
                <a:gdLst/>
                <a:ahLst/>
                <a:cxnLst>
                  <a:cxn ang="0">
                    <a:pos x="38" y="21"/>
                  </a:cxn>
                  <a:cxn ang="0">
                    <a:pos x="34" y="18"/>
                  </a:cxn>
                  <a:cxn ang="0">
                    <a:pos x="13" y="0"/>
                  </a:cxn>
                  <a:cxn ang="0">
                    <a:pos x="10" y="0"/>
                  </a:cxn>
                  <a:cxn ang="0">
                    <a:pos x="0" y="4"/>
                  </a:cxn>
                  <a:cxn ang="0">
                    <a:pos x="38" y="21"/>
                  </a:cxn>
                </a:cxnLst>
                <a:rect l="0" t="0" r="r" b="b"/>
                <a:pathLst>
                  <a:path w="38" h="21">
                    <a:moveTo>
                      <a:pt x="38" y="21"/>
                    </a:moveTo>
                    <a:cubicBezTo>
                      <a:pt x="37" y="20"/>
                      <a:pt x="35" y="19"/>
                      <a:pt x="34" y="18"/>
                    </a:cubicBezTo>
                    <a:cubicBezTo>
                      <a:pt x="27" y="12"/>
                      <a:pt x="19" y="6"/>
                      <a:pt x="13" y="0"/>
                    </a:cubicBezTo>
                    <a:cubicBezTo>
                      <a:pt x="12" y="0"/>
                      <a:pt x="11" y="0"/>
                      <a:pt x="10" y="0"/>
                    </a:cubicBezTo>
                    <a:cubicBezTo>
                      <a:pt x="6" y="0"/>
                      <a:pt x="2" y="2"/>
                      <a:pt x="0" y="4"/>
                    </a:cubicBezTo>
                    <a:cubicBezTo>
                      <a:pt x="9" y="7"/>
                      <a:pt x="26" y="16"/>
                      <a:pt x="38"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3" name="Freeform 44"/>
              <p:cNvSpPr>
                <a:spLocks/>
              </p:cNvSpPr>
              <p:nvPr/>
            </p:nvSpPr>
            <p:spPr bwMode="auto">
              <a:xfrm>
                <a:off x="7219950" y="1360488"/>
                <a:ext cx="19050" cy="33338"/>
              </a:xfrm>
              <a:custGeom>
                <a:avLst/>
                <a:gdLst/>
                <a:ahLst/>
                <a:cxnLst>
                  <a:cxn ang="0">
                    <a:pos x="2" y="1"/>
                  </a:cxn>
                  <a:cxn ang="0">
                    <a:pos x="0" y="2"/>
                  </a:cxn>
                  <a:cxn ang="0">
                    <a:pos x="5" y="9"/>
                  </a:cxn>
                  <a:cxn ang="0">
                    <a:pos x="2" y="1"/>
                  </a:cxn>
                </a:cxnLst>
                <a:rect l="0" t="0" r="r" b="b"/>
                <a:pathLst>
                  <a:path w="5" h="9">
                    <a:moveTo>
                      <a:pt x="2" y="1"/>
                    </a:moveTo>
                    <a:cubicBezTo>
                      <a:pt x="1" y="0"/>
                      <a:pt x="0" y="1"/>
                      <a:pt x="0" y="2"/>
                    </a:cubicBezTo>
                    <a:cubicBezTo>
                      <a:pt x="2" y="4"/>
                      <a:pt x="3" y="7"/>
                      <a:pt x="5" y="9"/>
                    </a:cubicBezTo>
                    <a:cubicBezTo>
                      <a:pt x="4" y="6"/>
                      <a:pt x="3" y="4"/>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4" name="Freeform 45"/>
              <p:cNvSpPr>
                <a:spLocks/>
              </p:cNvSpPr>
              <p:nvPr/>
            </p:nvSpPr>
            <p:spPr bwMode="auto">
              <a:xfrm>
                <a:off x="7197725" y="1555750"/>
                <a:ext cx="11113" cy="7938"/>
              </a:xfrm>
              <a:custGeom>
                <a:avLst/>
                <a:gdLst/>
                <a:ahLst/>
                <a:cxnLst>
                  <a:cxn ang="0">
                    <a:pos x="3" y="0"/>
                  </a:cxn>
                  <a:cxn ang="0">
                    <a:pos x="0" y="2"/>
                  </a:cxn>
                  <a:cxn ang="0">
                    <a:pos x="3" y="0"/>
                  </a:cxn>
                </a:cxnLst>
                <a:rect l="0" t="0" r="r" b="b"/>
                <a:pathLst>
                  <a:path w="3" h="2">
                    <a:moveTo>
                      <a:pt x="3" y="0"/>
                    </a:moveTo>
                    <a:cubicBezTo>
                      <a:pt x="2" y="0"/>
                      <a:pt x="1" y="1"/>
                      <a:pt x="0" y="2"/>
                    </a:cubicBezTo>
                    <a:cubicBezTo>
                      <a:pt x="1" y="1"/>
                      <a:pt x="2" y="1"/>
                      <a:pt x="3"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5" name="Freeform 46"/>
              <p:cNvSpPr>
                <a:spLocks/>
              </p:cNvSpPr>
              <p:nvPr/>
            </p:nvSpPr>
            <p:spPr bwMode="auto">
              <a:xfrm>
                <a:off x="7058025" y="1536700"/>
                <a:ext cx="128588" cy="49213"/>
              </a:xfrm>
              <a:custGeom>
                <a:avLst/>
                <a:gdLst/>
                <a:ahLst/>
                <a:cxnLst>
                  <a:cxn ang="0">
                    <a:pos x="0" y="12"/>
                  </a:cxn>
                  <a:cxn ang="0">
                    <a:pos x="3" y="12"/>
                  </a:cxn>
                  <a:cxn ang="0">
                    <a:pos x="18" y="11"/>
                  </a:cxn>
                  <a:cxn ang="0">
                    <a:pos x="34" y="0"/>
                  </a:cxn>
                  <a:cxn ang="0">
                    <a:pos x="0" y="12"/>
                  </a:cxn>
                </a:cxnLst>
                <a:rect l="0" t="0" r="r" b="b"/>
                <a:pathLst>
                  <a:path w="34" h="13">
                    <a:moveTo>
                      <a:pt x="0" y="12"/>
                    </a:moveTo>
                    <a:cubicBezTo>
                      <a:pt x="1" y="12"/>
                      <a:pt x="2" y="12"/>
                      <a:pt x="3" y="12"/>
                    </a:cubicBezTo>
                    <a:cubicBezTo>
                      <a:pt x="9" y="13"/>
                      <a:pt x="16" y="11"/>
                      <a:pt x="18" y="11"/>
                    </a:cubicBezTo>
                    <a:cubicBezTo>
                      <a:pt x="24" y="7"/>
                      <a:pt x="29" y="3"/>
                      <a:pt x="34" y="0"/>
                    </a:cubicBezTo>
                    <a:cubicBezTo>
                      <a:pt x="22" y="4"/>
                      <a:pt x="8" y="9"/>
                      <a:pt x="0" y="1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6" name="Freeform 47"/>
              <p:cNvSpPr>
                <a:spLocks/>
              </p:cNvSpPr>
              <p:nvPr/>
            </p:nvSpPr>
            <p:spPr bwMode="auto">
              <a:xfrm>
                <a:off x="7162800" y="1363663"/>
                <a:ext cx="53975" cy="46038"/>
              </a:xfrm>
              <a:custGeom>
                <a:avLst/>
                <a:gdLst/>
                <a:ahLst/>
                <a:cxnLst>
                  <a:cxn ang="0">
                    <a:pos x="7" y="2"/>
                  </a:cxn>
                  <a:cxn ang="0">
                    <a:pos x="0" y="0"/>
                  </a:cxn>
                  <a:cxn ang="0">
                    <a:pos x="14" y="12"/>
                  </a:cxn>
                  <a:cxn ang="0">
                    <a:pos x="7" y="2"/>
                  </a:cxn>
                </a:cxnLst>
                <a:rect l="0" t="0" r="r" b="b"/>
                <a:pathLst>
                  <a:path w="14" h="12">
                    <a:moveTo>
                      <a:pt x="7" y="2"/>
                    </a:moveTo>
                    <a:cubicBezTo>
                      <a:pt x="5" y="1"/>
                      <a:pt x="2" y="0"/>
                      <a:pt x="0" y="0"/>
                    </a:cubicBezTo>
                    <a:cubicBezTo>
                      <a:pt x="5" y="4"/>
                      <a:pt x="9" y="8"/>
                      <a:pt x="14" y="12"/>
                    </a:cubicBezTo>
                    <a:cubicBezTo>
                      <a:pt x="12" y="9"/>
                      <a:pt x="9" y="5"/>
                      <a:pt x="7"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7" name="Freeform 48"/>
              <p:cNvSpPr>
                <a:spLocks/>
              </p:cNvSpPr>
              <p:nvPr/>
            </p:nvSpPr>
            <p:spPr bwMode="auto">
              <a:xfrm>
                <a:off x="6813550" y="1385888"/>
                <a:ext cx="365125" cy="200025"/>
              </a:xfrm>
              <a:custGeom>
                <a:avLst/>
                <a:gdLst/>
                <a:ahLst/>
                <a:cxnLst>
                  <a:cxn ang="0">
                    <a:pos x="53" y="33"/>
                  </a:cxn>
                  <a:cxn ang="0">
                    <a:pos x="53" y="33"/>
                  </a:cxn>
                  <a:cxn ang="0">
                    <a:pos x="53" y="33"/>
                  </a:cxn>
                  <a:cxn ang="0">
                    <a:pos x="53" y="32"/>
                  </a:cxn>
                  <a:cxn ang="0">
                    <a:pos x="39" y="33"/>
                  </a:cxn>
                  <a:cxn ang="0">
                    <a:pos x="7" y="26"/>
                  </a:cxn>
                  <a:cxn ang="0">
                    <a:pos x="42" y="32"/>
                  </a:cxn>
                  <a:cxn ang="0">
                    <a:pos x="74" y="25"/>
                  </a:cxn>
                  <a:cxn ang="0">
                    <a:pos x="87" y="23"/>
                  </a:cxn>
                  <a:cxn ang="0">
                    <a:pos x="54" y="14"/>
                  </a:cxn>
                  <a:cxn ang="0">
                    <a:pos x="97" y="17"/>
                  </a:cxn>
                  <a:cxn ang="0">
                    <a:pos x="62" y="0"/>
                  </a:cxn>
                  <a:cxn ang="0">
                    <a:pos x="62" y="0"/>
                  </a:cxn>
                  <a:cxn ang="0">
                    <a:pos x="56" y="5"/>
                  </a:cxn>
                  <a:cxn ang="0">
                    <a:pos x="37" y="7"/>
                  </a:cxn>
                  <a:cxn ang="0">
                    <a:pos x="21" y="16"/>
                  </a:cxn>
                  <a:cxn ang="0">
                    <a:pos x="9" y="24"/>
                  </a:cxn>
                  <a:cxn ang="0">
                    <a:pos x="0" y="24"/>
                  </a:cxn>
                  <a:cxn ang="0">
                    <a:pos x="13" y="33"/>
                  </a:cxn>
                  <a:cxn ang="0">
                    <a:pos x="25" y="44"/>
                  </a:cxn>
                  <a:cxn ang="0">
                    <a:pos x="46" y="49"/>
                  </a:cxn>
                  <a:cxn ang="0">
                    <a:pos x="55" y="46"/>
                  </a:cxn>
                  <a:cxn ang="0">
                    <a:pos x="58" y="49"/>
                  </a:cxn>
                  <a:cxn ang="0">
                    <a:pos x="96" y="32"/>
                  </a:cxn>
                  <a:cxn ang="0">
                    <a:pos x="53" y="33"/>
                  </a:cxn>
                </a:cxnLst>
                <a:rect l="0" t="0" r="r" b="b"/>
                <a:pathLst>
                  <a:path w="97" h="53">
                    <a:moveTo>
                      <a:pt x="53" y="33"/>
                    </a:moveTo>
                    <a:cubicBezTo>
                      <a:pt x="53" y="33"/>
                      <a:pt x="53" y="33"/>
                      <a:pt x="53" y="33"/>
                    </a:cubicBezTo>
                    <a:cubicBezTo>
                      <a:pt x="53" y="33"/>
                      <a:pt x="53" y="33"/>
                      <a:pt x="53" y="33"/>
                    </a:cubicBezTo>
                    <a:cubicBezTo>
                      <a:pt x="53" y="32"/>
                      <a:pt x="53" y="32"/>
                      <a:pt x="53" y="32"/>
                    </a:cubicBezTo>
                    <a:cubicBezTo>
                      <a:pt x="47" y="33"/>
                      <a:pt x="42" y="34"/>
                      <a:pt x="39" y="33"/>
                    </a:cubicBezTo>
                    <a:cubicBezTo>
                      <a:pt x="31" y="31"/>
                      <a:pt x="7" y="26"/>
                      <a:pt x="7" y="26"/>
                    </a:cubicBezTo>
                    <a:cubicBezTo>
                      <a:pt x="7" y="26"/>
                      <a:pt x="39" y="32"/>
                      <a:pt x="42" y="32"/>
                    </a:cubicBezTo>
                    <a:cubicBezTo>
                      <a:pt x="46" y="31"/>
                      <a:pt x="70" y="25"/>
                      <a:pt x="74" y="25"/>
                    </a:cubicBezTo>
                    <a:cubicBezTo>
                      <a:pt x="75" y="25"/>
                      <a:pt x="81" y="24"/>
                      <a:pt x="87" y="23"/>
                    </a:cubicBezTo>
                    <a:cubicBezTo>
                      <a:pt x="71" y="20"/>
                      <a:pt x="53" y="18"/>
                      <a:pt x="54" y="14"/>
                    </a:cubicBezTo>
                    <a:cubicBezTo>
                      <a:pt x="54" y="9"/>
                      <a:pt x="79" y="14"/>
                      <a:pt x="97" y="17"/>
                    </a:cubicBezTo>
                    <a:cubicBezTo>
                      <a:pt x="85" y="11"/>
                      <a:pt x="69" y="5"/>
                      <a:pt x="62" y="0"/>
                    </a:cubicBezTo>
                    <a:cubicBezTo>
                      <a:pt x="62" y="0"/>
                      <a:pt x="62" y="0"/>
                      <a:pt x="62" y="0"/>
                    </a:cubicBezTo>
                    <a:cubicBezTo>
                      <a:pt x="62" y="4"/>
                      <a:pt x="62" y="4"/>
                      <a:pt x="56" y="5"/>
                    </a:cubicBezTo>
                    <a:cubicBezTo>
                      <a:pt x="49" y="6"/>
                      <a:pt x="43" y="6"/>
                      <a:pt x="37" y="7"/>
                    </a:cubicBezTo>
                    <a:cubicBezTo>
                      <a:pt x="31" y="9"/>
                      <a:pt x="26" y="15"/>
                      <a:pt x="21" y="16"/>
                    </a:cubicBezTo>
                    <a:cubicBezTo>
                      <a:pt x="16" y="17"/>
                      <a:pt x="15" y="22"/>
                      <a:pt x="9" y="24"/>
                    </a:cubicBezTo>
                    <a:cubicBezTo>
                      <a:pt x="3" y="25"/>
                      <a:pt x="0" y="24"/>
                      <a:pt x="0" y="24"/>
                    </a:cubicBezTo>
                    <a:cubicBezTo>
                      <a:pt x="0" y="24"/>
                      <a:pt x="6" y="31"/>
                      <a:pt x="13" y="33"/>
                    </a:cubicBezTo>
                    <a:cubicBezTo>
                      <a:pt x="19" y="34"/>
                      <a:pt x="23" y="42"/>
                      <a:pt x="25" y="44"/>
                    </a:cubicBezTo>
                    <a:cubicBezTo>
                      <a:pt x="33" y="53"/>
                      <a:pt x="46" y="49"/>
                      <a:pt x="46" y="49"/>
                    </a:cubicBezTo>
                    <a:cubicBezTo>
                      <a:pt x="55" y="46"/>
                      <a:pt x="55" y="46"/>
                      <a:pt x="55" y="46"/>
                    </a:cubicBezTo>
                    <a:cubicBezTo>
                      <a:pt x="55" y="46"/>
                      <a:pt x="56" y="47"/>
                      <a:pt x="58" y="49"/>
                    </a:cubicBezTo>
                    <a:cubicBezTo>
                      <a:pt x="63" y="44"/>
                      <a:pt x="82" y="38"/>
                      <a:pt x="96" y="32"/>
                    </a:cubicBezTo>
                    <a:cubicBezTo>
                      <a:pt x="78" y="34"/>
                      <a:pt x="53" y="38"/>
                      <a:pt x="53" y="3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8" name="Freeform 49"/>
              <p:cNvSpPr>
                <a:spLocks/>
              </p:cNvSpPr>
              <p:nvPr/>
            </p:nvSpPr>
            <p:spPr bwMode="auto">
              <a:xfrm>
                <a:off x="6840538" y="1473200"/>
                <a:ext cx="315913" cy="41275"/>
              </a:xfrm>
              <a:custGeom>
                <a:avLst/>
                <a:gdLst/>
                <a:ahLst/>
                <a:cxnLst>
                  <a:cxn ang="0">
                    <a:pos x="63" y="4"/>
                  </a:cxn>
                  <a:cxn ang="0">
                    <a:pos x="64" y="4"/>
                  </a:cxn>
                  <a:cxn ang="0">
                    <a:pos x="68" y="4"/>
                  </a:cxn>
                  <a:cxn ang="0">
                    <a:pos x="70" y="3"/>
                  </a:cxn>
                  <a:cxn ang="0">
                    <a:pos x="84" y="1"/>
                  </a:cxn>
                  <a:cxn ang="0">
                    <a:pos x="80" y="0"/>
                  </a:cxn>
                  <a:cxn ang="0">
                    <a:pos x="67" y="2"/>
                  </a:cxn>
                  <a:cxn ang="0">
                    <a:pos x="35" y="9"/>
                  </a:cxn>
                  <a:cxn ang="0">
                    <a:pos x="0" y="3"/>
                  </a:cxn>
                  <a:cxn ang="0">
                    <a:pos x="32" y="10"/>
                  </a:cxn>
                  <a:cxn ang="0">
                    <a:pos x="46" y="9"/>
                  </a:cxn>
                  <a:cxn ang="0">
                    <a:pos x="63" y="4"/>
                  </a:cxn>
                </a:cxnLst>
                <a:rect l="0" t="0" r="r" b="b"/>
                <a:pathLst>
                  <a:path w="84" h="11">
                    <a:moveTo>
                      <a:pt x="63" y="4"/>
                    </a:moveTo>
                    <a:cubicBezTo>
                      <a:pt x="64" y="4"/>
                      <a:pt x="64" y="4"/>
                      <a:pt x="64" y="4"/>
                    </a:cubicBezTo>
                    <a:cubicBezTo>
                      <a:pt x="65" y="4"/>
                      <a:pt x="66" y="4"/>
                      <a:pt x="68" y="4"/>
                    </a:cubicBezTo>
                    <a:cubicBezTo>
                      <a:pt x="68" y="4"/>
                      <a:pt x="69" y="4"/>
                      <a:pt x="70" y="3"/>
                    </a:cubicBezTo>
                    <a:cubicBezTo>
                      <a:pt x="74" y="3"/>
                      <a:pt x="80" y="2"/>
                      <a:pt x="84" y="1"/>
                    </a:cubicBezTo>
                    <a:cubicBezTo>
                      <a:pt x="83" y="1"/>
                      <a:pt x="82" y="0"/>
                      <a:pt x="80" y="0"/>
                    </a:cubicBezTo>
                    <a:cubicBezTo>
                      <a:pt x="74" y="1"/>
                      <a:pt x="68" y="2"/>
                      <a:pt x="67" y="2"/>
                    </a:cubicBezTo>
                    <a:cubicBezTo>
                      <a:pt x="63" y="2"/>
                      <a:pt x="39" y="8"/>
                      <a:pt x="35" y="9"/>
                    </a:cubicBezTo>
                    <a:cubicBezTo>
                      <a:pt x="32" y="9"/>
                      <a:pt x="0" y="3"/>
                      <a:pt x="0" y="3"/>
                    </a:cubicBezTo>
                    <a:cubicBezTo>
                      <a:pt x="0" y="3"/>
                      <a:pt x="24" y="8"/>
                      <a:pt x="32" y="10"/>
                    </a:cubicBezTo>
                    <a:cubicBezTo>
                      <a:pt x="35" y="11"/>
                      <a:pt x="40" y="10"/>
                      <a:pt x="46" y="9"/>
                    </a:cubicBezTo>
                    <a:cubicBezTo>
                      <a:pt x="47" y="7"/>
                      <a:pt x="54" y="5"/>
                      <a:pt x="63" y="4"/>
                    </a:cubicBezTo>
                    <a:close/>
                  </a:path>
                </a:pathLst>
              </a:custGeom>
              <a:solidFill>
                <a:srgbClr val="61B5CC"/>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9" name="Freeform 98"/>
              <p:cNvSpPr>
                <a:spLocks/>
              </p:cNvSpPr>
              <p:nvPr/>
            </p:nvSpPr>
            <p:spPr bwMode="auto">
              <a:xfrm>
                <a:off x="7091363" y="1533525"/>
                <a:ext cx="155575" cy="173038"/>
              </a:xfrm>
              <a:custGeom>
                <a:avLst/>
                <a:gdLst/>
                <a:ahLst/>
                <a:cxnLst>
                  <a:cxn ang="0">
                    <a:pos x="32" y="6"/>
                  </a:cxn>
                  <a:cxn ang="0">
                    <a:pos x="4" y="43"/>
                  </a:cxn>
                  <a:cxn ang="0">
                    <a:pos x="36" y="13"/>
                  </a:cxn>
                  <a:cxn ang="0">
                    <a:pos x="41" y="0"/>
                  </a:cxn>
                  <a:cxn ang="0">
                    <a:pos x="32" y="6"/>
                  </a:cxn>
                </a:cxnLst>
                <a:rect l="0" t="0" r="r" b="b"/>
                <a:pathLst>
                  <a:path w="41" h="46">
                    <a:moveTo>
                      <a:pt x="32" y="6"/>
                    </a:moveTo>
                    <a:cubicBezTo>
                      <a:pt x="20" y="20"/>
                      <a:pt x="0" y="40"/>
                      <a:pt x="4" y="43"/>
                    </a:cubicBezTo>
                    <a:cubicBezTo>
                      <a:pt x="8" y="46"/>
                      <a:pt x="24" y="26"/>
                      <a:pt x="36" y="13"/>
                    </a:cubicBezTo>
                    <a:cubicBezTo>
                      <a:pt x="38" y="8"/>
                      <a:pt x="40" y="4"/>
                      <a:pt x="41" y="0"/>
                    </a:cubicBezTo>
                    <a:cubicBezTo>
                      <a:pt x="38" y="1"/>
                      <a:pt x="35" y="3"/>
                      <a:pt x="32"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0" name="Freeform 99"/>
              <p:cNvSpPr>
                <a:spLocks/>
              </p:cNvSpPr>
              <p:nvPr/>
            </p:nvSpPr>
            <p:spPr bwMode="auto">
              <a:xfrm>
                <a:off x="7351713" y="1492250"/>
                <a:ext cx="127000" cy="41275"/>
              </a:xfrm>
              <a:custGeom>
                <a:avLst/>
                <a:gdLst/>
                <a:ahLst/>
                <a:cxnLst>
                  <a:cxn ang="0">
                    <a:pos x="0" y="2"/>
                  </a:cxn>
                  <a:cxn ang="0">
                    <a:pos x="11" y="8"/>
                  </a:cxn>
                  <a:cxn ang="0">
                    <a:pos x="28" y="11"/>
                  </a:cxn>
                  <a:cxn ang="0">
                    <a:pos x="34" y="4"/>
                  </a:cxn>
                  <a:cxn ang="0">
                    <a:pos x="12" y="0"/>
                  </a:cxn>
                  <a:cxn ang="0">
                    <a:pos x="0" y="2"/>
                  </a:cxn>
                </a:cxnLst>
                <a:rect l="0" t="0" r="r" b="b"/>
                <a:pathLst>
                  <a:path w="34" h="11">
                    <a:moveTo>
                      <a:pt x="0" y="2"/>
                    </a:moveTo>
                    <a:cubicBezTo>
                      <a:pt x="3" y="4"/>
                      <a:pt x="7" y="6"/>
                      <a:pt x="11" y="8"/>
                    </a:cubicBezTo>
                    <a:cubicBezTo>
                      <a:pt x="16" y="9"/>
                      <a:pt x="22" y="10"/>
                      <a:pt x="28" y="11"/>
                    </a:cubicBezTo>
                    <a:cubicBezTo>
                      <a:pt x="30" y="9"/>
                      <a:pt x="32" y="6"/>
                      <a:pt x="34" y="4"/>
                    </a:cubicBezTo>
                    <a:cubicBezTo>
                      <a:pt x="27" y="3"/>
                      <a:pt x="19" y="2"/>
                      <a:pt x="12" y="0"/>
                    </a:cubicBezTo>
                    <a:cubicBezTo>
                      <a:pt x="7" y="1"/>
                      <a:pt x="3" y="1"/>
                      <a:pt x="0"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1" name="Freeform 100"/>
              <p:cNvSpPr>
                <a:spLocks/>
              </p:cNvSpPr>
              <p:nvPr/>
            </p:nvSpPr>
            <p:spPr bwMode="auto">
              <a:xfrm>
                <a:off x="7324725" y="1262063"/>
                <a:ext cx="153988" cy="177800"/>
              </a:xfrm>
              <a:custGeom>
                <a:avLst/>
                <a:gdLst/>
                <a:ahLst/>
                <a:cxnLst>
                  <a:cxn ang="0">
                    <a:pos x="9" y="41"/>
                  </a:cxn>
                  <a:cxn ang="0">
                    <a:pos x="37" y="4"/>
                  </a:cxn>
                  <a:cxn ang="0">
                    <a:pos x="5" y="34"/>
                  </a:cxn>
                  <a:cxn ang="0">
                    <a:pos x="0" y="47"/>
                  </a:cxn>
                  <a:cxn ang="0">
                    <a:pos x="9" y="41"/>
                  </a:cxn>
                </a:cxnLst>
                <a:rect l="0" t="0" r="r" b="b"/>
                <a:pathLst>
                  <a:path w="41" h="47">
                    <a:moveTo>
                      <a:pt x="9" y="41"/>
                    </a:moveTo>
                    <a:cubicBezTo>
                      <a:pt x="21" y="27"/>
                      <a:pt x="41" y="7"/>
                      <a:pt x="37" y="4"/>
                    </a:cubicBezTo>
                    <a:cubicBezTo>
                      <a:pt x="33" y="0"/>
                      <a:pt x="17" y="21"/>
                      <a:pt x="5" y="34"/>
                    </a:cubicBezTo>
                    <a:cubicBezTo>
                      <a:pt x="3" y="39"/>
                      <a:pt x="1" y="43"/>
                      <a:pt x="0" y="47"/>
                    </a:cubicBezTo>
                    <a:cubicBezTo>
                      <a:pt x="3" y="45"/>
                      <a:pt x="6" y="44"/>
                      <a:pt x="9"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2" name="Freeform 101"/>
              <p:cNvSpPr>
                <a:spLocks/>
              </p:cNvSpPr>
              <p:nvPr/>
            </p:nvSpPr>
            <p:spPr bwMode="auto">
              <a:xfrm>
                <a:off x="7310438" y="1547813"/>
                <a:ext cx="33338" cy="79375"/>
              </a:xfrm>
              <a:custGeom>
                <a:avLst/>
                <a:gdLst/>
                <a:ahLst/>
                <a:cxnLst>
                  <a:cxn ang="0">
                    <a:pos x="6" y="8"/>
                  </a:cxn>
                  <a:cxn ang="0">
                    <a:pos x="0" y="0"/>
                  </a:cxn>
                  <a:cxn ang="0">
                    <a:pos x="0" y="13"/>
                  </a:cxn>
                  <a:cxn ang="0">
                    <a:pos x="3" y="21"/>
                  </a:cxn>
                  <a:cxn ang="0">
                    <a:pos x="9" y="17"/>
                  </a:cxn>
                  <a:cxn ang="0">
                    <a:pos x="6" y="8"/>
                  </a:cxn>
                </a:cxnLst>
                <a:rect l="0" t="0" r="r" b="b"/>
                <a:pathLst>
                  <a:path w="9" h="21">
                    <a:moveTo>
                      <a:pt x="6" y="8"/>
                    </a:moveTo>
                    <a:cubicBezTo>
                      <a:pt x="4" y="5"/>
                      <a:pt x="2" y="2"/>
                      <a:pt x="0" y="0"/>
                    </a:cubicBezTo>
                    <a:cubicBezTo>
                      <a:pt x="0" y="4"/>
                      <a:pt x="0" y="8"/>
                      <a:pt x="0" y="13"/>
                    </a:cubicBezTo>
                    <a:cubicBezTo>
                      <a:pt x="1" y="15"/>
                      <a:pt x="2" y="18"/>
                      <a:pt x="3" y="21"/>
                    </a:cubicBezTo>
                    <a:cubicBezTo>
                      <a:pt x="5" y="20"/>
                      <a:pt x="7" y="18"/>
                      <a:pt x="9" y="17"/>
                    </a:cubicBezTo>
                    <a:cubicBezTo>
                      <a:pt x="8" y="14"/>
                      <a:pt x="7" y="11"/>
                      <a:pt x="6"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3" name="Freeform 102"/>
              <p:cNvSpPr>
                <a:spLocks/>
              </p:cNvSpPr>
              <p:nvPr/>
            </p:nvSpPr>
            <p:spPr bwMode="auto">
              <a:xfrm>
                <a:off x="7173913" y="1217613"/>
                <a:ext cx="87313" cy="203200"/>
              </a:xfrm>
              <a:custGeom>
                <a:avLst/>
                <a:gdLst/>
                <a:ahLst/>
                <a:cxnLst>
                  <a:cxn ang="0">
                    <a:pos x="17" y="47"/>
                  </a:cxn>
                  <a:cxn ang="0">
                    <a:pos x="23" y="54"/>
                  </a:cxn>
                  <a:cxn ang="0">
                    <a:pos x="23" y="42"/>
                  </a:cxn>
                  <a:cxn ang="0">
                    <a:pos x="5" y="2"/>
                  </a:cxn>
                  <a:cxn ang="0">
                    <a:pos x="14" y="39"/>
                  </a:cxn>
                  <a:cxn ang="0">
                    <a:pos x="17" y="47"/>
                  </a:cxn>
                </a:cxnLst>
                <a:rect l="0" t="0" r="r" b="b"/>
                <a:pathLst>
                  <a:path w="23" h="54">
                    <a:moveTo>
                      <a:pt x="17" y="47"/>
                    </a:moveTo>
                    <a:cubicBezTo>
                      <a:pt x="19" y="50"/>
                      <a:pt x="21" y="52"/>
                      <a:pt x="23" y="54"/>
                    </a:cubicBezTo>
                    <a:cubicBezTo>
                      <a:pt x="23" y="51"/>
                      <a:pt x="23" y="47"/>
                      <a:pt x="23" y="42"/>
                    </a:cubicBezTo>
                    <a:cubicBezTo>
                      <a:pt x="17" y="25"/>
                      <a:pt x="10" y="0"/>
                      <a:pt x="5" y="2"/>
                    </a:cubicBezTo>
                    <a:cubicBezTo>
                      <a:pt x="0" y="4"/>
                      <a:pt x="8" y="23"/>
                      <a:pt x="14" y="39"/>
                    </a:cubicBezTo>
                    <a:cubicBezTo>
                      <a:pt x="15" y="42"/>
                      <a:pt x="16" y="44"/>
                      <a:pt x="17" y="47"/>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4" name="Freeform 103"/>
              <p:cNvSpPr>
                <a:spLocks/>
              </p:cNvSpPr>
              <p:nvPr/>
            </p:nvSpPr>
            <p:spPr bwMode="auto">
              <a:xfrm>
                <a:off x="7013575" y="1420813"/>
                <a:ext cx="206375" cy="60325"/>
              </a:xfrm>
              <a:custGeom>
                <a:avLst/>
                <a:gdLst/>
                <a:ahLst/>
                <a:cxnLst>
                  <a:cxn ang="0">
                    <a:pos x="1" y="5"/>
                  </a:cxn>
                  <a:cxn ang="0">
                    <a:pos x="34" y="14"/>
                  </a:cxn>
                  <a:cxn ang="0">
                    <a:pos x="38" y="15"/>
                  </a:cxn>
                  <a:cxn ang="0">
                    <a:pos x="43" y="16"/>
                  </a:cxn>
                  <a:cxn ang="0">
                    <a:pos x="55" y="14"/>
                  </a:cxn>
                  <a:cxn ang="0">
                    <a:pos x="44" y="8"/>
                  </a:cxn>
                  <a:cxn ang="0">
                    <a:pos x="1" y="5"/>
                  </a:cxn>
                </a:cxnLst>
                <a:rect l="0" t="0" r="r" b="b"/>
                <a:pathLst>
                  <a:path w="55" h="16">
                    <a:moveTo>
                      <a:pt x="1" y="5"/>
                    </a:moveTo>
                    <a:cubicBezTo>
                      <a:pt x="0" y="9"/>
                      <a:pt x="18" y="11"/>
                      <a:pt x="34" y="14"/>
                    </a:cubicBezTo>
                    <a:cubicBezTo>
                      <a:pt x="36" y="14"/>
                      <a:pt x="37" y="15"/>
                      <a:pt x="38" y="15"/>
                    </a:cubicBezTo>
                    <a:cubicBezTo>
                      <a:pt x="40" y="15"/>
                      <a:pt x="41" y="15"/>
                      <a:pt x="43" y="16"/>
                    </a:cubicBezTo>
                    <a:cubicBezTo>
                      <a:pt x="47" y="15"/>
                      <a:pt x="52" y="14"/>
                      <a:pt x="55" y="14"/>
                    </a:cubicBezTo>
                    <a:cubicBezTo>
                      <a:pt x="52" y="12"/>
                      <a:pt x="48" y="10"/>
                      <a:pt x="44" y="8"/>
                    </a:cubicBezTo>
                    <a:cubicBezTo>
                      <a:pt x="26" y="5"/>
                      <a:pt x="1" y="0"/>
                      <a:pt x="1" y="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5" name="Freeform 104"/>
              <p:cNvSpPr>
                <a:spLocks/>
              </p:cNvSpPr>
              <p:nvPr/>
            </p:nvSpPr>
            <p:spPr bwMode="auto">
              <a:xfrm>
                <a:off x="7396163" y="1454150"/>
                <a:ext cx="128588" cy="11113"/>
              </a:xfrm>
              <a:custGeom>
                <a:avLst/>
                <a:gdLst/>
                <a:ahLst/>
                <a:cxnLst>
                  <a:cxn ang="0">
                    <a:pos x="0" y="3"/>
                  </a:cxn>
                  <a:cxn ang="0">
                    <a:pos x="34" y="0"/>
                  </a:cxn>
                  <a:cxn ang="0">
                    <a:pos x="34" y="0"/>
                  </a:cxn>
                  <a:cxn ang="0">
                    <a:pos x="0" y="3"/>
                  </a:cxn>
                </a:cxnLst>
                <a:rect l="0" t="0" r="r" b="b"/>
                <a:pathLst>
                  <a:path w="34" h="3">
                    <a:moveTo>
                      <a:pt x="0" y="3"/>
                    </a:moveTo>
                    <a:cubicBezTo>
                      <a:pt x="11" y="2"/>
                      <a:pt x="25" y="0"/>
                      <a:pt x="34" y="0"/>
                    </a:cubicBezTo>
                    <a:cubicBezTo>
                      <a:pt x="34" y="0"/>
                      <a:pt x="34" y="0"/>
                      <a:pt x="34" y="0"/>
                    </a:cubicBezTo>
                    <a:cubicBezTo>
                      <a:pt x="25" y="0"/>
                      <a:pt x="11" y="2"/>
                      <a:pt x="0"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6" name="Freeform 105"/>
              <p:cNvSpPr>
                <a:spLocks/>
              </p:cNvSpPr>
              <p:nvPr/>
            </p:nvSpPr>
            <p:spPr bwMode="auto">
              <a:xfrm>
                <a:off x="7129463" y="1281113"/>
                <a:ext cx="7938" cy="14288"/>
              </a:xfrm>
              <a:custGeom>
                <a:avLst/>
                <a:gdLst/>
                <a:ahLst/>
                <a:cxnLst>
                  <a:cxn ang="0">
                    <a:pos x="2" y="4"/>
                  </a:cxn>
                  <a:cxn ang="0">
                    <a:pos x="0" y="0"/>
                  </a:cxn>
                  <a:cxn ang="0">
                    <a:pos x="2" y="4"/>
                  </a:cxn>
                </a:cxnLst>
                <a:rect l="0" t="0" r="r" b="b"/>
                <a:pathLst>
                  <a:path w="2" h="4">
                    <a:moveTo>
                      <a:pt x="2" y="4"/>
                    </a:moveTo>
                    <a:cubicBezTo>
                      <a:pt x="1" y="3"/>
                      <a:pt x="1" y="1"/>
                      <a:pt x="0" y="0"/>
                    </a:cubicBezTo>
                    <a:cubicBezTo>
                      <a:pt x="1" y="1"/>
                      <a:pt x="1" y="3"/>
                      <a:pt x="2" y="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7" name="Freeform 106"/>
              <p:cNvSpPr>
                <a:spLocks/>
              </p:cNvSpPr>
              <p:nvPr/>
            </p:nvSpPr>
            <p:spPr bwMode="auto">
              <a:xfrm>
                <a:off x="7126288" y="1270000"/>
                <a:ext cx="1588" cy="3175"/>
              </a:xfrm>
              <a:custGeom>
                <a:avLst/>
                <a:gdLst/>
                <a:ahLst/>
                <a:cxnLst>
                  <a:cxn ang="0">
                    <a:pos x="0" y="1"/>
                  </a:cxn>
                  <a:cxn ang="0">
                    <a:pos x="0" y="0"/>
                  </a:cxn>
                  <a:cxn ang="0">
                    <a:pos x="0" y="1"/>
                  </a:cxn>
                </a:cxnLst>
                <a:rect l="0" t="0" r="r" b="b"/>
                <a:pathLst>
                  <a:path h="1">
                    <a:moveTo>
                      <a:pt x="0" y="1"/>
                    </a:moveTo>
                    <a:cubicBezTo>
                      <a:pt x="0" y="1"/>
                      <a:pt x="0" y="1"/>
                      <a:pt x="0" y="0"/>
                    </a:cubicBezTo>
                    <a:cubicBezTo>
                      <a:pt x="0" y="1"/>
                      <a:pt x="0" y="1"/>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8" name="Freeform 107"/>
              <p:cNvSpPr>
                <a:spLocks/>
              </p:cNvSpPr>
              <p:nvPr/>
            </p:nvSpPr>
            <p:spPr bwMode="auto">
              <a:xfrm>
                <a:off x="7148513" y="1311275"/>
                <a:ext cx="7938" cy="11113"/>
              </a:xfrm>
              <a:custGeom>
                <a:avLst/>
                <a:gdLst/>
                <a:ahLst/>
                <a:cxnLst>
                  <a:cxn ang="0">
                    <a:pos x="2" y="3"/>
                  </a:cxn>
                  <a:cxn ang="0">
                    <a:pos x="0" y="0"/>
                  </a:cxn>
                  <a:cxn ang="0">
                    <a:pos x="2" y="3"/>
                  </a:cxn>
                </a:cxnLst>
                <a:rect l="0" t="0" r="r" b="b"/>
                <a:pathLst>
                  <a:path w="2" h="3">
                    <a:moveTo>
                      <a:pt x="2" y="3"/>
                    </a:moveTo>
                    <a:cubicBezTo>
                      <a:pt x="1" y="2"/>
                      <a:pt x="1" y="1"/>
                      <a:pt x="0" y="0"/>
                    </a:cubicBezTo>
                    <a:cubicBezTo>
                      <a:pt x="1" y="1"/>
                      <a:pt x="1" y="2"/>
                      <a:pt x="2"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9" name="Freeform 108"/>
              <p:cNvSpPr>
                <a:spLocks/>
              </p:cNvSpPr>
              <p:nvPr/>
            </p:nvSpPr>
            <p:spPr bwMode="auto">
              <a:xfrm>
                <a:off x="7167563" y="1709738"/>
                <a:ext cx="25400" cy="26988"/>
              </a:xfrm>
              <a:custGeom>
                <a:avLst/>
                <a:gdLst/>
                <a:ahLst/>
                <a:cxnLst>
                  <a:cxn ang="0">
                    <a:pos x="0" y="6"/>
                  </a:cxn>
                  <a:cxn ang="0">
                    <a:pos x="0" y="6"/>
                  </a:cxn>
                  <a:cxn ang="0">
                    <a:pos x="0" y="6"/>
                  </a:cxn>
                  <a:cxn ang="0">
                    <a:pos x="7" y="0"/>
                  </a:cxn>
                  <a:cxn ang="0">
                    <a:pos x="0" y="6"/>
                  </a:cxn>
                </a:cxnLst>
                <a:rect l="0" t="0" r="r" b="b"/>
                <a:pathLst>
                  <a:path w="7" h="7">
                    <a:moveTo>
                      <a:pt x="0" y="6"/>
                    </a:moveTo>
                    <a:cubicBezTo>
                      <a:pt x="0" y="6"/>
                      <a:pt x="0" y="6"/>
                      <a:pt x="0" y="6"/>
                    </a:cubicBezTo>
                    <a:cubicBezTo>
                      <a:pt x="0" y="6"/>
                      <a:pt x="0" y="6"/>
                      <a:pt x="0" y="6"/>
                    </a:cubicBezTo>
                    <a:cubicBezTo>
                      <a:pt x="2" y="7"/>
                      <a:pt x="4" y="4"/>
                      <a:pt x="7" y="0"/>
                    </a:cubicBezTo>
                    <a:cubicBezTo>
                      <a:pt x="4" y="4"/>
                      <a:pt x="2" y="7"/>
                      <a:pt x="0"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0" name="Freeform 109"/>
              <p:cNvSpPr>
                <a:spLocks/>
              </p:cNvSpPr>
              <p:nvPr/>
            </p:nvSpPr>
            <p:spPr bwMode="auto">
              <a:xfrm>
                <a:off x="7359650" y="1277938"/>
                <a:ext cx="11113" cy="14288"/>
              </a:xfrm>
              <a:custGeom>
                <a:avLst/>
                <a:gdLst/>
                <a:ahLst/>
                <a:cxnLst>
                  <a:cxn ang="0">
                    <a:pos x="0" y="4"/>
                  </a:cxn>
                  <a:cxn ang="0">
                    <a:pos x="3" y="0"/>
                  </a:cxn>
                  <a:cxn ang="0">
                    <a:pos x="0" y="4"/>
                  </a:cxn>
                </a:cxnLst>
                <a:rect l="0" t="0" r="r" b="b"/>
                <a:pathLst>
                  <a:path w="3" h="4">
                    <a:moveTo>
                      <a:pt x="0" y="4"/>
                    </a:moveTo>
                    <a:cubicBezTo>
                      <a:pt x="1" y="3"/>
                      <a:pt x="2" y="1"/>
                      <a:pt x="3" y="0"/>
                    </a:cubicBezTo>
                    <a:cubicBezTo>
                      <a:pt x="2" y="1"/>
                      <a:pt x="1" y="3"/>
                      <a:pt x="0" y="4"/>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1" name="Freeform 110"/>
              <p:cNvSpPr>
                <a:spLocks/>
              </p:cNvSpPr>
              <p:nvPr/>
            </p:nvSpPr>
            <p:spPr bwMode="auto">
              <a:xfrm>
                <a:off x="7377113" y="1250950"/>
                <a:ext cx="7938" cy="11113"/>
              </a:xfrm>
              <a:custGeom>
                <a:avLst/>
                <a:gdLst/>
                <a:ahLst/>
                <a:cxnLst>
                  <a:cxn ang="0">
                    <a:pos x="0" y="3"/>
                  </a:cxn>
                  <a:cxn ang="0">
                    <a:pos x="2" y="0"/>
                  </a:cxn>
                  <a:cxn ang="0">
                    <a:pos x="0" y="3"/>
                  </a:cxn>
                </a:cxnLst>
                <a:rect l="0" t="0" r="r" b="b"/>
                <a:pathLst>
                  <a:path w="2" h="3">
                    <a:moveTo>
                      <a:pt x="0" y="3"/>
                    </a:moveTo>
                    <a:cubicBezTo>
                      <a:pt x="1" y="2"/>
                      <a:pt x="1" y="1"/>
                      <a:pt x="2" y="0"/>
                    </a:cubicBezTo>
                    <a:cubicBezTo>
                      <a:pt x="1" y="1"/>
                      <a:pt x="1" y="2"/>
                      <a:pt x="0" y="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2" name="Freeform 111"/>
              <p:cNvSpPr>
                <a:spLocks/>
              </p:cNvSpPr>
              <p:nvPr/>
            </p:nvSpPr>
            <p:spPr bwMode="auto">
              <a:xfrm>
                <a:off x="7318375" y="1292225"/>
                <a:ext cx="41275" cy="87313"/>
              </a:xfrm>
              <a:custGeom>
                <a:avLst/>
                <a:gdLst/>
                <a:ahLst/>
                <a:cxnLst>
                  <a:cxn ang="0">
                    <a:pos x="11" y="0"/>
                  </a:cxn>
                  <a:cxn ang="0">
                    <a:pos x="0" y="23"/>
                  </a:cxn>
                  <a:cxn ang="0">
                    <a:pos x="0" y="23"/>
                  </a:cxn>
                  <a:cxn ang="0">
                    <a:pos x="11" y="0"/>
                  </a:cxn>
                </a:cxnLst>
                <a:rect l="0" t="0" r="r" b="b"/>
                <a:pathLst>
                  <a:path w="11" h="23">
                    <a:moveTo>
                      <a:pt x="11" y="0"/>
                    </a:moveTo>
                    <a:cubicBezTo>
                      <a:pt x="8" y="8"/>
                      <a:pt x="4" y="16"/>
                      <a:pt x="0" y="23"/>
                    </a:cubicBezTo>
                    <a:cubicBezTo>
                      <a:pt x="0" y="23"/>
                      <a:pt x="0" y="23"/>
                      <a:pt x="0" y="23"/>
                    </a:cubicBezTo>
                    <a:cubicBezTo>
                      <a:pt x="4" y="16"/>
                      <a:pt x="8" y="8"/>
                      <a:pt x="11" y="0"/>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3" name="Freeform 112"/>
              <p:cNvSpPr>
                <a:spLocks/>
              </p:cNvSpPr>
              <p:nvPr/>
            </p:nvSpPr>
            <p:spPr bwMode="auto">
              <a:xfrm>
                <a:off x="7178675" y="1352550"/>
                <a:ext cx="38100" cy="57150"/>
              </a:xfrm>
              <a:custGeom>
                <a:avLst/>
                <a:gdLst/>
                <a:ahLst/>
                <a:cxnLst>
                  <a:cxn ang="0">
                    <a:pos x="10" y="15"/>
                  </a:cxn>
                  <a:cxn ang="0">
                    <a:pos x="0" y="0"/>
                  </a:cxn>
                  <a:cxn ang="0">
                    <a:pos x="3" y="5"/>
                  </a:cxn>
                  <a:cxn ang="0">
                    <a:pos x="10" y="15"/>
                  </a:cxn>
                </a:cxnLst>
                <a:rect l="0" t="0" r="r" b="b"/>
                <a:pathLst>
                  <a:path w="10" h="15">
                    <a:moveTo>
                      <a:pt x="10" y="15"/>
                    </a:moveTo>
                    <a:cubicBezTo>
                      <a:pt x="7" y="10"/>
                      <a:pt x="3" y="5"/>
                      <a:pt x="0" y="0"/>
                    </a:cubicBezTo>
                    <a:cubicBezTo>
                      <a:pt x="1" y="2"/>
                      <a:pt x="2" y="3"/>
                      <a:pt x="3" y="5"/>
                    </a:cubicBezTo>
                    <a:cubicBezTo>
                      <a:pt x="5" y="8"/>
                      <a:pt x="8" y="12"/>
                      <a:pt x="10"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4" name="Freeform 113"/>
              <p:cNvSpPr>
                <a:spLocks/>
              </p:cNvSpPr>
              <p:nvPr/>
            </p:nvSpPr>
            <p:spPr bwMode="auto">
              <a:xfrm>
                <a:off x="7008813" y="1473200"/>
                <a:ext cx="211138" cy="38100"/>
              </a:xfrm>
              <a:custGeom>
                <a:avLst/>
                <a:gdLst/>
                <a:ahLst/>
                <a:cxnLst>
                  <a:cxn ang="0">
                    <a:pos x="25" y="3"/>
                  </a:cxn>
                  <a:cxn ang="0">
                    <a:pos x="23" y="4"/>
                  </a:cxn>
                  <a:cxn ang="0">
                    <a:pos x="18" y="4"/>
                  </a:cxn>
                  <a:cxn ang="0">
                    <a:pos x="1" y="9"/>
                  </a:cxn>
                  <a:cxn ang="0">
                    <a:pos x="1" y="10"/>
                  </a:cxn>
                  <a:cxn ang="0">
                    <a:pos x="1" y="10"/>
                  </a:cxn>
                  <a:cxn ang="0">
                    <a:pos x="56" y="0"/>
                  </a:cxn>
                  <a:cxn ang="0">
                    <a:pos x="56" y="0"/>
                  </a:cxn>
                  <a:cxn ang="0">
                    <a:pos x="44" y="2"/>
                  </a:cxn>
                  <a:cxn ang="0">
                    <a:pos x="25" y="3"/>
                  </a:cxn>
                </a:cxnLst>
                <a:rect l="0" t="0" r="r" b="b"/>
                <a:pathLst>
                  <a:path w="56" h="10">
                    <a:moveTo>
                      <a:pt x="25" y="3"/>
                    </a:moveTo>
                    <a:cubicBezTo>
                      <a:pt x="24" y="4"/>
                      <a:pt x="23" y="4"/>
                      <a:pt x="23" y="4"/>
                    </a:cubicBezTo>
                    <a:cubicBezTo>
                      <a:pt x="21" y="4"/>
                      <a:pt x="20" y="4"/>
                      <a:pt x="18" y="4"/>
                    </a:cubicBezTo>
                    <a:cubicBezTo>
                      <a:pt x="9" y="5"/>
                      <a:pt x="2" y="7"/>
                      <a:pt x="1" y="9"/>
                    </a:cubicBezTo>
                    <a:cubicBezTo>
                      <a:pt x="1" y="9"/>
                      <a:pt x="1" y="9"/>
                      <a:pt x="1" y="10"/>
                    </a:cubicBezTo>
                    <a:cubicBezTo>
                      <a:pt x="1" y="10"/>
                      <a:pt x="1" y="10"/>
                      <a:pt x="1" y="10"/>
                    </a:cubicBezTo>
                    <a:cubicBezTo>
                      <a:pt x="0" y="3"/>
                      <a:pt x="40" y="3"/>
                      <a:pt x="56" y="0"/>
                    </a:cubicBezTo>
                    <a:cubicBezTo>
                      <a:pt x="56" y="0"/>
                      <a:pt x="56" y="0"/>
                      <a:pt x="56" y="0"/>
                    </a:cubicBezTo>
                    <a:cubicBezTo>
                      <a:pt x="53" y="0"/>
                      <a:pt x="48" y="1"/>
                      <a:pt x="44" y="2"/>
                    </a:cubicBezTo>
                    <a:cubicBezTo>
                      <a:pt x="38" y="2"/>
                      <a:pt x="31" y="3"/>
                      <a:pt x="25"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5" name="Freeform 114"/>
              <p:cNvSpPr>
                <a:spLocks/>
              </p:cNvSpPr>
              <p:nvPr/>
            </p:nvSpPr>
            <p:spPr bwMode="auto">
              <a:xfrm>
                <a:off x="7227888" y="1533525"/>
                <a:ext cx="19050" cy="49213"/>
              </a:xfrm>
              <a:custGeom>
                <a:avLst/>
                <a:gdLst/>
                <a:ahLst/>
                <a:cxnLst>
                  <a:cxn ang="0">
                    <a:pos x="5" y="0"/>
                  </a:cxn>
                  <a:cxn ang="0">
                    <a:pos x="5" y="0"/>
                  </a:cxn>
                  <a:cxn ang="0">
                    <a:pos x="0" y="13"/>
                  </a:cxn>
                  <a:cxn ang="0">
                    <a:pos x="0" y="13"/>
                  </a:cxn>
                  <a:cxn ang="0">
                    <a:pos x="5" y="0"/>
                  </a:cxn>
                </a:cxnLst>
                <a:rect l="0" t="0" r="r" b="b"/>
                <a:pathLst>
                  <a:path w="5" h="13">
                    <a:moveTo>
                      <a:pt x="5" y="0"/>
                    </a:moveTo>
                    <a:cubicBezTo>
                      <a:pt x="5" y="0"/>
                      <a:pt x="5" y="0"/>
                      <a:pt x="5" y="0"/>
                    </a:cubicBezTo>
                    <a:cubicBezTo>
                      <a:pt x="4" y="4"/>
                      <a:pt x="2" y="8"/>
                      <a:pt x="0" y="13"/>
                    </a:cubicBezTo>
                    <a:cubicBezTo>
                      <a:pt x="0" y="13"/>
                      <a:pt x="0" y="13"/>
                      <a:pt x="0" y="13"/>
                    </a:cubicBezTo>
                    <a:cubicBezTo>
                      <a:pt x="2" y="8"/>
                      <a:pt x="4" y="4"/>
                      <a:pt x="5"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6" name="Freeform 115"/>
              <p:cNvSpPr>
                <a:spLocks/>
              </p:cNvSpPr>
              <p:nvPr/>
            </p:nvSpPr>
            <p:spPr bwMode="auto">
              <a:xfrm>
                <a:off x="7310438" y="1533525"/>
                <a:ext cx="66675" cy="74613"/>
              </a:xfrm>
              <a:custGeom>
                <a:avLst/>
                <a:gdLst/>
                <a:ahLst/>
                <a:cxnLst>
                  <a:cxn ang="0">
                    <a:pos x="1" y="0"/>
                  </a:cxn>
                  <a:cxn ang="0">
                    <a:pos x="0" y="4"/>
                  </a:cxn>
                  <a:cxn ang="0">
                    <a:pos x="6" y="12"/>
                  </a:cxn>
                  <a:cxn ang="0">
                    <a:pos x="12" y="20"/>
                  </a:cxn>
                  <a:cxn ang="0">
                    <a:pos x="18" y="16"/>
                  </a:cxn>
                  <a:cxn ang="0">
                    <a:pos x="12" y="8"/>
                  </a:cxn>
                  <a:cxn ang="0">
                    <a:pos x="1" y="0"/>
                  </a:cxn>
                </a:cxnLst>
                <a:rect l="0" t="0" r="r" b="b"/>
                <a:pathLst>
                  <a:path w="18" h="20">
                    <a:moveTo>
                      <a:pt x="1" y="0"/>
                    </a:moveTo>
                    <a:cubicBezTo>
                      <a:pt x="0" y="1"/>
                      <a:pt x="0" y="3"/>
                      <a:pt x="0" y="4"/>
                    </a:cubicBezTo>
                    <a:cubicBezTo>
                      <a:pt x="2" y="6"/>
                      <a:pt x="4" y="9"/>
                      <a:pt x="6" y="12"/>
                    </a:cubicBezTo>
                    <a:cubicBezTo>
                      <a:pt x="8" y="15"/>
                      <a:pt x="10" y="17"/>
                      <a:pt x="12" y="20"/>
                    </a:cubicBezTo>
                    <a:cubicBezTo>
                      <a:pt x="14" y="19"/>
                      <a:pt x="16" y="17"/>
                      <a:pt x="18" y="16"/>
                    </a:cubicBezTo>
                    <a:cubicBezTo>
                      <a:pt x="16" y="13"/>
                      <a:pt x="14" y="11"/>
                      <a:pt x="12" y="8"/>
                    </a:cubicBezTo>
                    <a:cubicBezTo>
                      <a:pt x="7" y="4"/>
                      <a:pt x="3" y="1"/>
                      <a:pt x="1"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7" name="Freeform 116"/>
              <p:cNvSpPr>
                <a:spLocks/>
              </p:cNvSpPr>
              <p:nvPr/>
            </p:nvSpPr>
            <p:spPr bwMode="auto">
              <a:xfrm>
                <a:off x="7310438" y="1235075"/>
                <a:ext cx="109538" cy="207963"/>
              </a:xfrm>
              <a:custGeom>
                <a:avLst/>
                <a:gdLst/>
                <a:ahLst/>
                <a:cxnLst>
                  <a:cxn ang="0">
                    <a:pos x="1" y="55"/>
                  </a:cxn>
                  <a:cxn ang="0">
                    <a:pos x="4" y="54"/>
                  </a:cxn>
                  <a:cxn ang="0">
                    <a:pos x="9" y="41"/>
                  </a:cxn>
                  <a:cxn ang="0">
                    <a:pos x="25" y="0"/>
                  </a:cxn>
                  <a:cxn ang="0">
                    <a:pos x="20" y="4"/>
                  </a:cxn>
                  <a:cxn ang="0">
                    <a:pos x="18" y="7"/>
                  </a:cxn>
                  <a:cxn ang="0">
                    <a:pos x="16" y="11"/>
                  </a:cxn>
                  <a:cxn ang="0">
                    <a:pos x="13" y="15"/>
                  </a:cxn>
                  <a:cxn ang="0">
                    <a:pos x="2" y="38"/>
                  </a:cxn>
                  <a:cxn ang="0">
                    <a:pos x="1" y="55"/>
                  </a:cxn>
                </a:cxnLst>
                <a:rect l="0" t="0" r="r" b="b"/>
                <a:pathLst>
                  <a:path w="29" h="55">
                    <a:moveTo>
                      <a:pt x="1" y="55"/>
                    </a:moveTo>
                    <a:cubicBezTo>
                      <a:pt x="2" y="55"/>
                      <a:pt x="3" y="54"/>
                      <a:pt x="4" y="54"/>
                    </a:cubicBezTo>
                    <a:cubicBezTo>
                      <a:pt x="5" y="50"/>
                      <a:pt x="7" y="46"/>
                      <a:pt x="9" y="41"/>
                    </a:cubicBezTo>
                    <a:cubicBezTo>
                      <a:pt x="17" y="25"/>
                      <a:pt x="29" y="3"/>
                      <a:pt x="25" y="0"/>
                    </a:cubicBezTo>
                    <a:cubicBezTo>
                      <a:pt x="24" y="0"/>
                      <a:pt x="22" y="1"/>
                      <a:pt x="20" y="4"/>
                    </a:cubicBezTo>
                    <a:cubicBezTo>
                      <a:pt x="19" y="5"/>
                      <a:pt x="19" y="6"/>
                      <a:pt x="18" y="7"/>
                    </a:cubicBezTo>
                    <a:cubicBezTo>
                      <a:pt x="17" y="8"/>
                      <a:pt x="16" y="10"/>
                      <a:pt x="16" y="11"/>
                    </a:cubicBezTo>
                    <a:cubicBezTo>
                      <a:pt x="15" y="12"/>
                      <a:pt x="14" y="14"/>
                      <a:pt x="13" y="15"/>
                    </a:cubicBezTo>
                    <a:cubicBezTo>
                      <a:pt x="10" y="23"/>
                      <a:pt x="6" y="31"/>
                      <a:pt x="2" y="38"/>
                    </a:cubicBezTo>
                    <a:cubicBezTo>
                      <a:pt x="1" y="45"/>
                      <a:pt x="0" y="52"/>
                      <a:pt x="1" y="5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8" name="Freeform 117"/>
              <p:cNvSpPr>
                <a:spLocks/>
              </p:cNvSpPr>
              <p:nvPr/>
            </p:nvSpPr>
            <p:spPr bwMode="auto">
              <a:xfrm>
                <a:off x="7156450" y="1530350"/>
                <a:ext cx="104775" cy="206375"/>
              </a:xfrm>
              <a:custGeom>
                <a:avLst/>
                <a:gdLst/>
                <a:ahLst/>
                <a:cxnLst>
                  <a:cxn ang="0">
                    <a:pos x="27" y="0"/>
                  </a:cxn>
                  <a:cxn ang="0">
                    <a:pos x="24" y="1"/>
                  </a:cxn>
                  <a:cxn ang="0">
                    <a:pos x="19" y="14"/>
                  </a:cxn>
                  <a:cxn ang="0">
                    <a:pos x="3" y="54"/>
                  </a:cxn>
                  <a:cxn ang="0">
                    <a:pos x="3" y="54"/>
                  </a:cxn>
                  <a:cxn ang="0">
                    <a:pos x="10" y="48"/>
                  </a:cxn>
                  <a:cxn ang="0">
                    <a:pos x="26" y="17"/>
                  </a:cxn>
                  <a:cxn ang="0">
                    <a:pos x="27" y="0"/>
                  </a:cxn>
                </a:cxnLst>
                <a:rect l="0" t="0" r="r" b="b"/>
                <a:pathLst>
                  <a:path w="28" h="55">
                    <a:moveTo>
                      <a:pt x="27" y="0"/>
                    </a:moveTo>
                    <a:cubicBezTo>
                      <a:pt x="26" y="0"/>
                      <a:pt x="25" y="1"/>
                      <a:pt x="24" y="1"/>
                    </a:cubicBezTo>
                    <a:cubicBezTo>
                      <a:pt x="23" y="5"/>
                      <a:pt x="21" y="9"/>
                      <a:pt x="19" y="14"/>
                    </a:cubicBezTo>
                    <a:cubicBezTo>
                      <a:pt x="12" y="30"/>
                      <a:pt x="0" y="50"/>
                      <a:pt x="3" y="54"/>
                    </a:cubicBezTo>
                    <a:cubicBezTo>
                      <a:pt x="3" y="54"/>
                      <a:pt x="3" y="54"/>
                      <a:pt x="3" y="54"/>
                    </a:cubicBezTo>
                    <a:cubicBezTo>
                      <a:pt x="5" y="55"/>
                      <a:pt x="7" y="52"/>
                      <a:pt x="10" y="48"/>
                    </a:cubicBezTo>
                    <a:cubicBezTo>
                      <a:pt x="15" y="40"/>
                      <a:pt x="21" y="27"/>
                      <a:pt x="26" y="17"/>
                    </a:cubicBezTo>
                    <a:cubicBezTo>
                      <a:pt x="27" y="9"/>
                      <a:pt x="28" y="3"/>
                      <a:pt x="27"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9" name="Freeform 118"/>
              <p:cNvSpPr>
                <a:spLocks/>
              </p:cNvSpPr>
              <p:nvPr/>
            </p:nvSpPr>
            <p:spPr bwMode="auto">
              <a:xfrm>
                <a:off x="7340600" y="1454150"/>
                <a:ext cx="184150" cy="46038"/>
              </a:xfrm>
              <a:custGeom>
                <a:avLst/>
                <a:gdLst/>
                <a:ahLst/>
                <a:cxnLst>
                  <a:cxn ang="0">
                    <a:pos x="0" y="10"/>
                  </a:cxn>
                  <a:cxn ang="0">
                    <a:pos x="3" y="12"/>
                  </a:cxn>
                  <a:cxn ang="0">
                    <a:pos x="15" y="10"/>
                  </a:cxn>
                  <a:cxn ang="0">
                    <a:pos x="43" y="7"/>
                  </a:cxn>
                  <a:cxn ang="0">
                    <a:pos x="49" y="0"/>
                  </a:cxn>
                  <a:cxn ang="0">
                    <a:pos x="15" y="3"/>
                  </a:cxn>
                  <a:cxn ang="0">
                    <a:pos x="0" y="10"/>
                  </a:cxn>
                </a:cxnLst>
                <a:rect l="0" t="0" r="r" b="b"/>
                <a:pathLst>
                  <a:path w="49" h="12">
                    <a:moveTo>
                      <a:pt x="0" y="10"/>
                    </a:moveTo>
                    <a:cubicBezTo>
                      <a:pt x="1" y="10"/>
                      <a:pt x="2" y="11"/>
                      <a:pt x="3" y="12"/>
                    </a:cubicBezTo>
                    <a:cubicBezTo>
                      <a:pt x="6" y="11"/>
                      <a:pt x="10" y="11"/>
                      <a:pt x="15" y="10"/>
                    </a:cubicBezTo>
                    <a:cubicBezTo>
                      <a:pt x="24" y="9"/>
                      <a:pt x="35" y="8"/>
                      <a:pt x="43" y="7"/>
                    </a:cubicBezTo>
                    <a:cubicBezTo>
                      <a:pt x="45" y="5"/>
                      <a:pt x="47" y="2"/>
                      <a:pt x="49" y="0"/>
                    </a:cubicBezTo>
                    <a:cubicBezTo>
                      <a:pt x="40" y="0"/>
                      <a:pt x="26" y="2"/>
                      <a:pt x="15" y="3"/>
                    </a:cubicBezTo>
                    <a:cubicBezTo>
                      <a:pt x="8" y="5"/>
                      <a:pt x="3" y="8"/>
                      <a:pt x="0" y="1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0" name="Freeform 119"/>
              <p:cNvSpPr>
                <a:spLocks/>
              </p:cNvSpPr>
              <p:nvPr/>
            </p:nvSpPr>
            <p:spPr bwMode="auto">
              <a:xfrm>
                <a:off x="7126288" y="1254125"/>
                <a:ext cx="134938" cy="180975"/>
              </a:xfrm>
              <a:custGeom>
                <a:avLst/>
                <a:gdLst/>
                <a:ahLst/>
                <a:cxnLst>
                  <a:cxn ang="0">
                    <a:pos x="24" y="41"/>
                  </a:cxn>
                  <a:cxn ang="0">
                    <a:pos x="35" y="48"/>
                  </a:cxn>
                  <a:cxn ang="0">
                    <a:pos x="36" y="44"/>
                  </a:cxn>
                  <a:cxn ang="0">
                    <a:pos x="30" y="37"/>
                  </a:cxn>
                  <a:cxn ang="0">
                    <a:pos x="25" y="30"/>
                  </a:cxn>
                  <a:cxn ang="0">
                    <a:pos x="4" y="2"/>
                  </a:cxn>
                  <a:cxn ang="0">
                    <a:pos x="0" y="1"/>
                  </a:cxn>
                  <a:cxn ang="0">
                    <a:pos x="0" y="4"/>
                  </a:cxn>
                  <a:cxn ang="0">
                    <a:pos x="0" y="5"/>
                  </a:cxn>
                  <a:cxn ang="0">
                    <a:pos x="1" y="7"/>
                  </a:cxn>
                  <a:cxn ang="0">
                    <a:pos x="3" y="11"/>
                  </a:cxn>
                  <a:cxn ang="0">
                    <a:pos x="6" y="15"/>
                  </a:cxn>
                  <a:cxn ang="0">
                    <a:pos x="8" y="18"/>
                  </a:cxn>
                  <a:cxn ang="0">
                    <a:pos x="14" y="26"/>
                  </a:cxn>
                  <a:cxn ang="0">
                    <a:pos x="24" y="41"/>
                  </a:cxn>
                </a:cxnLst>
                <a:rect l="0" t="0" r="r" b="b"/>
                <a:pathLst>
                  <a:path w="36" h="48">
                    <a:moveTo>
                      <a:pt x="24" y="41"/>
                    </a:moveTo>
                    <a:cubicBezTo>
                      <a:pt x="29" y="45"/>
                      <a:pt x="33" y="48"/>
                      <a:pt x="35" y="48"/>
                    </a:cubicBezTo>
                    <a:cubicBezTo>
                      <a:pt x="36" y="47"/>
                      <a:pt x="36" y="46"/>
                      <a:pt x="36" y="44"/>
                    </a:cubicBezTo>
                    <a:cubicBezTo>
                      <a:pt x="34" y="42"/>
                      <a:pt x="32" y="40"/>
                      <a:pt x="30" y="37"/>
                    </a:cubicBezTo>
                    <a:cubicBezTo>
                      <a:pt x="28" y="35"/>
                      <a:pt x="27" y="32"/>
                      <a:pt x="25" y="30"/>
                    </a:cubicBezTo>
                    <a:cubicBezTo>
                      <a:pt x="18" y="19"/>
                      <a:pt x="9" y="5"/>
                      <a:pt x="4" y="2"/>
                    </a:cubicBezTo>
                    <a:cubicBezTo>
                      <a:pt x="2" y="1"/>
                      <a:pt x="1" y="0"/>
                      <a:pt x="0" y="1"/>
                    </a:cubicBezTo>
                    <a:cubicBezTo>
                      <a:pt x="0" y="1"/>
                      <a:pt x="0" y="3"/>
                      <a:pt x="0" y="4"/>
                    </a:cubicBezTo>
                    <a:cubicBezTo>
                      <a:pt x="0" y="5"/>
                      <a:pt x="0" y="5"/>
                      <a:pt x="0" y="5"/>
                    </a:cubicBezTo>
                    <a:cubicBezTo>
                      <a:pt x="1" y="6"/>
                      <a:pt x="1" y="7"/>
                      <a:pt x="1" y="7"/>
                    </a:cubicBezTo>
                    <a:cubicBezTo>
                      <a:pt x="2" y="8"/>
                      <a:pt x="2" y="10"/>
                      <a:pt x="3" y="11"/>
                    </a:cubicBezTo>
                    <a:cubicBezTo>
                      <a:pt x="4" y="12"/>
                      <a:pt x="5" y="14"/>
                      <a:pt x="6" y="15"/>
                    </a:cubicBezTo>
                    <a:cubicBezTo>
                      <a:pt x="7" y="16"/>
                      <a:pt x="7" y="17"/>
                      <a:pt x="8" y="18"/>
                    </a:cubicBezTo>
                    <a:cubicBezTo>
                      <a:pt x="10" y="21"/>
                      <a:pt x="12" y="24"/>
                      <a:pt x="14" y="26"/>
                    </a:cubicBezTo>
                    <a:cubicBezTo>
                      <a:pt x="17" y="31"/>
                      <a:pt x="21" y="36"/>
                      <a:pt x="24" y="4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1" name="Freeform 120"/>
              <p:cNvSpPr>
                <a:spLocks/>
              </p:cNvSpPr>
              <p:nvPr/>
            </p:nvSpPr>
            <p:spPr bwMode="auto">
              <a:xfrm>
                <a:off x="7008813" y="1473200"/>
                <a:ext cx="222250" cy="57150"/>
              </a:xfrm>
              <a:custGeom>
                <a:avLst/>
                <a:gdLst/>
                <a:ahLst/>
                <a:cxnLst>
                  <a:cxn ang="0">
                    <a:pos x="1" y="10"/>
                  </a:cxn>
                  <a:cxn ang="0">
                    <a:pos x="1" y="10"/>
                  </a:cxn>
                  <a:cxn ang="0">
                    <a:pos x="44" y="9"/>
                  </a:cxn>
                  <a:cxn ang="0">
                    <a:pos x="59" y="2"/>
                  </a:cxn>
                  <a:cxn ang="0">
                    <a:pos x="56" y="0"/>
                  </a:cxn>
                  <a:cxn ang="0">
                    <a:pos x="1" y="10"/>
                  </a:cxn>
                </a:cxnLst>
                <a:rect l="0" t="0" r="r" b="b"/>
                <a:pathLst>
                  <a:path w="59" h="15">
                    <a:moveTo>
                      <a:pt x="1" y="10"/>
                    </a:moveTo>
                    <a:cubicBezTo>
                      <a:pt x="1" y="10"/>
                      <a:pt x="1" y="10"/>
                      <a:pt x="1" y="10"/>
                    </a:cubicBezTo>
                    <a:cubicBezTo>
                      <a:pt x="1" y="15"/>
                      <a:pt x="26" y="11"/>
                      <a:pt x="44" y="9"/>
                    </a:cubicBezTo>
                    <a:cubicBezTo>
                      <a:pt x="51" y="7"/>
                      <a:pt x="56" y="4"/>
                      <a:pt x="59" y="2"/>
                    </a:cubicBezTo>
                    <a:cubicBezTo>
                      <a:pt x="58" y="1"/>
                      <a:pt x="57" y="1"/>
                      <a:pt x="56" y="0"/>
                    </a:cubicBezTo>
                    <a:cubicBezTo>
                      <a:pt x="40" y="3"/>
                      <a:pt x="0" y="3"/>
                      <a:pt x="1" y="1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2" name="Freeform 121"/>
              <p:cNvSpPr>
                <a:spLocks/>
              </p:cNvSpPr>
              <p:nvPr/>
            </p:nvSpPr>
            <p:spPr bwMode="auto">
              <a:xfrm>
                <a:off x="7291388" y="1363663"/>
                <a:ext cx="1588" cy="11113"/>
              </a:xfrm>
              <a:custGeom>
                <a:avLst/>
                <a:gdLst/>
                <a:ahLst/>
                <a:cxnLst>
                  <a:cxn ang="0">
                    <a:pos x="0" y="0"/>
                  </a:cxn>
                  <a:cxn ang="0">
                    <a:pos x="0" y="3"/>
                  </a:cxn>
                  <a:cxn ang="0">
                    <a:pos x="0" y="3"/>
                  </a:cxn>
                  <a:cxn ang="0">
                    <a:pos x="0" y="0"/>
                  </a:cxn>
                </a:cxnLst>
                <a:rect l="0" t="0" r="r" b="b"/>
                <a:pathLst>
                  <a:path h="3">
                    <a:moveTo>
                      <a:pt x="0" y="0"/>
                    </a:moveTo>
                    <a:cubicBezTo>
                      <a:pt x="0" y="1"/>
                      <a:pt x="0" y="2"/>
                      <a:pt x="0" y="3"/>
                    </a:cubicBezTo>
                    <a:cubicBezTo>
                      <a:pt x="0" y="3"/>
                      <a:pt x="0" y="3"/>
                      <a:pt x="0" y="3"/>
                    </a:cubicBezTo>
                    <a:cubicBezTo>
                      <a:pt x="0" y="2"/>
                      <a:pt x="0"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3" name="Freeform 122"/>
              <p:cNvSpPr>
                <a:spLocks/>
              </p:cNvSpPr>
              <p:nvPr/>
            </p:nvSpPr>
            <p:spPr bwMode="auto">
              <a:xfrm>
                <a:off x="7291388" y="1217613"/>
                <a:ext cx="41275" cy="146050"/>
              </a:xfrm>
              <a:custGeom>
                <a:avLst/>
                <a:gdLst/>
                <a:ahLst/>
                <a:cxnLst>
                  <a:cxn ang="0">
                    <a:pos x="11" y="0"/>
                  </a:cxn>
                  <a:cxn ang="0">
                    <a:pos x="0" y="39"/>
                  </a:cxn>
                  <a:cxn ang="0">
                    <a:pos x="11" y="0"/>
                  </a:cxn>
                </a:cxnLst>
                <a:rect l="0" t="0" r="r" b="b"/>
                <a:pathLst>
                  <a:path w="11" h="39">
                    <a:moveTo>
                      <a:pt x="11" y="0"/>
                    </a:moveTo>
                    <a:cubicBezTo>
                      <a:pt x="7" y="1"/>
                      <a:pt x="4" y="22"/>
                      <a:pt x="0" y="39"/>
                    </a:cubicBezTo>
                    <a:cubicBezTo>
                      <a:pt x="4" y="22"/>
                      <a:pt x="7" y="1"/>
                      <a:pt x="11" y="0"/>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4" name="Freeform 123"/>
              <p:cNvSpPr>
                <a:spLocks/>
              </p:cNvSpPr>
              <p:nvPr/>
            </p:nvSpPr>
            <p:spPr bwMode="auto">
              <a:xfrm>
                <a:off x="7181850" y="1416050"/>
                <a:ext cx="15875" cy="11113"/>
              </a:xfrm>
              <a:custGeom>
                <a:avLst/>
                <a:gdLst/>
                <a:ahLst/>
                <a:cxnLst>
                  <a:cxn ang="0">
                    <a:pos x="4" y="3"/>
                  </a:cxn>
                  <a:cxn ang="0">
                    <a:pos x="4" y="3"/>
                  </a:cxn>
                  <a:cxn ang="0">
                    <a:pos x="0" y="0"/>
                  </a:cxn>
                  <a:cxn ang="0">
                    <a:pos x="4" y="3"/>
                  </a:cxn>
                </a:cxnLst>
                <a:rect l="0" t="0" r="r" b="b"/>
                <a:pathLst>
                  <a:path w="4" h="3">
                    <a:moveTo>
                      <a:pt x="4" y="3"/>
                    </a:moveTo>
                    <a:cubicBezTo>
                      <a:pt x="4" y="3"/>
                      <a:pt x="4" y="3"/>
                      <a:pt x="4" y="3"/>
                    </a:cubicBezTo>
                    <a:cubicBezTo>
                      <a:pt x="3" y="2"/>
                      <a:pt x="1" y="1"/>
                      <a:pt x="0" y="0"/>
                    </a:cubicBezTo>
                    <a:cubicBezTo>
                      <a:pt x="1" y="1"/>
                      <a:pt x="3" y="2"/>
                      <a:pt x="4" y="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5" name="Freeform 124"/>
              <p:cNvSpPr>
                <a:spLocks/>
              </p:cNvSpPr>
              <p:nvPr/>
            </p:nvSpPr>
            <p:spPr bwMode="auto">
              <a:xfrm>
                <a:off x="7031038" y="1481138"/>
                <a:ext cx="200025" cy="90488"/>
              </a:xfrm>
              <a:custGeom>
                <a:avLst/>
                <a:gdLst/>
                <a:ahLst/>
                <a:cxnLst>
                  <a:cxn ang="0">
                    <a:pos x="53" y="0"/>
                  </a:cxn>
                  <a:cxn ang="0">
                    <a:pos x="53" y="0"/>
                  </a:cxn>
                  <a:cxn ang="0">
                    <a:pos x="38" y="7"/>
                  </a:cxn>
                  <a:cxn ang="0">
                    <a:pos x="0" y="24"/>
                  </a:cxn>
                  <a:cxn ang="0">
                    <a:pos x="0" y="24"/>
                  </a:cxn>
                  <a:cxn ang="0">
                    <a:pos x="53" y="0"/>
                  </a:cxn>
                </a:cxnLst>
                <a:rect l="0" t="0" r="r" b="b"/>
                <a:pathLst>
                  <a:path w="53" h="24">
                    <a:moveTo>
                      <a:pt x="53" y="0"/>
                    </a:moveTo>
                    <a:cubicBezTo>
                      <a:pt x="53" y="0"/>
                      <a:pt x="53" y="0"/>
                      <a:pt x="53" y="0"/>
                    </a:cubicBezTo>
                    <a:cubicBezTo>
                      <a:pt x="50" y="2"/>
                      <a:pt x="45" y="5"/>
                      <a:pt x="38" y="7"/>
                    </a:cubicBezTo>
                    <a:cubicBezTo>
                      <a:pt x="24" y="13"/>
                      <a:pt x="5" y="19"/>
                      <a:pt x="0" y="24"/>
                    </a:cubicBezTo>
                    <a:cubicBezTo>
                      <a:pt x="0" y="24"/>
                      <a:pt x="0" y="24"/>
                      <a:pt x="0" y="24"/>
                    </a:cubicBezTo>
                    <a:cubicBezTo>
                      <a:pt x="6" y="17"/>
                      <a:pt x="45" y="7"/>
                      <a:pt x="53"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6" name="Freeform 125"/>
              <p:cNvSpPr>
                <a:spLocks/>
              </p:cNvSpPr>
              <p:nvPr/>
            </p:nvSpPr>
            <p:spPr bwMode="auto">
              <a:xfrm>
                <a:off x="7219950" y="1530350"/>
                <a:ext cx="44450" cy="222250"/>
              </a:xfrm>
              <a:custGeom>
                <a:avLst/>
                <a:gdLst/>
                <a:ahLst/>
                <a:cxnLst>
                  <a:cxn ang="0">
                    <a:pos x="10" y="0"/>
                  </a:cxn>
                  <a:cxn ang="0">
                    <a:pos x="10" y="0"/>
                  </a:cxn>
                  <a:cxn ang="0">
                    <a:pos x="9" y="17"/>
                  </a:cxn>
                  <a:cxn ang="0">
                    <a:pos x="3" y="59"/>
                  </a:cxn>
                  <a:cxn ang="0">
                    <a:pos x="10" y="0"/>
                  </a:cxn>
                </a:cxnLst>
                <a:rect l="0" t="0" r="r" b="b"/>
                <a:pathLst>
                  <a:path w="12" h="59">
                    <a:moveTo>
                      <a:pt x="10" y="0"/>
                    </a:moveTo>
                    <a:cubicBezTo>
                      <a:pt x="10" y="0"/>
                      <a:pt x="10" y="0"/>
                      <a:pt x="10" y="0"/>
                    </a:cubicBezTo>
                    <a:cubicBezTo>
                      <a:pt x="11" y="3"/>
                      <a:pt x="10" y="9"/>
                      <a:pt x="9" y="17"/>
                    </a:cubicBezTo>
                    <a:cubicBezTo>
                      <a:pt x="6" y="32"/>
                      <a:pt x="1" y="53"/>
                      <a:pt x="3" y="59"/>
                    </a:cubicBezTo>
                    <a:cubicBezTo>
                      <a:pt x="0" y="50"/>
                      <a:pt x="12" y="10"/>
                      <a:pt x="1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7" name="Freeform 126"/>
              <p:cNvSpPr>
                <a:spLocks/>
              </p:cNvSpPr>
              <p:nvPr/>
            </p:nvSpPr>
            <p:spPr bwMode="auto">
              <a:xfrm>
                <a:off x="7219950" y="1530350"/>
                <a:ext cx="60325" cy="225425"/>
              </a:xfrm>
              <a:custGeom>
                <a:avLst/>
                <a:gdLst/>
                <a:ahLst/>
                <a:cxnLst>
                  <a:cxn ang="0">
                    <a:pos x="12" y="0"/>
                  </a:cxn>
                  <a:cxn ang="0">
                    <a:pos x="10" y="0"/>
                  </a:cxn>
                  <a:cxn ang="0">
                    <a:pos x="3" y="59"/>
                  </a:cxn>
                  <a:cxn ang="0">
                    <a:pos x="4" y="60"/>
                  </a:cxn>
                  <a:cxn ang="0">
                    <a:pos x="6" y="60"/>
                  </a:cxn>
                  <a:cxn ang="0">
                    <a:pos x="13" y="35"/>
                  </a:cxn>
                  <a:cxn ang="0">
                    <a:pos x="12" y="34"/>
                  </a:cxn>
                  <a:cxn ang="0">
                    <a:pos x="14" y="33"/>
                  </a:cxn>
                  <a:cxn ang="0">
                    <a:pos x="16" y="18"/>
                  </a:cxn>
                  <a:cxn ang="0">
                    <a:pos x="12" y="0"/>
                  </a:cxn>
                </a:cxnLst>
                <a:rect l="0" t="0" r="r" b="b"/>
                <a:pathLst>
                  <a:path w="16" h="60">
                    <a:moveTo>
                      <a:pt x="12" y="0"/>
                    </a:moveTo>
                    <a:cubicBezTo>
                      <a:pt x="11" y="0"/>
                      <a:pt x="11" y="0"/>
                      <a:pt x="10" y="0"/>
                    </a:cubicBezTo>
                    <a:cubicBezTo>
                      <a:pt x="12" y="10"/>
                      <a:pt x="0" y="50"/>
                      <a:pt x="3" y="59"/>
                    </a:cubicBezTo>
                    <a:cubicBezTo>
                      <a:pt x="3" y="60"/>
                      <a:pt x="4" y="60"/>
                      <a:pt x="4" y="60"/>
                    </a:cubicBezTo>
                    <a:cubicBezTo>
                      <a:pt x="5" y="60"/>
                      <a:pt x="5" y="60"/>
                      <a:pt x="6" y="60"/>
                    </a:cubicBezTo>
                    <a:cubicBezTo>
                      <a:pt x="9" y="58"/>
                      <a:pt x="11" y="47"/>
                      <a:pt x="13" y="35"/>
                    </a:cubicBezTo>
                    <a:cubicBezTo>
                      <a:pt x="13" y="34"/>
                      <a:pt x="12" y="34"/>
                      <a:pt x="12" y="34"/>
                    </a:cubicBezTo>
                    <a:cubicBezTo>
                      <a:pt x="12" y="33"/>
                      <a:pt x="13" y="33"/>
                      <a:pt x="14" y="33"/>
                    </a:cubicBezTo>
                    <a:cubicBezTo>
                      <a:pt x="15" y="28"/>
                      <a:pt x="16" y="23"/>
                      <a:pt x="16" y="18"/>
                    </a:cubicBezTo>
                    <a:cubicBezTo>
                      <a:pt x="16" y="9"/>
                      <a:pt x="14" y="1"/>
                      <a:pt x="12"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8" name="Freeform 127"/>
              <p:cNvSpPr>
                <a:spLocks/>
              </p:cNvSpPr>
              <p:nvPr/>
            </p:nvSpPr>
            <p:spPr bwMode="auto">
              <a:xfrm>
                <a:off x="7291388" y="1217613"/>
                <a:ext cx="60325" cy="225425"/>
              </a:xfrm>
              <a:custGeom>
                <a:avLst/>
                <a:gdLst/>
                <a:ahLst/>
                <a:cxnLst>
                  <a:cxn ang="0">
                    <a:pos x="4" y="60"/>
                  </a:cxn>
                  <a:cxn ang="0">
                    <a:pos x="6" y="60"/>
                  </a:cxn>
                  <a:cxn ang="0">
                    <a:pos x="7" y="43"/>
                  </a:cxn>
                  <a:cxn ang="0">
                    <a:pos x="7" y="43"/>
                  </a:cxn>
                  <a:cxn ang="0">
                    <a:pos x="12" y="0"/>
                  </a:cxn>
                  <a:cxn ang="0">
                    <a:pos x="11" y="0"/>
                  </a:cxn>
                  <a:cxn ang="0">
                    <a:pos x="0" y="39"/>
                  </a:cxn>
                  <a:cxn ang="0">
                    <a:pos x="0" y="42"/>
                  </a:cxn>
                  <a:cxn ang="0">
                    <a:pos x="4" y="60"/>
                  </a:cxn>
                </a:cxnLst>
                <a:rect l="0" t="0" r="r" b="b"/>
                <a:pathLst>
                  <a:path w="16" h="60">
                    <a:moveTo>
                      <a:pt x="4" y="60"/>
                    </a:moveTo>
                    <a:cubicBezTo>
                      <a:pt x="5" y="60"/>
                      <a:pt x="5" y="60"/>
                      <a:pt x="6" y="60"/>
                    </a:cubicBezTo>
                    <a:cubicBezTo>
                      <a:pt x="5" y="57"/>
                      <a:pt x="6" y="50"/>
                      <a:pt x="7" y="43"/>
                    </a:cubicBezTo>
                    <a:cubicBezTo>
                      <a:pt x="7" y="43"/>
                      <a:pt x="7" y="43"/>
                      <a:pt x="7" y="43"/>
                    </a:cubicBezTo>
                    <a:cubicBezTo>
                      <a:pt x="10" y="25"/>
                      <a:pt x="16" y="1"/>
                      <a:pt x="12" y="0"/>
                    </a:cubicBezTo>
                    <a:cubicBezTo>
                      <a:pt x="11" y="0"/>
                      <a:pt x="11" y="0"/>
                      <a:pt x="11" y="0"/>
                    </a:cubicBezTo>
                    <a:cubicBezTo>
                      <a:pt x="7" y="1"/>
                      <a:pt x="4" y="22"/>
                      <a:pt x="0" y="39"/>
                    </a:cubicBezTo>
                    <a:cubicBezTo>
                      <a:pt x="0" y="40"/>
                      <a:pt x="0" y="41"/>
                      <a:pt x="0" y="42"/>
                    </a:cubicBezTo>
                    <a:cubicBezTo>
                      <a:pt x="0" y="51"/>
                      <a:pt x="2" y="58"/>
                      <a:pt x="4" y="60"/>
                    </a:cubicBezTo>
                    <a:close/>
                  </a:path>
                </a:pathLst>
              </a:custGeom>
              <a:solidFill>
                <a:srgbClr val="347F9F"/>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9" name="Freeform 128"/>
              <p:cNvSpPr>
                <a:spLocks/>
              </p:cNvSpPr>
              <p:nvPr/>
            </p:nvSpPr>
            <p:spPr bwMode="auto">
              <a:xfrm>
                <a:off x="7313613" y="1522413"/>
                <a:ext cx="93663" cy="68263"/>
              </a:xfrm>
              <a:custGeom>
                <a:avLst/>
                <a:gdLst/>
                <a:ahLst/>
                <a:cxnLst>
                  <a:cxn ang="0">
                    <a:pos x="1" y="1"/>
                  </a:cxn>
                  <a:cxn ang="0">
                    <a:pos x="0" y="3"/>
                  </a:cxn>
                  <a:cxn ang="0">
                    <a:pos x="11" y="11"/>
                  </a:cxn>
                  <a:cxn ang="0">
                    <a:pos x="19" y="18"/>
                  </a:cxn>
                  <a:cxn ang="0">
                    <a:pos x="25" y="13"/>
                  </a:cxn>
                  <a:cxn ang="0">
                    <a:pos x="16" y="6"/>
                  </a:cxn>
                  <a:cxn ang="0">
                    <a:pos x="1" y="1"/>
                  </a:cxn>
                </a:cxnLst>
                <a:rect l="0" t="0" r="r" b="b"/>
                <a:pathLst>
                  <a:path w="25" h="18">
                    <a:moveTo>
                      <a:pt x="1" y="1"/>
                    </a:moveTo>
                    <a:cubicBezTo>
                      <a:pt x="0" y="2"/>
                      <a:pt x="0" y="2"/>
                      <a:pt x="0" y="3"/>
                    </a:cubicBezTo>
                    <a:cubicBezTo>
                      <a:pt x="2" y="4"/>
                      <a:pt x="6" y="7"/>
                      <a:pt x="11" y="11"/>
                    </a:cubicBezTo>
                    <a:cubicBezTo>
                      <a:pt x="14" y="13"/>
                      <a:pt x="16" y="15"/>
                      <a:pt x="19" y="18"/>
                    </a:cubicBezTo>
                    <a:cubicBezTo>
                      <a:pt x="21" y="16"/>
                      <a:pt x="23" y="15"/>
                      <a:pt x="25" y="13"/>
                    </a:cubicBezTo>
                    <a:cubicBezTo>
                      <a:pt x="22" y="11"/>
                      <a:pt x="19" y="8"/>
                      <a:pt x="16" y="6"/>
                    </a:cubicBezTo>
                    <a:cubicBezTo>
                      <a:pt x="9" y="2"/>
                      <a:pt x="3" y="0"/>
                      <a:pt x="1"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0" name="Freeform 129"/>
              <p:cNvSpPr>
                <a:spLocks/>
              </p:cNvSpPr>
              <p:nvPr/>
            </p:nvSpPr>
            <p:spPr bwMode="auto">
              <a:xfrm>
                <a:off x="7027863" y="1481138"/>
                <a:ext cx="206375" cy="104775"/>
              </a:xfrm>
              <a:custGeom>
                <a:avLst/>
                <a:gdLst/>
                <a:ahLst/>
                <a:cxnLst>
                  <a:cxn ang="0">
                    <a:pos x="42" y="15"/>
                  </a:cxn>
                  <a:cxn ang="0">
                    <a:pos x="55" y="2"/>
                  </a:cxn>
                  <a:cxn ang="0">
                    <a:pos x="54" y="0"/>
                  </a:cxn>
                  <a:cxn ang="0">
                    <a:pos x="1" y="24"/>
                  </a:cxn>
                  <a:cxn ang="0">
                    <a:pos x="0" y="26"/>
                  </a:cxn>
                  <a:cxn ang="0">
                    <a:pos x="8" y="27"/>
                  </a:cxn>
                  <a:cxn ang="0">
                    <a:pos x="42" y="15"/>
                  </a:cxn>
                </a:cxnLst>
                <a:rect l="0" t="0" r="r" b="b"/>
                <a:pathLst>
                  <a:path w="55" h="28">
                    <a:moveTo>
                      <a:pt x="42" y="15"/>
                    </a:moveTo>
                    <a:cubicBezTo>
                      <a:pt x="49" y="9"/>
                      <a:pt x="55" y="4"/>
                      <a:pt x="55" y="2"/>
                    </a:cubicBezTo>
                    <a:cubicBezTo>
                      <a:pt x="55" y="1"/>
                      <a:pt x="54" y="1"/>
                      <a:pt x="54" y="0"/>
                    </a:cubicBezTo>
                    <a:cubicBezTo>
                      <a:pt x="46" y="7"/>
                      <a:pt x="7" y="17"/>
                      <a:pt x="1" y="24"/>
                    </a:cubicBezTo>
                    <a:cubicBezTo>
                      <a:pt x="0" y="25"/>
                      <a:pt x="0" y="26"/>
                      <a:pt x="0" y="26"/>
                    </a:cubicBezTo>
                    <a:cubicBezTo>
                      <a:pt x="0" y="28"/>
                      <a:pt x="3" y="28"/>
                      <a:pt x="8" y="27"/>
                    </a:cubicBezTo>
                    <a:cubicBezTo>
                      <a:pt x="16" y="24"/>
                      <a:pt x="30" y="19"/>
                      <a:pt x="42" y="1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1" name="Freeform 130"/>
              <p:cNvSpPr>
                <a:spLocks/>
              </p:cNvSpPr>
              <p:nvPr/>
            </p:nvSpPr>
            <p:spPr bwMode="auto">
              <a:xfrm>
                <a:off x="7069138" y="1295400"/>
                <a:ext cx="188913" cy="155575"/>
              </a:xfrm>
              <a:custGeom>
                <a:avLst/>
                <a:gdLst/>
                <a:ahLst/>
                <a:cxnLst>
                  <a:cxn ang="0">
                    <a:pos x="34" y="35"/>
                  </a:cxn>
                  <a:cxn ang="0">
                    <a:pos x="49" y="39"/>
                  </a:cxn>
                  <a:cxn ang="0">
                    <a:pos x="50" y="37"/>
                  </a:cxn>
                  <a:cxn ang="0">
                    <a:pos x="39" y="30"/>
                  </a:cxn>
                  <a:cxn ang="0">
                    <a:pos x="39" y="30"/>
                  </a:cxn>
                  <a:cxn ang="0">
                    <a:pos x="25" y="18"/>
                  </a:cxn>
                  <a:cxn ang="0">
                    <a:pos x="1" y="3"/>
                  </a:cxn>
                  <a:cxn ang="0">
                    <a:pos x="9" y="14"/>
                  </a:cxn>
                  <a:cxn ang="0">
                    <a:pos x="30" y="32"/>
                  </a:cxn>
                  <a:cxn ang="0">
                    <a:pos x="34" y="35"/>
                  </a:cxn>
                </a:cxnLst>
                <a:rect l="0" t="0" r="r" b="b"/>
                <a:pathLst>
                  <a:path w="50" h="41">
                    <a:moveTo>
                      <a:pt x="34" y="35"/>
                    </a:moveTo>
                    <a:cubicBezTo>
                      <a:pt x="41" y="39"/>
                      <a:pt x="47" y="41"/>
                      <a:pt x="49" y="39"/>
                    </a:cubicBezTo>
                    <a:cubicBezTo>
                      <a:pt x="50" y="39"/>
                      <a:pt x="50" y="38"/>
                      <a:pt x="50" y="37"/>
                    </a:cubicBezTo>
                    <a:cubicBezTo>
                      <a:pt x="48" y="37"/>
                      <a:pt x="44" y="34"/>
                      <a:pt x="39" y="30"/>
                    </a:cubicBezTo>
                    <a:cubicBezTo>
                      <a:pt x="39" y="30"/>
                      <a:pt x="39" y="30"/>
                      <a:pt x="39" y="30"/>
                    </a:cubicBezTo>
                    <a:cubicBezTo>
                      <a:pt x="34" y="26"/>
                      <a:pt x="30" y="22"/>
                      <a:pt x="25" y="18"/>
                    </a:cubicBezTo>
                    <a:cubicBezTo>
                      <a:pt x="14" y="8"/>
                      <a:pt x="4" y="0"/>
                      <a:pt x="1" y="3"/>
                    </a:cubicBezTo>
                    <a:cubicBezTo>
                      <a:pt x="0" y="5"/>
                      <a:pt x="3" y="9"/>
                      <a:pt x="9" y="14"/>
                    </a:cubicBezTo>
                    <a:cubicBezTo>
                      <a:pt x="15" y="20"/>
                      <a:pt x="23" y="26"/>
                      <a:pt x="30" y="32"/>
                    </a:cubicBezTo>
                    <a:cubicBezTo>
                      <a:pt x="31" y="33"/>
                      <a:pt x="33" y="34"/>
                      <a:pt x="34" y="3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2" name="Freeform 131"/>
              <p:cNvSpPr>
                <a:spLocks/>
              </p:cNvSpPr>
              <p:nvPr/>
            </p:nvSpPr>
            <p:spPr bwMode="auto">
              <a:xfrm>
                <a:off x="7335838" y="1374775"/>
                <a:ext cx="215900" cy="117475"/>
              </a:xfrm>
              <a:custGeom>
                <a:avLst/>
                <a:gdLst/>
                <a:ahLst/>
                <a:cxnLst>
                  <a:cxn ang="0">
                    <a:pos x="0" y="29"/>
                  </a:cxn>
                  <a:cxn ang="0">
                    <a:pos x="1" y="31"/>
                  </a:cxn>
                  <a:cxn ang="0">
                    <a:pos x="16" y="24"/>
                  </a:cxn>
                  <a:cxn ang="0">
                    <a:pos x="16" y="24"/>
                  </a:cxn>
                  <a:cxn ang="0">
                    <a:pos x="55" y="5"/>
                  </a:cxn>
                  <a:cxn ang="0">
                    <a:pos x="13" y="16"/>
                  </a:cxn>
                  <a:cxn ang="0">
                    <a:pos x="0" y="29"/>
                  </a:cxn>
                </a:cxnLst>
                <a:rect l="0" t="0" r="r" b="b"/>
                <a:pathLst>
                  <a:path w="57" h="31">
                    <a:moveTo>
                      <a:pt x="0" y="29"/>
                    </a:moveTo>
                    <a:cubicBezTo>
                      <a:pt x="0" y="29"/>
                      <a:pt x="1" y="30"/>
                      <a:pt x="1" y="31"/>
                    </a:cubicBezTo>
                    <a:cubicBezTo>
                      <a:pt x="4" y="29"/>
                      <a:pt x="9" y="26"/>
                      <a:pt x="16" y="24"/>
                    </a:cubicBezTo>
                    <a:cubicBezTo>
                      <a:pt x="16" y="24"/>
                      <a:pt x="16" y="24"/>
                      <a:pt x="16" y="24"/>
                    </a:cubicBezTo>
                    <a:cubicBezTo>
                      <a:pt x="32" y="17"/>
                      <a:pt x="57" y="9"/>
                      <a:pt x="55" y="5"/>
                    </a:cubicBezTo>
                    <a:cubicBezTo>
                      <a:pt x="53" y="0"/>
                      <a:pt x="30" y="10"/>
                      <a:pt x="13" y="16"/>
                    </a:cubicBezTo>
                    <a:cubicBezTo>
                      <a:pt x="6" y="22"/>
                      <a:pt x="0" y="26"/>
                      <a:pt x="0" y="29"/>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3" name="Freeform 132"/>
              <p:cNvSpPr>
                <a:spLocks/>
              </p:cNvSpPr>
              <p:nvPr/>
            </p:nvSpPr>
            <p:spPr bwMode="auto">
              <a:xfrm>
                <a:off x="7288213" y="1676400"/>
                <a:ext cx="30163" cy="82550"/>
              </a:xfrm>
              <a:custGeom>
                <a:avLst/>
                <a:gdLst/>
                <a:ahLst/>
                <a:cxnLst>
                  <a:cxn ang="0">
                    <a:pos x="5" y="22"/>
                  </a:cxn>
                  <a:cxn ang="0">
                    <a:pos x="8" y="6"/>
                  </a:cxn>
                  <a:cxn ang="0">
                    <a:pos x="0" y="0"/>
                  </a:cxn>
                  <a:cxn ang="0">
                    <a:pos x="5" y="22"/>
                  </a:cxn>
                </a:cxnLst>
                <a:rect l="0" t="0" r="r" b="b"/>
                <a:pathLst>
                  <a:path w="8" h="22">
                    <a:moveTo>
                      <a:pt x="5" y="22"/>
                    </a:moveTo>
                    <a:cubicBezTo>
                      <a:pt x="8" y="22"/>
                      <a:pt x="8" y="15"/>
                      <a:pt x="8" y="6"/>
                    </a:cubicBezTo>
                    <a:cubicBezTo>
                      <a:pt x="5" y="4"/>
                      <a:pt x="3" y="2"/>
                      <a:pt x="0" y="0"/>
                    </a:cubicBezTo>
                    <a:cubicBezTo>
                      <a:pt x="1" y="12"/>
                      <a:pt x="2" y="22"/>
                      <a:pt x="5" y="2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4" name="Freeform 133"/>
              <p:cNvSpPr>
                <a:spLocks/>
              </p:cNvSpPr>
              <p:nvPr/>
            </p:nvSpPr>
            <p:spPr bwMode="auto">
              <a:xfrm>
                <a:off x="7031038" y="1209675"/>
                <a:ext cx="490538" cy="447675"/>
              </a:xfrm>
              <a:custGeom>
                <a:avLst/>
                <a:gdLst/>
                <a:ahLst/>
                <a:cxnLst>
                  <a:cxn ang="0">
                    <a:pos x="96" y="83"/>
                  </a:cxn>
                  <a:cxn ang="0">
                    <a:pos x="85" y="77"/>
                  </a:cxn>
                  <a:cxn ang="0">
                    <a:pos x="82" y="75"/>
                  </a:cxn>
                  <a:cxn ang="0">
                    <a:pos x="81" y="73"/>
                  </a:cxn>
                  <a:cxn ang="0">
                    <a:pos x="94" y="60"/>
                  </a:cxn>
                  <a:cxn ang="0">
                    <a:pos x="127" y="32"/>
                  </a:cxn>
                  <a:cxn ang="0">
                    <a:pos x="87" y="55"/>
                  </a:cxn>
                  <a:cxn ang="0">
                    <a:pos x="78" y="61"/>
                  </a:cxn>
                  <a:cxn ang="0">
                    <a:pos x="75" y="62"/>
                  </a:cxn>
                  <a:cxn ang="0">
                    <a:pos x="73" y="62"/>
                  </a:cxn>
                  <a:cxn ang="0">
                    <a:pos x="69" y="44"/>
                  </a:cxn>
                  <a:cxn ang="0">
                    <a:pos x="69" y="44"/>
                  </a:cxn>
                  <a:cxn ang="0">
                    <a:pos x="62" y="1"/>
                  </a:cxn>
                  <a:cxn ang="0">
                    <a:pos x="61" y="44"/>
                  </a:cxn>
                  <a:cxn ang="0">
                    <a:pos x="61" y="56"/>
                  </a:cxn>
                  <a:cxn ang="0">
                    <a:pos x="60" y="60"/>
                  </a:cxn>
                  <a:cxn ang="0">
                    <a:pos x="59" y="62"/>
                  </a:cxn>
                  <a:cxn ang="0">
                    <a:pos x="44" y="58"/>
                  </a:cxn>
                  <a:cxn ang="0">
                    <a:pos x="44" y="58"/>
                  </a:cxn>
                  <a:cxn ang="0">
                    <a:pos x="6" y="41"/>
                  </a:cxn>
                  <a:cxn ang="0">
                    <a:pos x="1" y="42"/>
                  </a:cxn>
                  <a:cxn ang="0">
                    <a:pos x="4" y="47"/>
                  </a:cxn>
                  <a:cxn ang="0">
                    <a:pos x="39" y="64"/>
                  </a:cxn>
                  <a:cxn ang="0">
                    <a:pos x="50" y="70"/>
                  </a:cxn>
                  <a:cxn ang="0">
                    <a:pos x="50" y="70"/>
                  </a:cxn>
                  <a:cxn ang="0">
                    <a:pos x="53" y="72"/>
                  </a:cxn>
                  <a:cxn ang="0">
                    <a:pos x="53" y="72"/>
                  </a:cxn>
                  <a:cxn ang="0">
                    <a:pos x="54" y="74"/>
                  </a:cxn>
                  <a:cxn ang="0">
                    <a:pos x="41" y="87"/>
                  </a:cxn>
                  <a:cxn ang="0">
                    <a:pos x="25" y="98"/>
                  </a:cxn>
                  <a:cxn ang="0">
                    <a:pos x="8" y="115"/>
                  </a:cxn>
                  <a:cxn ang="0">
                    <a:pos x="44" y="94"/>
                  </a:cxn>
                  <a:cxn ang="0">
                    <a:pos x="47" y="92"/>
                  </a:cxn>
                  <a:cxn ang="0">
                    <a:pos x="48" y="92"/>
                  </a:cxn>
                  <a:cxn ang="0">
                    <a:pos x="57" y="86"/>
                  </a:cxn>
                  <a:cxn ang="0">
                    <a:pos x="57" y="86"/>
                  </a:cxn>
                  <a:cxn ang="0">
                    <a:pos x="60" y="85"/>
                  </a:cxn>
                  <a:cxn ang="0">
                    <a:pos x="60" y="85"/>
                  </a:cxn>
                  <a:cxn ang="0">
                    <a:pos x="62" y="85"/>
                  </a:cxn>
                  <a:cxn ang="0">
                    <a:pos x="66" y="103"/>
                  </a:cxn>
                  <a:cxn ang="0">
                    <a:pos x="67" y="116"/>
                  </a:cxn>
                  <a:cxn ang="0">
                    <a:pos x="75" y="112"/>
                  </a:cxn>
                  <a:cxn ang="0">
                    <a:pos x="74" y="103"/>
                  </a:cxn>
                  <a:cxn ang="0">
                    <a:pos x="74" y="90"/>
                  </a:cxn>
                  <a:cxn ang="0">
                    <a:pos x="75" y="86"/>
                  </a:cxn>
                  <a:cxn ang="0">
                    <a:pos x="76" y="84"/>
                  </a:cxn>
                  <a:cxn ang="0">
                    <a:pos x="91" y="89"/>
                  </a:cxn>
                  <a:cxn ang="0">
                    <a:pos x="103" y="94"/>
                  </a:cxn>
                  <a:cxn ang="0">
                    <a:pos x="109" y="89"/>
                  </a:cxn>
                  <a:cxn ang="0">
                    <a:pos x="96" y="83"/>
                  </a:cxn>
                </a:cxnLst>
                <a:rect l="0" t="0" r="r" b="b"/>
                <a:pathLst>
                  <a:path w="130" h="119">
                    <a:moveTo>
                      <a:pt x="96" y="83"/>
                    </a:moveTo>
                    <a:cubicBezTo>
                      <a:pt x="92" y="81"/>
                      <a:pt x="88" y="79"/>
                      <a:pt x="85" y="77"/>
                    </a:cubicBezTo>
                    <a:cubicBezTo>
                      <a:pt x="84" y="76"/>
                      <a:pt x="83" y="75"/>
                      <a:pt x="82" y="75"/>
                    </a:cubicBezTo>
                    <a:cubicBezTo>
                      <a:pt x="82" y="74"/>
                      <a:pt x="81" y="73"/>
                      <a:pt x="81" y="73"/>
                    </a:cubicBezTo>
                    <a:cubicBezTo>
                      <a:pt x="81" y="70"/>
                      <a:pt x="87" y="66"/>
                      <a:pt x="94" y="60"/>
                    </a:cubicBezTo>
                    <a:cubicBezTo>
                      <a:pt x="109" y="49"/>
                      <a:pt x="130" y="36"/>
                      <a:pt x="127" y="32"/>
                    </a:cubicBezTo>
                    <a:cubicBezTo>
                      <a:pt x="124" y="28"/>
                      <a:pt x="103" y="45"/>
                      <a:pt x="87" y="55"/>
                    </a:cubicBezTo>
                    <a:cubicBezTo>
                      <a:pt x="84" y="58"/>
                      <a:pt x="81" y="59"/>
                      <a:pt x="78" y="61"/>
                    </a:cubicBezTo>
                    <a:cubicBezTo>
                      <a:pt x="77" y="61"/>
                      <a:pt x="76" y="62"/>
                      <a:pt x="75" y="62"/>
                    </a:cubicBezTo>
                    <a:cubicBezTo>
                      <a:pt x="74" y="62"/>
                      <a:pt x="74" y="62"/>
                      <a:pt x="73" y="62"/>
                    </a:cubicBezTo>
                    <a:cubicBezTo>
                      <a:pt x="71" y="60"/>
                      <a:pt x="69" y="53"/>
                      <a:pt x="69" y="44"/>
                    </a:cubicBezTo>
                    <a:cubicBezTo>
                      <a:pt x="69" y="44"/>
                      <a:pt x="69" y="44"/>
                      <a:pt x="69" y="44"/>
                    </a:cubicBezTo>
                    <a:cubicBezTo>
                      <a:pt x="67" y="26"/>
                      <a:pt x="67" y="0"/>
                      <a:pt x="62" y="1"/>
                    </a:cubicBezTo>
                    <a:cubicBezTo>
                      <a:pt x="57" y="1"/>
                      <a:pt x="60" y="26"/>
                      <a:pt x="61" y="44"/>
                    </a:cubicBezTo>
                    <a:cubicBezTo>
                      <a:pt x="61" y="49"/>
                      <a:pt x="61" y="53"/>
                      <a:pt x="61" y="56"/>
                    </a:cubicBezTo>
                    <a:cubicBezTo>
                      <a:pt x="61" y="58"/>
                      <a:pt x="61" y="59"/>
                      <a:pt x="60" y="60"/>
                    </a:cubicBezTo>
                    <a:cubicBezTo>
                      <a:pt x="60" y="61"/>
                      <a:pt x="60" y="62"/>
                      <a:pt x="59" y="62"/>
                    </a:cubicBezTo>
                    <a:cubicBezTo>
                      <a:pt x="57" y="64"/>
                      <a:pt x="51" y="62"/>
                      <a:pt x="44" y="58"/>
                    </a:cubicBezTo>
                    <a:cubicBezTo>
                      <a:pt x="44" y="58"/>
                      <a:pt x="44" y="58"/>
                      <a:pt x="44" y="58"/>
                    </a:cubicBezTo>
                    <a:cubicBezTo>
                      <a:pt x="32" y="53"/>
                      <a:pt x="15" y="44"/>
                      <a:pt x="6" y="41"/>
                    </a:cubicBezTo>
                    <a:cubicBezTo>
                      <a:pt x="3" y="41"/>
                      <a:pt x="1" y="41"/>
                      <a:pt x="1" y="42"/>
                    </a:cubicBezTo>
                    <a:cubicBezTo>
                      <a:pt x="0" y="43"/>
                      <a:pt x="2" y="45"/>
                      <a:pt x="4" y="47"/>
                    </a:cubicBezTo>
                    <a:cubicBezTo>
                      <a:pt x="11" y="52"/>
                      <a:pt x="27" y="58"/>
                      <a:pt x="39" y="64"/>
                    </a:cubicBezTo>
                    <a:cubicBezTo>
                      <a:pt x="43" y="66"/>
                      <a:pt x="47" y="68"/>
                      <a:pt x="50" y="70"/>
                    </a:cubicBezTo>
                    <a:cubicBezTo>
                      <a:pt x="50" y="70"/>
                      <a:pt x="50" y="70"/>
                      <a:pt x="50" y="70"/>
                    </a:cubicBezTo>
                    <a:cubicBezTo>
                      <a:pt x="51" y="71"/>
                      <a:pt x="52" y="71"/>
                      <a:pt x="53" y="72"/>
                    </a:cubicBezTo>
                    <a:cubicBezTo>
                      <a:pt x="53" y="72"/>
                      <a:pt x="53" y="72"/>
                      <a:pt x="53" y="72"/>
                    </a:cubicBezTo>
                    <a:cubicBezTo>
                      <a:pt x="53" y="73"/>
                      <a:pt x="54" y="73"/>
                      <a:pt x="54" y="74"/>
                    </a:cubicBezTo>
                    <a:cubicBezTo>
                      <a:pt x="54" y="76"/>
                      <a:pt x="48" y="81"/>
                      <a:pt x="41" y="87"/>
                    </a:cubicBezTo>
                    <a:cubicBezTo>
                      <a:pt x="36" y="90"/>
                      <a:pt x="31" y="94"/>
                      <a:pt x="25" y="98"/>
                    </a:cubicBezTo>
                    <a:cubicBezTo>
                      <a:pt x="15" y="105"/>
                      <a:pt x="6" y="112"/>
                      <a:pt x="8" y="115"/>
                    </a:cubicBezTo>
                    <a:cubicBezTo>
                      <a:pt x="10" y="119"/>
                      <a:pt x="29" y="104"/>
                      <a:pt x="44" y="94"/>
                    </a:cubicBezTo>
                    <a:cubicBezTo>
                      <a:pt x="45" y="93"/>
                      <a:pt x="46" y="92"/>
                      <a:pt x="47" y="92"/>
                    </a:cubicBezTo>
                    <a:cubicBezTo>
                      <a:pt x="47" y="92"/>
                      <a:pt x="47" y="92"/>
                      <a:pt x="48" y="92"/>
                    </a:cubicBezTo>
                    <a:cubicBezTo>
                      <a:pt x="51" y="89"/>
                      <a:pt x="54" y="87"/>
                      <a:pt x="57" y="86"/>
                    </a:cubicBezTo>
                    <a:cubicBezTo>
                      <a:pt x="57" y="86"/>
                      <a:pt x="57" y="86"/>
                      <a:pt x="57" y="86"/>
                    </a:cubicBezTo>
                    <a:cubicBezTo>
                      <a:pt x="58" y="86"/>
                      <a:pt x="59" y="85"/>
                      <a:pt x="60" y="85"/>
                    </a:cubicBezTo>
                    <a:cubicBezTo>
                      <a:pt x="60" y="85"/>
                      <a:pt x="60" y="85"/>
                      <a:pt x="60" y="85"/>
                    </a:cubicBezTo>
                    <a:cubicBezTo>
                      <a:pt x="61" y="85"/>
                      <a:pt x="61" y="85"/>
                      <a:pt x="62" y="85"/>
                    </a:cubicBezTo>
                    <a:cubicBezTo>
                      <a:pt x="64" y="86"/>
                      <a:pt x="66" y="94"/>
                      <a:pt x="66" y="103"/>
                    </a:cubicBezTo>
                    <a:cubicBezTo>
                      <a:pt x="67" y="107"/>
                      <a:pt x="67" y="111"/>
                      <a:pt x="67" y="116"/>
                    </a:cubicBezTo>
                    <a:cubicBezTo>
                      <a:pt x="70" y="114"/>
                      <a:pt x="72" y="113"/>
                      <a:pt x="75" y="112"/>
                    </a:cubicBezTo>
                    <a:cubicBezTo>
                      <a:pt x="75" y="109"/>
                      <a:pt x="74" y="106"/>
                      <a:pt x="74" y="103"/>
                    </a:cubicBezTo>
                    <a:cubicBezTo>
                      <a:pt x="74" y="98"/>
                      <a:pt x="74" y="94"/>
                      <a:pt x="74" y="90"/>
                    </a:cubicBezTo>
                    <a:cubicBezTo>
                      <a:pt x="74" y="89"/>
                      <a:pt x="74" y="87"/>
                      <a:pt x="75" y="86"/>
                    </a:cubicBezTo>
                    <a:cubicBezTo>
                      <a:pt x="75" y="85"/>
                      <a:pt x="75" y="85"/>
                      <a:pt x="76" y="84"/>
                    </a:cubicBezTo>
                    <a:cubicBezTo>
                      <a:pt x="78" y="83"/>
                      <a:pt x="84" y="85"/>
                      <a:pt x="91" y="89"/>
                    </a:cubicBezTo>
                    <a:cubicBezTo>
                      <a:pt x="95" y="90"/>
                      <a:pt x="99" y="92"/>
                      <a:pt x="103" y="94"/>
                    </a:cubicBezTo>
                    <a:cubicBezTo>
                      <a:pt x="105" y="92"/>
                      <a:pt x="107" y="91"/>
                      <a:pt x="109" y="89"/>
                    </a:cubicBezTo>
                    <a:cubicBezTo>
                      <a:pt x="105" y="87"/>
                      <a:pt x="100" y="85"/>
                      <a:pt x="96" y="83"/>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09" name="Freeform 143"/>
            <p:cNvSpPr>
              <a:spLocks noEditPoints="1"/>
            </p:cNvSpPr>
            <p:nvPr/>
          </p:nvSpPr>
          <p:spPr bwMode="auto">
            <a:xfrm rot="1639090">
              <a:off x="6813850" y="1631634"/>
              <a:ext cx="145913" cy="178972"/>
            </a:xfrm>
            <a:custGeom>
              <a:avLst/>
              <a:gdLst/>
              <a:ahLst/>
              <a:cxnLst>
                <a:cxn ang="0">
                  <a:pos x="46" y="20"/>
                </a:cxn>
                <a:cxn ang="0">
                  <a:pos x="38" y="19"/>
                </a:cxn>
                <a:cxn ang="0">
                  <a:pos x="33" y="18"/>
                </a:cxn>
                <a:cxn ang="0">
                  <a:pos x="28" y="10"/>
                </a:cxn>
                <a:cxn ang="0">
                  <a:pos x="19" y="7"/>
                </a:cxn>
                <a:cxn ang="0">
                  <a:pos x="11" y="4"/>
                </a:cxn>
                <a:cxn ang="0">
                  <a:pos x="9" y="0"/>
                </a:cxn>
                <a:cxn ang="0">
                  <a:pos x="7" y="11"/>
                </a:cxn>
                <a:cxn ang="0">
                  <a:pos x="3" y="23"/>
                </a:cxn>
                <a:cxn ang="0">
                  <a:pos x="6" y="36"/>
                </a:cxn>
                <a:cxn ang="0">
                  <a:pos x="10" y="38"/>
                </a:cxn>
                <a:cxn ang="0">
                  <a:pos x="9" y="48"/>
                </a:cxn>
                <a:cxn ang="0">
                  <a:pos x="14" y="55"/>
                </a:cxn>
                <a:cxn ang="0">
                  <a:pos x="20" y="58"/>
                </a:cxn>
                <a:cxn ang="0">
                  <a:pos x="18" y="61"/>
                </a:cxn>
                <a:cxn ang="0">
                  <a:pos x="45" y="66"/>
                </a:cxn>
                <a:cxn ang="0">
                  <a:pos x="53" y="41"/>
                </a:cxn>
                <a:cxn ang="0">
                  <a:pos x="49" y="40"/>
                </a:cxn>
                <a:cxn ang="0">
                  <a:pos x="46" y="20"/>
                </a:cxn>
                <a:cxn ang="0">
                  <a:pos x="36" y="50"/>
                </a:cxn>
                <a:cxn ang="0">
                  <a:pos x="25" y="37"/>
                </a:cxn>
                <a:cxn ang="0">
                  <a:pos x="13" y="24"/>
                </a:cxn>
                <a:cxn ang="0">
                  <a:pos x="9" y="5"/>
                </a:cxn>
                <a:cxn ang="0">
                  <a:pos x="15" y="25"/>
                </a:cxn>
                <a:cxn ang="0">
                  <a:pos x="26" y="37"/>
                </a:cxn>
                <a:cxn ang="0">
                  <a:pos x="36" y="50"/>
                </a:cxn>
              </a:cxnLst>
              <a:rect l="0" t="0" r="r" b="b"/>
              <a:pathLst>
                <a:path w="54" h="66">
                  <a:moveTo>
                    <a:pt x="46" y="20"/>
                  </a:moveTo>
                  <a:cubicBezTo>
                    <a:pt x="45" y="16"/>
                    <a:pt x="40" y="17"/>
                    <a:pt x="38" y="19"/>
                  </a:cubicBezTo>
                  <a:cubicBezTo>
                    <a:pt x="35" y="22"/>
                    <a:pt x="35" y="21"/>
                    <a:pt x="33" y="18"/>
                  </a:cubicBezTo>
                  <a:cubicBezTo>
                    <a:pt x="31" y="16"/>
                    <a:pt x="30" y="13"/>
                    <a:pt x="28" y="10"/>
                  </a:cubicBezTo>
                  <a:cubicBezTo>
                    <a:pt x="25" y="8"/>
                    <a:pt x="21" y="9"/>
                    <a:pt x="19" y="7"/>
                  </a:cubicBezTo>
                  <a:cubicBezTo>
                    <a:pt x="17" y="5"/>
                    <a:pt x="14" y="7"/>
                    <a:pt x="11" y="4"/>
                  </a:cubicBezTo>
                  <a:cubicBezTo>
                    <a:pt x="9" y="2"/>
                    <a:pt x="9" y="0"/>
                    <a:pt x="9" y="0"/>
                  </a:cubicBezTo>
                  <a:cubicBezTo>
                    <a:pt x="9" y="0"/>
                    <a:pt x="6" y="7"/>
                    <a:pt x="7" y="11"/>
                  </a:cubicBezTo>
                  <a:cubicBezTo>
                    <a:pt x="8" y="15"/>
                    <a:pt x="4" y="21"/>
                    <a:pt x="3" y="23"/>
                  </a:cubicBezTo>
                  <a:cubicBezTo>
                    <a:pt x="0" y="31"/>
                    <a:pt x="6" y="36"/>
                    <a:pt x="6" y="36"/>
                  </a:cubicBezTo>
                  <a:cubicBezTo>
                    <a:pt x="10" y="38"/>
                    <a:pt x="10" y="38"/>
                    <a:pt x="10" y="38"/>
                  </a:cubicBezTo>
                  <a:cubicBezTo>
                    <a:pt x="10" y="38"/>
                    <a:pt x="8" y="44"/>
                    <a:pt x="9" y="48"/>
                  </a:cubicBezTo>
                  <a:cubicBezTo>
                    <a:pt x="11" y="52"/>
                    <a:pt x="14" y="55"/>
                    <a:pt x="14" y="55"/>
                  </a:cubicBezTo>
                  <a:cubicBezTo>
                    <a:pt x="20" y="58"/>
                    <a:pt x="20" y="58"/>
                    <a:pt x="20" y="58"/>
                  </a:cubicBezTo>
                  <a:cubicBezTo>
                    <a:pt x="20" y="58"/>
                    <a:pt x="16" y="58"/>
                    <a:pt x="18" y="61"/>
                  </a:cubicBezTo>
                  <a:cubicBezTo>
                    <a:pt x="20" y="64"/>
                    <a:pt x="45" y="66"/>
                    <a:pt x="45" y="66"/>
                  </a:cubicBezTo>
                  <a:cubicBezTo>
                    <a:pt x="42" y="64"/>
                    <a:pt x="51" y="46"/>
                    <a:pt x="53" y="41"/>
                  </a:cubicBezTo>
                  <a:cubicBezTo>
                    <a:pt x="54" y="36"/>
                    <a:pt x="49" y="44"/>
                    <a:pt x="49" y="40"/>
                  </a:cubicBezTo>
                  <a:cubicBezTo>
                    <a:pt x="50" y="35"/>
                    <a:pt x="48" y="23"/>
                    <a:pt x="46" y="20"/>
                  </a:cubicBezTo>
                  <a:close/>
                  <a:moveTo>
                    <a:pt x="36" y="50"/>
                  </a:moveTo>
                  <a:cubicBezTo>
                    <a:pt x="36" y="50"/>
                    <a:pt x="26" y="41"/>
                    <a:pt x="25" y="37"/>
                  </a:cubicBezTo>
                  <a:cubicBezTo>
                    <a:pt x="25" y="37"/>
                    <a:pt x="14" y="29"/>
                    <a:pt x="13" y="24"/>
                  </a:cubicBezTo>
                  <a:cubicBezTo>
                    <a:pt x="12" y="19"/>
                    <a:pt x="9" y="5"/>
                    <a:pt x="9" y="5"/>
                  </a:cubicBezTo>
                  <a:cubicBezTo>
                    <a:pt x="9" y="5"/>
                    <a:pt x="14" y="23"/>
                    <a:pt x="15" y="25"/>
                  </a:cubicBezTo>
                  <a:cubicBezTo>
                    <a:pt x="16" y="27"/>
                    <a:pt x="25" y="36"/>
                    <a:pt x="26" y="37"/>
                  </a:cubicBezTo>
                  <a:cubicBezTo>
                    <a:pt x="27" y="39"/>
                    <a:pt x="31" y="44"/>
                    <a:pt x="36" y="50"/>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0" name="Freeform 144"/>
            <p:cNvSpPr>
              <a:spLocks/>
            </p:cNvSpPr>
            <p:nvPr/>
          </p:nvSpPr>
          <p:spPr bwMode="auto">
            <a:xfrm rot="1639090">
              <a:off x="6845989" y="1641212"/>
              <a:ext cx="72956" cy="121974"/>
            </a:xfrm>
            <a:custGeom>
              <a:avLst/>
              <a:gdLst/>
              <a:ahLst/>
              <a:cxnLst>
                <a:cxn ang="0">
                  <a:pos x="0" y="0"/>
                </a:cxn>
                <a:cxn ang="0">
                  <a:pos x="4" y="19"/>
                </a:cxn>
                <a:cxn ang="0">
                  <a:pos x="16" y="32"/>
                </a:cxn>
                <a:cxn ang="0">
                  <a:pos x="27" y="45"/>
                </a:cxn>
                <a:cxn ang="0">
                  <a:pos x="17" y="32"/>
                </a:cxn>
                <a:cxn ang="0">
                  <a:pos x="6" y="20"/>
                </a:cxn>
                <a:cxn ang="0">
                  <a:pos x="0" y="0"/>
                </a:cxn>
              </a:cxnLst>
              <a:rect l="0" t="0" r="r" b="b"/>
              <a:pathLst>
                <a:path w="27" h="45">
                  <a:moveTo>
                    <a:pt x="0" y="0"/>
                  </a:moveTo>
                  <a:cubicBezTo>
                    <a:pt x="0" y="0"/>
                    <a:pt x="3" y="14"/>
                    <a:pt x="4" y="19"/>
                  </a:cubicBezTo>
                  <a:cubicBezTo>
                    <a:pt x="5" y="24"/>
                    <a:pt x="16" y="32"/>
                    <a:pt x="16" y="32"/>
                  </a:cubicBezTo>
                  <a:cubicBezTo>
                    <a:pt x="17" y="36"/>
                    <a:pt x="27" y="45"/>
                    <a:pt x="27" y="45"/>
                  </a:cubicBezTo>
                  <a:cubicBezTo>
                    <a:pt x="22" y="39"/>
                    <a:pt x="18" y="34"/>
                    <a:pt x="17" y="32"/>
                  </a:cubicBezTo>
                  <a:cubicBezTo>
                    <a:pt x="16" y="31"/>
                    <a:pt x="7" y="22"/>
                    <a:pt x="6" y="20"/>
                  </a:cubicBezTo>
                  <a:cubicBezTo>
                    <a:pt x="5" y="18"/>
                    <a:pt x="0" y="0"/>
                    <a:pt x="0" y="0"/>
                  </a:cubicBezTo>
                  <a:close/>
                </a:path>
              </a:pathLst>
            </a:custGeom>
            <a:solidFill>
              <a:srgbClr val="61B5CC"/>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 name="Group 296"/>
            <p:cNvGrpSpPr/>
            <p:nvPr/>
          </p:nvGrpSpPr>
          <p:grpSpPr>
            <a:xfrm rot="1639090">
              <a:off x="7091669" y="1042245"/>
              <a:ext cx="589351" cy="598471"/>
              <a:chOff x="5902325" y="2266950"/>
              <a:chExt cx="820738" cy="833438"/>
            </a:xfrm>
            <a:solidFill>
              <a:schemeClr val="accent4">
                <a:alpha val="20000"/>
              </a:schemeClr>
            </a:solidFill>
          </p:grpSpPr>
          <p:sp>
            <p:nvSpPr>
              <p:cNvPr id="447"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8"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9"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6" name="Group 291"/>
              <p:cNvGrpSpPr/>
              <p:nvPr/>
            </p:nvGrpSpPr>
            <p:grpSpPr>
              <a:xfrm>
                <a:off x="5902325" y="2266950"/>
                <a:ext cx="820738" cy="784225"/>
                <a:chOff x="4111625" y="2266950"/>
                <a:chExt cx="820738" cy="784225"/>
              </a:xfrm>
              <a:grpFill/>
            </p:grpSpPr>
            <p:sp>
              <p:nvSpPr>
                <p:cNvPr id="451"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2"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3"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4"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5"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6"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2" name="Freeform 177"/>
                <p:cNvSpPr>
                  <a:spLocks/>
                </p:cNvSpPr>
                <p:nvPr/>
              </p:nvSpPr>
              <p:spPr bwMode="auto">
                <a:xfrm>
                  <a:off x="4270375" y="2417763"/>
                  <a:ext cx="458788" cy="493713"/>
                </a:xfrm>
                <a:custGeom>
                  <a:avLst/>
                  <a:gdLst/>
                  <a:ahLst/>
                  <a:cxnLst>
                    <a:cxn ang="0">
                      <a:pos x="63" y="13"/>
                    </a:cxn>
                    <a:cxn ang="0">
                      <a:pos x="56" y="3"/>
                    </a:cxn>
                    <a:cxn ang="0">
                      <a:pos x="51" y="19"/>
                    </a:cxn>
                    <a:cxn ang="0">
                      <a:pos x="44" y="10"/>
                    </a:cxn>
                    <a:cxn ang="0">
                      <a:pos x="55" y="47"/>
                    </a:cxn>
                    <a:cxn ang="0">
                      <a:pos x="23" y="17"/>
                    </a:cxn>
                    <a:cxn ang="0">
                      <a:pos x="32" y="34"/>
                    </a:cxn>
                    <a:cxn ang="0">
                      <a:pos x="13" y="30"/>
                    </a:cxn>
                    <a:cxn ang="0">
                      <a:pos x="45" y="59"/>
                    </a:cxn>
                    <a:cxn ang="0">
                      <a:pos x="5" y="53"/>
                    </a:cxn>
                    <a:cxn ang="0">
                      <a:pos x="9" y="61"/>
                    </a:cxn>
                    <a:cxn ang="0">
                      <a:pos x="2" y="70"/>
                    </a:cxn>
                    <a:cxn ang="0">
                      <a:pos x="45" y="74"/>
                    </a:cxn>
                    <a:cxn ang="0">
                      <a:pos x="8" y="95"/>
                    </a:cxn>
                    <a:cxn ang="0">
                      <a:pos x="23" y="94"/>
                    </a:cxn>
                    <a:cxn ang="0">
                      <a:pos x="15" y="107"/>
                    </a:cxn>
                    <a:cxn ang="0">
                      <a:pos x="51" y="83"/>
                    </a:cxn>
                    <a:cxn ang="0">
                      <a:pos x="35" y="122"/>
                    </a:cxn>
                    <a:cxn ang="0">
                      <a:pos x="50" y="130"/>
                    </a:cxn>
                    <a:cxn ang="0">
                      <a:pos x="65" y="89"/>
                    </a:cxn>
                    <a:cxn ang="0">
                      <a:pos x="80" y="130"/>
                    </a:cxn>
                    <a:cxn ang="0">
                      <a:pos x="86" y="117"/>
                    </a:cxn>
                    <a:cxn ang="0">
                      <a:pos x="93" y="127"/>
                    </a:cxn>
                    <a:cxn ang="0">
                      <a:pos x="78" y="86"/>
                    </a:cxn>
                    <a:cxn ang="0">
                      <a:pos x="111" y="114"/>
                    </a:cxn>
                    <a:cxn ang="0">
                      <a:pos x="105" y="99"/>
                    </a:cxn>
                    <a:cxn ang="0">
                      <a:pos x="120" y="104"/>
                    </a:cxn>
                    <a:cxn ang="0">
                      <a:pos x="99" y="79"/>
                    </a:cxn>
                    <a:cxn ang="0">
                      <a:pos x="93" y="76"/>
                    </a:cxn>
                    <a:cxn ang="0">
                      <a:pos x="93" y="76"/>
                    </a:cxn>
                    <a:cxn ang="0">
                      <a:pos x="80" y="48"/>
                    </a:cxn>
                    <a:cxn ang="0">
                      <a:pos x="77" y="36"/>
                    </a:cxn>
                    <a:cxn ang="0">
                      <a:pos x="77" y="36"/>
                    </a:cxn>
                    <a:cxn ang="0">
                      <a:pos x="68" y="44"/>
                    </a:cxn>
                  </a:cxnLst>
                  <a:rect l="0" t="0" r="r" b="b"/>
                  <a:pathLst>
                    <a:path w="122" h="131">
                      <a:moveTo>
                        <a:pt x="68" y="44"/>
                      </a:moveTo>
                      <a:cubicBezTo>
                        <a:pt x="68" y="31"/>
                        <a:pt x="66" y="20"/>
                        <a:pt x="63" y="13"/>
                      </a:cubicBezTo>
                      <a:cubicBezTo>
                        <a:pt x="62" y="10"/>
                        <a:pt x="61" y="8"/>
                        <a:pt x="60" y="6"/>
                      </a:cubicBezTo>
                      <a:cubicBezTo>
                        <a:pt x="58" y="5"/>
                        <a:pt x="57" y="4"/>
                        <a:pt x="56" y="3"/>
                      </a:cubicBezTo>
                      <a:cubicBezTo>
                        <a:pt x="52" y="0"/>
                        <a:pt x="48" y="5"/>
                        <a:pt x="51" y="19"/>
                      </a:cubicBezTo>
                      <a:cubicBezTo>
                        <a:pt x="51" y="19"/>
                        <a:pt x="51" y="19"/>
                        <a:pt x="51" y="19"/>
                      </a:cubicBezTo>
                      <a:cubicBezTo>
                        <a:pt x="52" y="24"/>
                        <a:pt x="53" y="31"/>
                        <a:pt x="56" y="38"/>
                      </a:cubicBezTo>
                      <a:cubicBezTo>
                        <a:pt x="51" y="24"/>
                        <a:pt x="47" y="14"/>
                        <a:pt x="44" y="10"/>
                      </a:cubicBezTo>
                      <a:cubicBezTo>
                        <a:pt x="41" y="5"/>
                        <a:pt x="40" y="4"/>
                        <a:pt x="40" y="8"/>
                      </a:cubicBezTo>
                      <a:cubicBezTo>
                        <a:pt x="40" y="13"/>
                        <a:pt x="44" y="29"/>
                        <a:pt x="55" y="47"/>
                      </a:cubicBezTo>
                      <a:cubicBezTo>
                        <a:pt x="47" y="33"/>
                        <a:pt x="38" y="24"/>
                        <a:pt x="31" y="20"/>
                      </a:cubicBezTo>
                      <a:cubicBezTo>
                        <a:pt x="27" y="17"/>
                        <a:pt x="25" y="16"/>
                        <a:pt x="23" y="17"/>
                      </a:cubicBezTo>
                      <a:cubicBezTo>
                        <a:pt x="21" y="18"/>
                        <a:pt x="23" y="24"/>
                        <a:pt x="32" y="34"/>
                      </a:cubicBezTo>
                      <a:cubicBezTo>
                        <a:pt x="32" y="34"/>
                        <a:pt x="32" y="34"/>
                        <a:pt x="32" y="34"/>
                      </a:cubicBezTo>
                      <a:cubicBezTo>
                        <a:pt x="35" y="38"/>
                        <a:pt x="39" y="42"/>
                        <a:pt x="44" y="46"/>
                      </a:cubicBezTo>
                      <a:cubicBezTo>
                        <a:pt x="24" y="27"/>
                        <a:pt x="14" y="25"/>
                        <a:pt x="13" y="30"/>
                      </a:cubicBezTo>
                      <a:cubicBezTo>
                        <a:pt x="12" y="32"/>
                        <a:pt x="13" y="35"/>
                        <a:pt x="16" y="38"/>
                      </a:cubicBezTo>
                      <a:cubicBezTo>
                        <a:pt x="20" y="45"/>
                        <a:pt x="30" y="53"/>
                        <a:pt x="45" y="59"/>
                      </a:cubicBezTo>
                      <a:cubicBezTo>
                        <a:pt x="34" y="54"/>
                        <a:pt x="24" y="53"/>
                        <a:pt x="16" y="52"/>
                      </a:cubicBezTo>
                      <a:cubicBezTo>
                        <a:pt x="11" y="52"/>
                        <a:pt x="7" y="52"/>
                        <a:pt x="5" y="53"/>
                      </a:cubicBezTo>
                      <a:cubicBezTo>
                        <a:pt x="0" y="55"/>
                        <a:pt x="0" y="58"/>
                        <a:pt x="8" y="60"/>
                      </a:cubicBezTo>
                      <a:cubicBezTo>
                        <a:pt x="8" y="60"/>
                        <a:pt x="9" y="60"/>
                        <a:pt x="9" y="61"/>
                      </a:cubicBezTo>
                      <a:cubicBezTo>
                        <a:pt x="15" y="62"/>
                        <a:pt x="23" y="64"/>
                        <a:pt x="36" y="65"/>
                      </a:cubicBezTo>
                      <a:cubicBezTo>
                        <a:pt x="14" y="63"/>
                        <a:pt x="4" y="66"/>
                        <a:pt x="2" y="70"/>
                      </a:cubicBezTo>
                      <a:cubicBezTo>
                        <a:pt x="1" y="72"/>
                        <a:pt x="3" y="75"/>
                        <a:pt x="8" y="77"/>
                      </a:cubicBezTo>
                      <a:cubicBezTo>
                        <a:pt x="15" y="79"/>
                        <a:pt x="29" y="80"/>
                        <a:pt x="45" y="74"/>
                      </a:cubicBezTo>
                      <a:cubicBezTo>
                        <a:pt x="33" y="79"/>
                        <a:pt x="23" y="83"/>
                        <a:pt x="17" y="88"/>
                      </a:cubicBezTo>
                      <a:cubicBezTo>
                        <a:pt x="12" y="91"/>
                        <a:pt x="9" y="94"/>
                        <a:pt x="8" y="95"/>
                      </a:cubicBezTo>
                      <a:cubicBezTo>
                        <a:pt x="6" y="99"/>
                        <a:pt x="15" y="97"/>
                        <a:pt x="41" y="82"/>
                      </a:cubicBezTo>
                      <a:cubicBezTo>
                        <a:pt x="33" y="87"/>
                        <a:pt x="27" y="90"/>
                        <a:pt x="23" y="94"/>
                      </a:cubicBezTo>
                      <a:cubicBezTo>
                        <a:pt x="23" y="94"/>
                        <a:pt x="23" y="94"/>
                        <a:pt x="22" y="94"/>
                      </a:cubicBezTo>
                      <a:cubicBezTo>
                        <a:pt x="13" y="102"/>
                        <a:pt x="12" y="106"/>
                        <a:pt x="15" y="107"/>
                      </a:cubicBezTo>
                      <a:cubicBezTo>
                        <a:pt x="17" y="107"/>
                        <a:pt x="21" y="106"/>
                        <a:pt x="25" y="104"/>
                      </a:cubicBezTo>
                      <a:cubicBezTo>
                        <a:pt x="32" y="101"/>
                        <a:pt x="42" y="94"/>
                        <a:pt x="51" y="83"/>
                      </a:cubicBezTo>
                      <a:cubicBezTo>
                        <a:pt x="41" y="94"/>
                        <a:pt x="36" y="105"/>
                        <a:pt x="35" y="113"/>
                      </a:cubicBezTo>
                      <a:cubicBezTo>
                        <a:pt x="34" y="117"/>
                        <a:pt x="34" y="120"/>
                        <a:pt x="35" y="122"/>
                      </a:cubicBezTo>
                      <a:cubicBezTo>
                        <a:pt x="37" y="128"/>
                        <a:pt x="46" y="123"/>
                        <a:pt x="56" y="95"/>
                      </a:cubicBezTo>
                      <a:cubicBezTo>
                        <a:pt x="48" y="117"/>
                        <a:pt x="47" y="127"/>
                        <a:pt x="50" y="130"/>
                      </a:cubicBezTo>
                      <a:cubicBezTo>
                        <a:pt x="51" y="131"/>
                        <a:pt x="53" y="130"/>
                        <a:pt x="55" y="126"/>
                      </a:cubicBezTo>
                      <a:cubicBezTo>
                        <a:pt x="59" y="120"/>
                        <a:pt x="64" y="107"/>
                        <a:pt x="65" y="89"/>
                      </a:cubicBezTo>
                      <a:cubicBezTo>
                        <a:pt x="64" y="105"/>
                        <a:pt x="68" y="117"/>
                        <a:pt x="72" y="124"/>
                      </a:cubicBezTo>
                      <a:cubicBezTo>
                        <a:pt x="75" y="128"/>
                        <a:pt x="78" y="131"/>
                        <a:pt x="80" y="130"/>
                      </a:cubicBezTo>
                      <a:cubicBezTo>
                        <a:pt x="84" y="130"/>
                        <a:pt x="86" y="120"/>
                        <a:pt x="76" y="95"/>
                      </a:cubicBezTo>
                      <a:cubicBezTo>
                        <a:pt x="80" y="105"/>
                        <a:pt x="83" y="112"/>
                        <a:pt x="86" y="117"/>
                      </a:cubicBezTo>
                      <a:cubicBezTo>
                        <a:pt x="86" y="118"/>
                        <a:pt x="86" y="118"/>
                        <a:pt x="87" y="119"/>
                      </a:cubicBezTo>
                      <a:cubicBezTo>
                        <a:pt x="90" y="125"/>
                        <a:pt x="92" y="127"/>
                        <a:pt x="93" y="127"/>
                      </a:cubicBezTo>
                      <a:cubicBezTo>
                        <a:pt x="94" y="127"/>
                        <a:pt x="95" y="124"/>
                        <a:pt x="93" y="120"/>
                      </a:cubicBezTo>
                      <a:cubicBezTo>
                        <a:pt x="92" y="112"/>
                        <a:pt x="87" y="100"/>
                        <a:pt x="78" y="86"/>
                      </a:cubicBezTo>
                      <a:cubicBezTo>
                        <a:pt x="88" y="102"/>
                        <a:pt x="99" y="112"/>
                        <a:pt x="106" y="115"/>
                      </a:cubicBezTo>
                      <a:cubicBezTo>
                        <a:pt x="109" y="116"/>
                        <a:pt x="111" y="116"/>
                        <a:pt x="111" y="114"/>
                      </a:cubicBezTo>
                      <a:cubicBezTo>
                        <a:pt x="111" y="111"/>
                        <a:pt x="105" y="102"/>
                        <a:pt x="89" y="87"/>
                      </a:cubicBezTo>
                      <a:cubicBezTo>
                        <a:pt x="95" y="92"/>
                        <a:pt x="100" y="97"/>
                        <a:pt x="105" y="99"/>
                      </a:cubicBezTo>
                      <a:cubicBezTo>
                        <a:pt x="105" y="99"/>
                        <a:pt x="105" y="100"/>
                        <a:pt x="105" y="100"/>
                      </a:cubicBezTo>
                      <a:cubicBezTo>
                        <a:pt x="113" y="104"/>
                        <a:pt x="118" y="105"/>
                        <a:pt x="120" y="104"/>
                      </a:cubicBezTo>
                      <a:cubicBezTo>
                        <a:pt x="122" y="103"/>
                        <a:pt x="122" y="101"/>
                        <a:pt x="120" y="97"/>
                      </a:cubicBezTo>
                      <a:cubicBezTo>
                        <a:pt x="117" y="92"/>
                        <a:pt x="110" y="85"/>
                        <a:pt x="99" y="79"/>
                      </a:cubicBezTo>
                      <a:cubicBezTo>
                        <a:pt x="98" y="82"/>
                        <a:pt x="98" y="85"/>
                        <a:pt x="97" y="89"/>
                      </a:cubicBezTo>
                      <a:cubicBezTo>
                        <a:pt x="96" y="86"/>
                        <a:pt x="95" y="82"/>
                        <a:pt x="93" y="76"/>
                      </a:cubicBezTo>
                      <a:cubicBezTo>
                        <a:pt x="91" y="76"/>
                        <a:pt x="89" y="75"/>
                        <a:pt x="88" y="74"/>
                      </a:cubicBezTo>
                      <a:cubicBezTo>
                        <a:pt x="89" y="75"/>
                        <a:pt x="91" y="75"/>
                        <a:pt x="93" y="76"/>
                      </a:cubicBezTo>
                      <a:cubicBezTo>
                        <a:pt x="90" y="68"/>
                        <a:pt x="87" y="57"/>
                        <a:pt x="82" y="46"/>
                      </a:cubicBezTo>
                      <a:cubicBezTo>
                        <a:pt x="81" y="47"/>
                        <a:pt x="80" y="48"/>
                        <a:pt x="80" y="48"/>
                      </a:cubicBezTo>
                      <a:cubicBezTo>
                        <a:pt x="80" y="48"/>
                        <a:pt x="81" y="47"/>
                        <a:pt x="82" y="46"/>
                      </a:cubicBezTo>
                      <a:cubicBezTo>
                        <a:pt x="80" y="43"/>
                        <a:pt x="79" y="40"/>
                        <a:pt x="77" y="36"/>
                      </a:cubicBezTo>
                      <a:cubicBezTo>
                        <a:pt x="77" y="37"/>
                        <a:pt x="77" y="38"/>
                        <a:pt x="77" y="38"/>
                      </a:cubicBezTo>
                      <a:cubicBezTo>
                        <a:pt x="77" y="38"/>
                        <a:pt x="77" y="37"/>
                        <a:pt x="77" y="36"/>
                      </a:cubicBezTo>
                      <a:cubicBezTo>
                        <a:pt x="75" y="32"/>
                        <a:pt x="73" y="28"/>
                        <a:pt x="71" y="23"/>
                      </a:cubicBezTo>
                      <a:cubicBezTo>
                        <a:pt x="69" y="29"/>
                        <a:pt x="68" y="36"/>
                        <a:pt x="68" y="4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grpSp>
        </p:grpSp>
        <p:grpSp>
          <p:nvGrpSpPr>
            <p:cNvPr id="17" name="Group 294"/>
            <p:cNvGrpSpPr/>
            <p:nvPr/>
          </p:nvGrpSpPr>
          <p:grpSpPr>
            <a:xfrm rot="1639090">
              <a:off x="6306880" y="1162691"/>
              <a:ext cx="457117" cy="587071"/>
              <a:chOff x="3224213" y="2960688"/>
              <a:chExt cx="636587" cy="817562"/>
            </a:xfrm>
          </p:grpSpPr>
          <p:sp>
            <p:nvSpPr>
              <p:cNvPr id="407" name="Freeform 11"/>
              <p:cNvSpPr>
                <a:spLocks/>
              </p:cNvSpPr>
              <p:nvPr/>
            </p:nvSpPr>
            <p:spPr bwMode="auto">
              <a:xfrm>
                <a:off x="3355975" y="3152775"/>
                <a:ext cx="7938" cy="19050"/>
              </a:xfrm>
              <a:custGeom>
                <a:avLst/>
                <a:gdLst/>
                <a:ahLst/>
                <a:cxnLst>
                  <a:cxn ang="0">
                    <a:pos x="2" y="5"/>
                  </a:cxn>
                  <a:cxn ang="0">
                    <a:pos x="0" y="0"/>
                  </a:cxn>
                  <a:cxn ang="0">
                    <a:pos x="0" y="0"/>
                  </a:cxn>
                  <a:cxn ang="0">
                    <a:pos x="2" y="5"/>
                  </a:cxn>
                  <a:cxn ang="0">
                    <a:pos x="2" y="5"/>
                  </a:cxn>
                </a:cxnLst>
                <a:rect l="0" t="0" r="r" b="b"/>
                <a:pathLst>
                  <a:path w="2" h="5">
                    <a:moveTo>
                      <a:pt x="2" y="5"/>
                    </a:moveTo>
                    <a:cubicBezTo>
                      <a:pt x="1" y="3"/>
                      <a:pt x="1" y="2"/>
                      <a:pt x="0" y="0"/>
                    </a:cubicBezTo>
                    <a:cubicBezTo>
                      <a:pt x="0" y="0"/>
                      <a:pt x="0" y="0"/>
                      <a:pt x="0" y="0"/>
                    </a:cubicBezTo>
                    <a:cubicBezTo>
                      <a:pt x="1" y="2"/>
                      <a:pt x="1" y="3"/>
                      <a:pt x="2" y="5"/>
                    </a:cubicBezTo>
                    <a:cubicBezTo>
                      <a:pt x="2" y="5"/>
                      <a:pt x="2" y="5"/>
                      <a:pt x="2" y="5"/>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8" name="Freeform 12"/>
              <p:cNvSpPr>
                <a:spLocks/>
              </p:cNvSpPr>
              <p:nvPr/>
            </p:nvSpPr>
            <p:spPr bwMode="auto">
              <a:xfrm>
                <a:off x="3389313" y="3095625"/>
                <a:ext cx="23813" cy="49213"/>
              </a:xfrm>
              <a:custGeom>
                <a:avLst/>
                <a:gdLst/>
                <a:ahLst/>
                <a:cxnLst>
                  <a:cxn ang="0">
                    <a:pos x="6" y="0"/>
                  </a:cxn>
                  <a:cxn ang="0">
                    <a:pos x="0" y="5"/>
                  </a:cxn>
                  <a:cxn ang="0">
                    <a:pos x="5" y="13"/>
                  </a:cxn>
                  <a:cxn ang="0">
                    <a:pos x="6" y="0"/>
                  </a:cxn>
                </a:cxnLst>
                <a:rect l="0" t="0" r="r" b="b"/>
                <a:pathLst>
                  <a:path w="6" h="13">
                    <a:moveTo>
                      <a:pt x="6" y="0"/>
                    </a:moveTo>
                    <a:cubicBezTo>
                      <a:pt x="4" y="1"/>
                      <a:pt x="2" y="3"/>
                      <a:pt x="0" y="5"/>
                    </a:cubicBezTo>
                    <a:cubicBezTo>
                      <a:pt x="2" y="7"/>
                      <a:pt x="3" y="10"/>
                      <a:pt x="5" y="13"/>
                    </a:cubicBezTo>
                    <a:cubicBezTo>
                      <a:pt x="5" y="8"/>
                      <a:pt x="5" y="4"/>
                      <a:pt x="6"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9" name="Freeform 15"/>
              <p:cNvSpPr>
                <a:spLocks/>
              </p:cNvSpPr>
              <p:nvPr/>
            </p:nvSpPr>
            <p:spPr bwMode="auto">
              <a:xfrm>
                <a:off x="3257550" y="3281363"/>
                <a:ext cx="15875" cy="3175"/>
              </a:xfrm>
              <a:custGeom>
                <a:avLst/>
                <a:gdLst/>
                <a:ahLst/>
                <a:cxnLst>
                  <a:cxn ang="0">
                    <a:pos x="0" y="0"/>
                  </a:cxn>
                  <a:cxn ang="0">
                    <a:pos x="0" y="0"/>
                  </a:cxn>
                  <a:cxn ang="0">
                    <a:pos x="4" y="1"/>
                  </a:cxn>
                  <a:cxn ang="0">
                    <a:pos x="0" y="0"/>
                  </a:cxn>
                </a:cxnLst>
                <a:rect l="0" t="0" r="r" b="b"/>
                <a:pathLst>
                  <a:path w="4" h="1">
                    <a:moveTo>
                      <a:pt x="0" y="0"/>
                    </a:moveTo>
                    <a:cubicBezTo>
                      <a:pt x="0" y="0"/>
                      <a:pt x="0" y="0"/>
                      <a:pt x="0" y="0"/>
                    </a:cubicBezTo>
                    <a:cubicBezTo>
                      <a:pt x="2" y="0"/>
                      <a:pt x="3" y="1"/>
                      <a:pt x="4" y="1"/>
                    </a:cubicBezTo>
                    <a:cubicBezTo>
                      <a:pt x="3" y="1"/>
                      <a:pt x="2" y="0"/>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0" name="Freeform 16"/>
              <p:cNvSpPr>
                <a:spLocks/>
              </p:cNvSpPr>
              <p:nvPr/>
            </p:nvSpPr>
            <p:spPr bwMode="auto">
              <a:xfrm>
                <a:off x="3325813" y="3186113"/>
                <a:ext cx="11113" cy="19050"/>
              </a:xfrm>
              <a:custGeom>
                <a:avLst/>
                <a:gdLst/>
                <a:ahLst/>
                <a:cxnLst>
                  <a:cxn ang="0">
                    <a:pos x="0" y="0"/>
                  </a:cxn>
                  <a:cxn ang="0">
                    <a:pos x="0" y="0"/>
                  </a:cxn>
                  <a:cxn ang="0">
                    <a:pos x="3" y="5"/>
                  </a:cxn>
                  <a:cxn ang="0">
                    <a:pos x="0" y="0"/>
                  </a:cxn>
                </a:cxnLst>
                <a:rect l="0" t="0" r="r" b="b"/>
                <a:pathLst>
                  <a:path w="3" h="5">
                    <a:moveTo>
                      <a:pt x="0" y="0"/>
                    </a:moveTo>
                    <a:cubicBezTo>
                      <a:pt x="0" y="0"/>
                      <a:pt x="0" y="0"/>
                      <a:pt x="0" y="0"/>
                    </a:cubicBezTo>
                    <a:cubicBezTo>
                      <a:pt x="1" y="2"/>
                      <a:pt x="2" y="3"/>
                      <a:pt x="3" y="5"/>
                    </a:cubicBezTo>
                    <a:cubicBezTo>
                      <a:pt x="2" y="3"/>
                      <a:pt x="1" y="2"/>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1" name="Freeform 410"/>
              <p:cNvSpPr>
                <a:spLocks/>
              </p:cNvSpPr>
              <p:nvPr/>
            </p:nvSpPr>
            <p:spPr bwMode="auto">
              <a:xfrm>
                <a:off x="3443288" y="3046413"/>
                <a:ext cx="14288" cy="125413"/>
              </a:xfrm>
              <a:custGeom>
                <a:avLst/>
                <a:gdLst/>
                <a:ahLst/>
                <a:cxnLst>
                  <a:cxn ang="0">
                    <a:pos x="0" y="32"/>
                  </a:cxn>
                  <a:cxn ang="0">
                    <a:pos x="4" y="0"/>
                  </a:cxn>
                  <a:cxn ang="0">
                    <a:pos x="2" y="3"/>
                  </a:cxn>
                  <a:cxn ang="0">
                    <a:pos x="0" y="33"/>
                  </a:cxn>
                  <a:cxn ang="0">
                    <a:pos x="0" y="32"/>
                  </a:cxn>
                </a:cxnLst>
                <a:rect l="0" t="0" r="r" b="b"/>
                <a:pathLst>
                  <a:path w="4" h="33">
                    <a:moveTo>
                      <a:pt x="0" y="32"/>
                    </a:moveTo>
                    <a:cubicBezTo>
                      <a:pt x="2" y="18"/>
                      <a:pt x="3" y="7"/>
                      <a:pt x="4" y="0"/>
                    </a:cubicBezTo>
                    <a:cubicBezTo>
                      <a:pt x="3" y="1"/>
                      <a:pt x="2" y="2"/>
                      <a:pt x="2" y="3"/>
                    </a:cubicBezTo>
                    <a:cubicBezTo>
                      <a:pt x="2" y="10"/>
                      <a:pt x="1" y="20"/>
                      <a:pt x="0" y="33"/>
                    </a:cubicBezTo>
                    <a:cubicBezTo>
                      <a:pt x="0" y="33"/>
                      <a:pt x="0" y="32"/>
                      <a:pt x="0" y="3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2" name="Freeform 23"/>
              <p:cNvSpPr>
                <a:spLocks/>
              </p:cNvSpPr>
              <p:nvPr/>
            </p:nvSpPr>
            <p:spPr bwMode="auto">
              <a:xfrm>
                <a:off x="3224213" y="3449638"/>
                <a:ext cx="33338" cy="23813"/>
              </a:xfrm>
              <a:custGeom>
                <a:avLst/>
                <a:gdLst/>
                <a:ahLst/>
                <a:cxnLst>
                  <a:cxn ang="0">
                    <a:pos x="9" y="0"/>
                  </a:cxn>
                  <a:cxn ang="0">
                    <a:pos x="0" y="6"/>
                  </a:cxn>
                  <a:cxn ang="0">
                    <a:pos x="0" y="6"/>
                  </a:cxn>
                  <a:cxn ang="0">
                    <a:pos x="8" y="1"/>
                  </a:cxn>
                  <a:cxn ang="0">
                    <a:pos x="9" y="0"/>
                  </a:cxn>
                </a:cxnLst>
                <a:rect l="0" t="0" r="r" b="b"/>
                <a:pathLst>
                  <a:path w="9" h="6">
                    <a:moveTo>
                      <a:pt x="9" y="0"/>
                    </a:moveTo>
                    <a:cubicBezTo>
                      <a:pt x="6" y="2"/>
                      <a:pt x="3" y="4"/>
                      <a:pt x="0" y="6"/>
                    </a:cubicBezTo>
                    <a:cubicBezTo>
                      <a:pt x="0" y="6"/>
                      <a:pt x="0" y="6"/>
                      <a:pt x="0" y="6"/>
                    </a:cubicBezTo>
                    <a:cubicBezTo>
                      <a:pt x="3" y="5"/>
                      <a:pt x="5" y="3"/>
                      <a:pt x="8" y="1"/>
                    </a:cubicBezTo>
                    <a:cubicBezTo>
                      <a:pt x="9" y="1"/>
                      <a:pt x="9" y="0"/>
                      <a:pt x="9"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3" name="Freeform 26"/>
              <p:cNvSpPr>
                <a:spLocks/>
              </p:cNvSpPr>
              <p:nvPr/>
            </p:nvSpPr>
            <p:spPr bwMode="auto">
              <a:xfrm>
                <a:off x="3224213" y="3487738"/>
                <a:ext cx="41275" cy="41275"/>
              </a:xfrm>
              <a:custGeom>
                <a:avLst/>
                <a:gdLst/>
                <a:ahLst/>
                <a:cxnLst>
                  <a:cxn ang="0">
                    <a:pos x="1" y="3"/>
                  </a:cxn>
                  <a:cxn ang="0">
                    <a:pos x="0" y="4"/>
                  </a:cxn>
                  <a:cxn ang="0">
                    <a:pos x="2" y="11"/>
                  </a:cxn>
                  <a:cxn ang="0">
                    <a:pos x="11" y="0"/>
                  </a:cxn>
                  <a:cxn ang="0">
                    <a:pos x="1" y="3"/>
                  </a:cxn>
                </a:cxnLst>
                <a:rect l="0" t="0" r="r" b="b"/>
                <a:pathLst>
                  <a:path w="11" h="11">
                    <a:moveTo>
                      <a:pt x="1" y="3"/>
                    </a:moveTo>
                    <a:cubicBezTo>
                      <a:pt x="1" y="3"/>
                      <a:pt x="1" y="3"/>
                      <a:pt x="0" y="4"/>
                    </a:cubicBezTo>
                    <a:cubicBezTo>
                      <a:pt x="1" y="6"/>
                      <a:pt x="1" y="8"/>
                      <a:pt x="2" y="11"/>
                    </a:cubicBezTo>
                    <a:cubicBezTo>
                      <a:pt x="4" y="7"/>
                      <a:pt x="7" y="4"/>
                      <a:pt x="11" y="0"/>
                    </a:cubicBezTo>
                    <a:cubicBezTo>
                      <a:pt x="7" y="3"/>
                      <a:pt x="3" y="3"/>
                      <a:pt x="1" y="3"/>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4" name="Freeform 27"/>
              <p:cNvSpPr>
                <a:spLocks/>
              </p:cNvSpPr>
              <p:nvPr/>
            </p:nvSpPr>
            <p:spPr bwMode="auto">
              <a:xfrm>
                <a:off x="3240088" y="3468688"/>
                <a:ext cx="74613" cy="90488"/>
              </a:xfrm>
              <a:custGeom>
                <a:avLst/>
                <a:gdLst/>
                <a:ahLst/>
                <a:cxnLst>
                  <a:cxn ang="0">
                    <a:pos x="0" y="22"/>
                  </a:cxn>
                  <a:cxn ang="0">
                    <a:pos x="0" y="24"/>
                  </a:cxn>
                  <a:cxn ang="0">
                    <a:pos x="20" y="0"/>
                  </a:cxn>
                  <a:cxn ang="0">
                    <a:pos x="0" y="22"/>
                  </a:cxn>
                </a:cxnLst>
                <a:rect l="0" t="0" r="r" b="b"/>
                <a:pathLst>
                  <a:path w="20" h="24">
                    <a:moveTo>
                      <a:pt x="0" y="22"/>
                    </a:moveTo>
                    <a:cubicBezTo>
                      <a:pt x="0" y="23"/>
                      <a:pt x="0" y="23"/>
                      <a:pt x="0" y="24"/>
                    </a:cubicBezTo>
                    <a:cubicBezTo>
                      <a:pt x="5" y="18"/>
                      <a:pt x="11" y="10"/>
                      <a:pt x="20" y="0"/>
                    </a:cubicBezTo>
                    <a:cubicBezTo>
                      <a:pt x="12" y="10"/>
                      <a:pt x="5" y="17"/>
                      <a:pt x="0" y="2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5" name="Freeform 28"/>
              <p:cNvSpPr>
                <a:spLocks/>
              </p:cNvSpPr>
              <p:nvPr/>
            </p:nvSpPr>
            <p:spPr bwMode="auto">
              <a:xfrm>
                <a:off x="3227388" y="3402013"/>
                <a:ext cx="41275" cy="17463"/>
              </a:xfrm>
              <a:custGeom>
                <a:avLst/>
                <a:gdLst/>
                <a:ahLst/>
                <a:cxnLst>
                  <a:cxn ang="0">
                    <a:pos x="0" y="4"/>
                  </a:cxn>
                  <a:cxn ang="0">
                    <a:pos x="0" y="5"/>
                  </a:cxn>
                  <a:cxn ang="0">
                    <a:pos x="11" y="0"/>
                  </a:cxn>
                  <a:cxn ang="0">
                    <a:pos x="0" y="4"/>
                  </a:cxn>
                </a:cxnLst>
                <a:rect l="0" t="0" r="r" b="b"/>
                <a:pathLst>
                  <a:path w="11" h="5">
                    <a:moveTo>
                      <a:pt x="0" y="4"/>
                    </a:moveTo>
                    <a:cubicBezTo>
                      <a:pt x="0" y="4"/>
                      <a:pt x="0" y="4"/>
                      <a:pt x="0" y="5"/>
                    </a:cubicBezTo>
                    <a:cubicBezTo>
                      <a:pt x="3" y="3"/>
                      <a:pt x="7" y="2"/>
                      <a:pt x="11" y="0"/>
                    </a:cubicBezTo>
                    <a:cubicBezTo>
                      <a:pt x="7" y="2"/>
                      <a:pt x="3" y="3"/>
                      <a:pt x="0" y="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6" name="Freeform 29"/>
              <p:cNvSpPr>
                <a:spLocks/>
              </p:cNvSpPr>
              <p:nvPr/>
            </p:nvSpPr>
            <p:spPr bwMode="auto">
              <a:xfrm>
                <a:off x="3227388" y="3427413"/>
                <a:ext cx="7938" cy="7938"/>
              </a:xfrm>
              <a:custGeom>
                <a:avLst/>
                <a:gdLst/>
                <a:ahLst/>
                <a:cxnLst>
                  <a:cxn ang="0">
                    <a:pos x="0" y="1"/>
                  </a:cxn>
                  <a:cxn ang="0">
                    <a:pos x="0" y="2"/>
                  </a:cxn>
                  <a:cxn ang="0">
                    <a:pos x="2" y="0"/>
                  </a:cxn>
                  <a:cxn ang="0">
                    <a:pos x="0" y="1"/>
                  </a:cxn>
                </a:cxnLst>
                <a:rect l="0" t="0" r="r" b="b"/>
                <a:pathLst>
                  <a:path w="2" h="2">
                    <a:moveTo>
                      <a:pt x="0" y="1"/>
                    </a:moveTo>
                    <a:cubicBezTo>
                      <a:pt x="0" y="1"/>
                      <a:pt x="0" y="2"/>
                      <a:pt x="0" y="2"/>
                    </a:cubicBezTo>
                    <a:cubicBezTo>
                      <a:pt x="0" y="1"/>
                      <a:pt x="1" y="1"/>
                      <a:pt x="2" y="0"/>
                    </a:cubicBezTo>
                    <a:cubicBezTo>
                      <a:pt x="1" y="1"/>
                      <a:pt x="0" y="1"/>
                      <a:pt x="0" y="1"/>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7" name="Freeform 178"/>
              <p:cNvSpPr>
                <a:spLocks/>
              </p:cNvSpPr>
              <p:nvPr/>
            </p:nvSpPr>
            <p:spPr bwMode="auto">
              <a:xfrm>
                <a:off x="3254375" y="3454400"/>
                <a:ext cx="128588" cy="277813"/>
              </a:xfrm>
              <a:custGeom>
                <a:avLst/>
                <a:gdLst/>
                <a:ahLst/>
                <a:cxnLst>
                  <a:cxn ang="0">
                    <a:pos x="34" y="0"/>
                  </a:cxn>
                  <a:cxn ang="0">
                    <a:pos x="13" y="28"/>
                  </a:cxn>
                  <a:cxn ang="0">
                    <a:pos x="29" y="12"/>
                  </a:cxn>
                  <a:cxn ang="0">
                    <a:pos x="27" y="35"/>
                  </a:cxn>
                  <a:cxn ang="0">
                    <a:pos x="34" y="0"/>
                  </a:cxn>
                </a:cxnLst>
                <a:rect l="0" t="0" r="r" b="b"/>
                <a:pathLst>
                  <a:path w="34" h="74">
                    <a:moveTo>
                      <a:pt x="34" y="0"/>
                    </a:moveTo>
                    <a:cubicBezTo>
                      <a:pt x="24" y="29"/>
                      <a:pt x="15" y="34"/>
                      <a:pt x="13" y="28"/>
                    </a:cubicBezTo>
                    <a:cubicBezTo>
                      <a:pt x="0" y="59"/>
                      <a:pt x="5" y="74"/>
                      <a:pt x="29" y="12"/>
                    </a:cubicBezTo>
                    <a:cubicBezTo>
                      <a:pt x="5" y="74"/>
                      <a:pt x="15" y="66"/>
                      <a:pt x="27" y="35"/>
                    </a:cubicBezTo>
                    <a:cubicBezTo>
                      <a:pt x="25" y="33"/>
                      <a:pt x="26" y="22"/>
                      <a:pt x="3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8" name="Freeform 179"/>
              <p:cNvSpPr>
                <a:spLocks/>
              </p:cNvSpPr>
              <p:nvPr/>
            </p:nvSpPr>
            <p:spPr bwMode="auto">
              <a:xfrm>
                <a:off x="3232150" y="3413125"/>
                <a:ext cx="131763" cy="165100"/>
              </a:xfrm>
              <a:custGeom>
                <a:avLst/>
                <a:gdLst/>
                <a:ahLst/>
                <a:cxnLst>
                  <a:cxn ang="0">
                    <a:pos x="35" y="0"/>
                  </a:cxn>
                  <a:cxn ang="0">
                    <a:pos x="9" y="20"/>
                  </a:cxn>
                  <a:cxn ang="0">
                    <a:pos x="0" y="31"/>
                  </a:cxn>
                  <a:cxn ang="0">
                    <a:pos x="2" y="37"/>
                  </a:cxn>
                  <a:cxn ang="0">
                    <a:pos x="22" y="15"/>
                  </a:cxn>
                  <a:cxn ang="0">
                    <a:pos x="2" y="39"/>
                  </a:cxn>
                  <a:cxn ang="0">
                    <a:pos x="2" y="39"/>
                  </a:cxn>
                  <a:cxn ang="0">
                    <a:pos x="5" y="44"/>
                  </a:cxn>
                  <a:cxn ang="0">
                    <a:pos x="19" y="29"/>
                  </a:cxn>
                  <a:cxn ang="0">
                    <a:pos x="35" y="0"/>
                  </a:cxn>
                </a:cxnLst>
                <a:rect l="0" t="0" r="r" b="b"/>
                <a:pathLst>
                  <a:path w="35" h="44">
                    <a:moveTo>
                      <a:pt x="35" y="0"/>
                    </a:moveTo>
                    <a:cubicBezTo>
                      <a:pt x="26" y="10"/>
                      <a:pt x="16" y="17"/>
                      <a:pt x="9" y="20"/>
                    </a:cubicBezTo>
                    <a:cubicBezTo>
                      <a:pt x="5" y="24"/>
                      <a:pt x="2" y="27"/>
                      <a:pt x="0" y="31"/>
                    </a:cubicBezTo>
                    <a:cubicBezTo>
                      <a:pt x="0" y="33"/>
                      <a:pt x="1" y="35"/>
                      <a:pt x="2" y="37"/>
                    </a:cubicBezTo>
                    <a:cubicBezTo>
                      <a:pt x="7" y="32"/>
                      <a:pt x="14" y="25"/>
                      <a:pt x="22" y="15"/>
                    </a:cubicBezTo>
                    <a:cubicBezTo>
                      <a:pt x="13" y="25"/>
                      <a:pt x="7" y="33"/>
                      <a:pt x="2" y="39"/>
                    </a:cubicBezTo>
                    <a:cubicBezTo>
                      <a:pt x="2" y="39"/>
                      <a:pt x="2" y="39"/>
                      <a:pt x="2" y="39"/>
                    </a:cubicBezTo>
                    <a:cubicBezTo>
                      <a:pt x="3" y="41"/>
                      <a:pt x="4" y="43"/>
                      <a:pt x="5" y="44"/>
                    </a:cubicBezTo>
                    <a:cubicBezTo>
                      <a:pt x="9" y="40"/>
                      <a:pt x="14" y="35"/>
                      <a:pt x="19" y="29"/>
                    </a:cubicBezTo>
                    <a:cubicBezTo>
                      <a:pt x="20" y="21"/>
                      <a:pt x="25" y="10"/>
                      <a:pt x="35"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9" name="Freeform 180"/>
              <p:cNvSpPr>
                <a:spLocks/>
              </p:cNvSpPr>
              <p:nvPr/>
            </p:nvSpPr>
            <p:spPr bwMode="auto">
              <a:xfrm>
                <a:off x="3292475" y="3227388"/>
                <a:ext cx="44450" cy="46038"/>
              </a:xfrm>
              <a:custGeom>
                <a:avLst/>
                <a:gdLst/>
                <a:ahLst/>
                <a:cxnLst>
                  <a:cxn ang="0">
                    <a:pos x="1" y="0"/>
                  </a:cxn>
                  <a:cxn ang="0">
                    <a:pos x="0" y="1"/>
                  </a:cxn>
                  <a:cxn ang="0">
                    <a:pos x="12" y="12"/>
                  </a:cxn>
                  <a:cxn ang="0">
                    <a:pos x="1" y="0"/>
                  </a:cxn>
                </a:cxnLst>
                <a:rect l="0" t="0" r="r" b="b"/>
                <a:pathLst>
                  <a:path w="12" h="12">
                    <a:moveTo>
                      <a:pt x="1" y="0"/>
                    </a:moveTo>
                    <a:cubicBezTo>
                      <a:pt x="0" y="1"/>
                      <a:pt x="0" y="1"/>
                      <a:pt x="0" y="1"/>
                    </a:cubicBezTo>
                    <a:cubicBezTo>
                      <a:pt x="3" y="4"/>
                      <a:pt x="7" y="7"/>
                      <a:pt x="12" y="12"/>
                    </a:cubicBezTo>
                    <a:cubicBezTo>
                      <a:pt x="7" y="7"/>
                      <a:pt x="4" y="4"/>
                      <a:pt x="1"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0" name="Freeform 181"/>
              <p:cNvSpPr>
                <a:spLocks/>
              </p:cNvSpPr>
              <p:nvPr/>
            </p:nvSpPr>
            <p:spPr bwMode="auto">
              <a:xfrm>
                <a:off x="3355975" y="3149600"/>
                <a:ext cx="7938" cy="22225"/>
              </a:xfrm>
              <a:custGeom>
                <a:avLst/>
                <a:gdLst/>
                <a:ahLst/>
                <a:cxnLst>
                  <a:cxn ang="0">
                    <a:pos x="1" y="0"/>
                  </a:cxn>
                  <a:cxn ang="0">
                    <a:pos x="0" y="1"/>
                  </a:cxn>
                  <a:cxn ang="0">
                    <a:pos x="2" y="6"/>
                  </a:cxn>
                  <a:cxn ang="0">
                    <a:pos x="1" y="0"/>
                  </a:cxn>
                </a:cxnLst>
                <a:rect l="0" t="0" r="r" b="b"/>
                <a:pathLst>
                  <a:path w="2" h="6">
                    <a:moveTo>
                      <a:pt x="1" y="0"/>
                    </a:moveTo>
                    <a:cubicBezTo>
                      <a:pt x="1" y="1"/>
                      <a:pt x="1" y="1"/>
                      <a:pt x="0" y="1"/>
                    </a:cubicBezTo>
                    <a:cubicBezTo>
                      <a:pt x="1" y="3"/>
                      <a:pt x="1" y="4"/>
                      <a:pt x="2" y="6"/>
                    </a:cubicBezTo>
                    <a:cubicBezTo>
                      <a:pt x="1" y="4"/>
                      <a:pt x="1" y="2"/>
                      <a:pt x="1"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1" name="Freeform 182"/>
              <p:cNvSpPr>
                <a:spLocks/>
              </p:cNvSpPr>
              <p:nvPr/>
            </p:nvSpPr>
            <p:spPr bwMode="auto">
              <a:xfrm>
                <a:off x="3509963" y="2963863"/>
                <a:ext cx="76200" cy="177800"/>
              </a:xfrm>
              <a:custGeom>
                <a:avLst/>
                <a:gdLst/>
                <a:ahLst/>
                <a:cxnLst>
                  <a:cxn ang="0">
                    <a:pos x="7" y="46"/>
                  </a:cxn>
                  <a:cxn ang="0">
                    <a:pos x="0" y="47"/>
                  </a:cxn>
                  <a:cxn ang="0">
                    <a:pos x="7" y="46"/>
                  </a:cxn>
                </a:cxnLst>
                <a:rect l="0" t="0" r="r" b="b"/>
                <a:pathLst>
                  <a:path w="20" h="47">
                    <a:moveTo>
                      <a:pt x="7" y="46"/>
                    </a:moveTo>
                    <a:cubicBezTo>
                      <a:pt x="20" y="16"/>
                      <a:pt x="19" y="0"/>
                      <a:pt x="0" y="47"/>
                    </a:cubicBezTo>
                    <a:cubicBezTo>
                      <a:pt x="4" y="41"/>
                      <a:pt x="7" y="41"/>
                      <a:pt x="7" y="4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2" name="Freeform 183"/>
              <p:cNvSpPr>
                <a:spLocks/>
              </p:cNvSpPr>
              <p:nvPr/>
            </p:nvSpPr>
            <p:spPr bwMode="auto">
              <a:xfrm>
                <a:off x="3408363" y="3059113"/>
                <a:ext cx="41275" cy="203200"/>
              </a:xfrm>
              <a:custGeom>
                <a:avLst/>
                <a:gdLst/>
                <a:ahLst/>
                <a:cxnLst>
                  <a:cxn ang="0">
                    <a:pos x="4" y="54"/>
                  </a:cxn>
                  <a:cxn ang="0">
                    <a:pos x="9" y="30"/>
                  </a:cxn>
                  <a:cxn ang="0">
                    <a:pos x="11" y="0"/>
                  </a:cxn>
                  <a:cxn ang="0">
                    <a:pos x="1" y="10"/>
                  </a:cxn>
                  <a:cxn ang="0">
                    <a:pos x="0" y="23"/>
                  </a:cxn>
                  <a:cxn ang="0">
                    <a:pos x="4" y="54"/>
                  </a:cxn>
                </a:cxnLst>
                <a:rect l="0" t="0" r="r" b="b"/>
                <a:pathLst>
                  <a:path w="11" h="54">
                    <a:moveTo>
                      <a:pt x="4" y="54"/>
                    </a:moveTo>
                    <a:cubicBezTo>
                      <a:pt x="5" y="45"/>
                      <a:pt x="7" y="36"/>
                      <a:pt x="9" y="30"/>
                    </a:cubicBezTo>
                    <a:cubicBezTo>
                      <a:pt x="10" y="17"/>
                      <a:pt x="11" y="7"/>
                      <a:pt x="11" y="0"/>
                    </a:cubicBezTo>
                    <a:cubicBezTo>
                      <a:pt x="7" y="3"/>
                      <a:pt x="4" y="6"/>
                      <a:pt x="1" y="10"/>
                    </a:cubicBezTo>
                    <a:cubicBezTo>
                      <a:pt x="0" y="14"/>
                      <a:pt x="0" y="18"/>
                      <a:pt x="0" y="23"/>
                    </a:cubicBezTo>
                    <a:cubicBezTo>
                      <a:pt x="3" y="30"/>
                      <a:pt x="5" y="41"/>
                      <a:pt x="4" y="5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3" name="Freeform 184"/>
              <p:cNvSpPr>
                <a:spLocks/>
              </p:cNvSpPr>
              <p:nvPr/>
            </p:nvSpPr>
            <p:spPr bwMode="auto">
              <a:xfrm>
                <a:off x="3363913" y="3435350"/>
                <a:ext cx="79375" cy="342900"/>
              </a:xfrm>
              <a:custGeom>
                <a:avLst/>
                <a:gdLst/>
                <a:ahLst/>
                <a:cxnLst>
                  <a:cxn ang="0">
                    <a:pos x="14" y="0"/>
                  </a:cxn>
                  <a:cxn ang="0">
                    <a:pos x="4" y="37"/>
                  </a:cxn>
                  <a:cxn ang="0">
                    <a:pos x="12" y="20"/>
                  </a:cxn>
                  <a:cxn ang="0">
                    <a:pos x="21" y="35"/>
                  </a:cxn>
                  <a:cxn ang="0">
                    <a:pos x="14" y="0"/>
                  </a:cxn>
                </a:cxnLst>
                <a:rect l="0" t="0" r="r" b="b"/>
                <a:pathLst>
                  <a:path w="21" h="91">
                    <a:moveTo>
                      <a:pt x="14" y="0"/>
                    </a:moveTo>
                    <a:cubicBezTo>
                      <a:pt x="13" y="17"/>
                      <a:pt x="8" y="31"/>
                      <a:pt x="4" y="37"/>
                    </a:cubicBezTo>
                    <a:cubicBezTo>
                      <a:pt x="0" y="73"/>
                      <a:pt x="6" y="89"/>
                      <a:pt x="12" y="20"/>
                    </a:cubicBezTo>
                    <a:cubicBezTo>
                      <a:pt x="6" y="91"/>
                      <a:pt x="19" y="74"/>
                      <a:pt x="21" y="35"/>
                    </a:cubicBezTo>
                    <a:cubicBezTo>
                      <a:pt x="17" y="28"/>
                      <a:pt x="13" y="15"/>
                      <a:pt x="1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4" name="Freeform 185"/>
              <p:cNvSpPr>
                <a:spLocks/>
              </p:cNvSpPr>
              <p:nvPr/>
            </p:nvSpPr>
            <p:spPr bwMode="auto">
              <a:xfrm>
                <a:off x="3457575" y="2960688"/>
                <a:ext cx="115888" cy="282575"/>
              </a:xfrm>
              <a:custGeom>
                <a:avLst/>
                <a:gdLst/>
                <a:ahLst/>
                <a:cxnLst>
                  <a:cxn ang="0">
                    <a:pos x="13" y="49"/>
                  </a:cxn>
                  <a:cxn ang="0">
                    <a:pos x="8" y="42"/>
                  </a:cxn>
                  <a:cxn ang="0">
                    <a:pos x="0" y="75"/>
                  </a:cxn>
                  <a:cxn ang="0">
                    <a:pos x="13" y="49"/>
                  </a:cxn>
                </a:cxnLst>
                <a:rect l="0" t="0" r="r" b="b"/>
                <a:pathLst>
                  <a:path w="31" h="75">
                    <a:moveTo>
                      <a:pt x="13" y="49"/>
                    </a:moveTo>
                    <a:cubicBezTo>
                      <a:pt x="31" y="0"/>
                      <a:pt x="20" y="11"/>
                      <a:pt x="8" y="42"/>
                    </a:cubicBezTo>
                    <a:cubicBezTo>
                      <a:pt x="9" y="47"/>
                      <a:pt x="7" y="58"/>
                      <a:pt x="0" y="75"/>
                    </a:cubicBezTo>
                    <a:cubicBezTo>
                      <a:pt x="5" y="62"/>
                      <a:pt x="10" y="53"/>
                      <a:pt x="13" y="49"/>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5" name="Freeform 186"/>
              <p:cNvSpPr>
                <a:spLocks/>
              </p:cNvSpPr>
              <p:nvPr/>
            </p:nvSpPr>
            <p:spPr bwMode="auto">
              <a:xfrm>
                <a:off x="3443288" y="3032125"/>
                <a:ext cx="36513" cy="134938"/>
              </a:xfrm>
              <a:custGeom>
                <a:avLst/>
                <a:gdLst/>
                <a:ahLst/>
                <a:cxnLst>
                  <a:cxn ang="0">
                    <a:pos x="8" y="21"/>
                  </a:cxn>
                  <a:cxn ang="0">
                    <a:pos x="9" y="0"/>
                  </a:cxn>
                  <a:cxn ang="0">
                    <a:pos x="4" y="4"/>
                  </a:cxn>
                  <a:cxn ang="0">
                    <a:pos x="0" y="36"/>
                  </a:cxn>
                  <a:cxn ang="0">
                    <a:pos x="8" y="21"/>
                  </a:cxn>
                </a:cxnLst>
                <a:rect l="0" t="0" r="r" b="b"/>
                <a:pathLst>
                  <a:path w="10" h="36">
                    <a:moveTo>
                      <a:pt x="8" y="21"/>
                    </a:moveTo>
                    <a:cubicBezTo>
                      <a:pt x="9" y="12"/>
                      <a:pt x="10" y="5"/>
                      <a:pt x="9" y="0"/>
                    </a:cubicBezTo>
                    <a:cubicBezTo>
                      <a:pt x="8" y="1"/>
                      <a:pt x="6" y="3"/>
                      <a:pt x="4" y="4"/>
                    </a:cubicBezTo>
                    <a:cubicBezTo>
                      <a:pt x="3" y="11"/>
                      <a:pt x="2" y="22"/>
                      <a:pt x="0" y="36"/>
                    </a:cubicBezTo>
                    <a:cubicBezTo>
                      <a:pt x="3" y="28"/>
                      <a:pt x="6" y="23"/>
                      <a:pt x="8" y="21"/>
                    </a:cubicBezTo>
                    <a:close/>
                  </a:path>
                </a:pathLst>
              </a:custGeom>
              <a:solidFill>
                <a:schemeClr val="accent4">
                  <a:alpha val="30000"/>
                </a:schemeClr>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6" name="Freeform 187"/>
              <p:cNvSpPr>
                <a:spLocks/>
              </p:cNvSpPr>
              <p:nvPr/>
            </p:nvSpPr>
            <p:spPr bwMode="auto">
              <a:xfrm>
                <a:off x="3352800" y="3152775"/>
                <a:ext cx="30163" cy="90488"/>
              </a:xfrm>
              <a:custGeom>
                <a:avLst/>
                <a:gdLst/>
                <a:ahLst/>
                <a:cxnLst>
                  <a:cxn ang="0">
                    <a:pos x="8" y="24"/>
                  </a:cxn>
                  <a:cxn ang="0">
                    <a:pos x="3" y="5"/>
                  </a:cxn>
                  <a:cxn ang="0">
                    <a:pos x="1" y="0"/>
                  </a:cxn>
                  <a:cxn ang="0">
                    <a:pos x="0" y="2"/>
                  </a:cxn>
                  <a:cxn ang="0">
                    <a:pos x="8" y="24"/>
                  </a:cxn>
                </a:cxnLst>
                <a:rect l="0" t="0" r="r" b="b"/>
                <a:pathLst>
                  <a:path w="8" h="24">
                    <a:moveTo>
                      <a:pt x="8" y="24"/>
                    </a:moveTo>
                    <a:cubicBezTo>
                      <a:pt x="5" y="16"/>
                      <a:pt x="4" y="10"/>
                      <a:pt x="3" y="5"/>
                    </a:cubicBezTo>
                    <a:cubicBezTo>
                      <a:pt x="2" y="3"/>
                      <a:pt x="2" y="2"/>
                      <a:pt x="1" y="0"/>
                    </a:cubicBezTo>
                    <a:cubicBezTo>
                      <a:pt x="1" y="1"/>
                      <a:pt x="0" y="2"/>
                      <a:pt x="0" y="2"/>
                    </a:cubicBezTo>
                    <a:cubicBezTo>
                      <a:pt x="2" y="7"/>
                      <a:pt x="5" y="14"/>
                      <a:pt x="8" y="24"/>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7" name="Freeform 188"/>
              <p:cNvSpPr>
                <a:spLocks/>
              </p:cNvSpPr>
              <p:nvPr/>
            </p:nvSpPr>
            <p:spPr bwMode="auto">
              <a:xfrm>
                <a:off x="3224213" y="3498850"/>
                <a:ext cx="3175" cy="4763"/>
              </a:xfrm>
              <a:custGeom>
                <a:avLst/>
                <a:gdLst/>
                <a:ahLst/>
                <a:cxnLst>
                  <a:cxn ang="0">
                    <a:pos x="0" y="0"/>
                  </a:cxn>
                  <a:cxn ang="0">
                    <a:pos x="0" y="1"/>
                  </a:cxn>
                  <a:cxn ang="0">
                    <a:pos x="1" y="0"/>
                  </a:cxn>
                  <a:cxn ang="0">
                    <a:pos x="0" y="0"/>
                  </a:cxn>
                </a:cxnLst>
                <a:rect l="0" t="0" r="r" b="b"/>
                <a:pathLst>
                  <a:path w="1" h="1">
                    <a:moveTo>
                      <a:pt x="0" y="0"/>
                    </a:moveTo>
                    <a:cubicBezTo>
                      <a:pt x="0" y="0"/>
                      <a:pt x="0" y="0"/>
                      <a:pt x="0" y="1"/>
                    </a:cubicBezTo>
                    <a:cubicBezTo>
                      <a:pt x="1" y="0"/>
                      <a:pt x="1" y="0"/>
                      <a:pt x="1" y="0"/>
                    </a:cubicBezTo>
                    <a:cubicBezTo>
                      <a:pt x="1" y="0"/>
                      <a:pt x="1" y="0"/>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8" name="Freeform 189"/>
              <p:cNvSpPr>
                <a:spLocks/>
              </p:cNvSpPr>
              <p:nvPr/>
            </p:nvSpPr>
            <p:spPr bwMode="auto">
              <a:xfrm>
                <a:off x="3224213" y="3408363"/>
                <a:ext cx="98425" cy="65088"/>
              </a:xfrm>
              <a:custGeom>
                <a:avLst/>
                <a:gdLst/>
                <a:ahLst/>
                <a:cxnLst>
                  <a:cxn ang="0">
                    <a:pos x="26" y="0"/>
                  </a:cxn>
                  <a:cxn ang="0">
                    <a:pos x="0" y="13"/>
                  </a:cxn>
                  <a:cxn ang="0">
                    <a:pos x="0" y="17"/>
                  </a:cxn>
                  <a:cxn ang="0">
                    <a:pos x="9" y="11"/>
                  </a:cxn>
                  <a:cxn ang="0">
                    <a:pos x="26" y="0"/>
                  </a:cxn>
                </a:cxnLst>
                <a:rect l="0" t="0" r="r" b="b"/>
                <a:pathLst>
                  <a:path w="26" h="17">
                    <a:moveTo>
                      <a:pt x="26" y="0"/>
                    </a:moveTo>
                    <a:cubicBezTo>
                      <a:pt x="14" y="7"/>
                      <a:pt x="5" y="11"/>
                      <a:pt x="0" y="13"/>
                    </a:cubicBezTo>
                    <a:cubicBezTo>
                      <a:pt x="0" y="14"/>
                      <a:pt x="0" y="16"/>
                      <a:pt x="0" y="17"/>
                    </a:cubicBezTo>
                    <a:cubicBezTo>
                      <a:pt x="3" y="15"/>
                      <a:pt x="6" y="13"/>
                      <a:pt x="9" y="11"/>
                    </a:cubicBezTo>
                    <a:cubicBezTo>
                      <a:pt x="13" y="8"/>
                      <a:pt x="19" y="4"/>
                      <a:pt x="26"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9" name="Freeform 190"/>
              <p:cNvSpPr>
                <a:spLocks/>
              </p:cNvSpPr>
              <p:nvPr/>
            </p:nvSpPr>
            <p:spPr bwMode="auto">
              <a:xfrm>
                <a:off x="3243263" y="3333750"/>
                <a:ext cx="63500" cy="7938"/>
              </a:xfrm>
              <a:custGeom>
                <a:avLst/>
                <a:gdLst/>
                <a:ahLst/>
                <a:cxnLst>
                  <a:cxn ang="0">
                    <a:pos x="0" y="0"/>
                  </a:cxn>
                  <a:cxn ang="0">
                    <a:pos x="0" y="2"/>
                  </a:cxn>
                  <a:cxn ang="0">
                    <a:pos x="17" y="2"/>
                  </a:cxn>
                  <a:cxn ang="0">
                    <a:pos x="0" y="0"/>
                  </a:cxn>
                </a:cxnLst>
                <a:rect l="0" t="0" r="r" b="b"/>
                <a:pathLst>
                  <a:path w="17" h="2">
                    <a:moveTo>
                      <a:pt x="0" y="0"/>
                    </a:moveTo>
                    <a:cubicBezTo>
                      <a:pt x="0" y="1"/>
                      <a:pt x="0" y="2"/>
                      <a:pt x="0" y="2"/>
                    </a:cubicBezTo>
                    <a:cubicBezTo>
                      <a:pt x="4" y="2"/>
                      <a:pt x="10" y="2"/>
                      <a:pt x="17" y="2"/>
                    </a:cubicBezTo>
                    <a:cubicBezTo>
                      <a:pt x="10" y="2"/>
                      <a:pt x="5" y="1"/>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0" name="Freeform 191"/>
              <p:cNvSpPr>
                <a:spLocks/>
              </p:cNvSpPr>
              <p:nvPr/>
            </p:nvSpPr>
            <p:spPr bwMode="auto">
              <a:xfrm>
                <a:off x="3254375" y="3273425"/>
                <a:ext cx="87313" cy="44450"/>
              </a:xfrm>
              <a:custGeom>
                <a:avLst/>
                <a:gdLst/>
                <a:ahLst/>
                <a:cxnLst>
                  <a:cxn ang="0">
                    <a:pos x="2" y="0"/>
                  </a:cxn>
                  <a:cxn ang="0">
                    <a:pos x="1" y="2"/>
                  </a:cxn>
                  <a:cxn ang="0">
                    <a:pos x="5" y="3"/>
                  </a:cxn>
                  <a:cxn ang="0">
                    <a:pos x="1" y="2"/>
                  </a:cxn>
                  <a:cxn ang="0">
                    <a:pos x="0" y="6"/>
                  </a:cxn>
                  <a:cxn ang="0">
                    <a:pos x="23" y="12"/>
                  </a:cxn>
                  <a:cxn ang="0">
                    <a:pos x="2" y="0"/>
                  </a:cxn>
                </a:cxnLst>
                <a:rect l="0" t="0" r="r" b="b"/>
                <a:pathLst>
                  <a:path w="23" h="12">
                    <a:moveTo>
                      <a:pt x="2" y="0"/>
                    </a:moveTo>
                    <a:cubicBezTo>
                      <a:pt x="2" y="1"/>
                      <a:pt x="2" y="1"/>
                      <a:pt x="1" y="2"/>
                    </a:cubicBezTo>
                    <a:cubicBezTo>
                      <a:pt x="3" y="2"/>
                      <a:pt x="4" y="3"/>
                      <a:pt x="5" y="3"/>
                    </a:cubicBezTo>
                    <a:cubicBezTo>
                      <a:pt x="4" y="3"/>
                      <a:pt x="3" y="2"/>
                      <a:pt x="1" y="2"/>
                    </a:cubicBezTo>
                    <a:cubicBezTo>
                      <a:pt x="1" y="3"/>
                      <a:pt x="0" y="5"/>
                      <a:pt x="0" y="6"/>
                    </a:cubicBezTo>
                    <a:cubicBezTo>
                      <a:pt x="7" y="7"/>
                      <a:pt x="14" y="9"/>
                      <a:pt x="23" y="12"/>
                    </a:cubicBezTo>
                    <a:cubicBezTo>
                      <a:pt x="14" y="9"/>
                      <a:pt x="7" y="5"/>
                      <a:pt x="2"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1" name="Freeform 192"/>
              <p:cNvSpPr>
                <a:spLocks/>
              </p:cNvSpPr>
              <p:nvPr/>
            </p:nvSpPr>
            <p:spPr bwMode="auto">
              <a:xfrm>
                <a:off x="3227388" y="3378200"/>
                <a:ext cx="114300" cy="53975"/>
              </a:xfrm>
              <a:custGeom>
                <a:avLst/>
                <a:gdLst/>
                <a:ahLst/>
                <a:cxnLst>
                  <a:cxn ang="0">
                    <a:pos x="30" y="0"/>
                  </a:cxn>
                  <a:cxn ang="0">
                    <a:pos x="1" y="4"/>
                  </a:cxn>
                  <a:cxn ang="0">
                    <a:pos x="0" y="10"/>
                  </a:cxn>
                  <a:cxn ang="0">
                    <a:pos x="11" y="6"/>
                  </a:cxn>
                  <a:cxn ang="0">
                    <a:pos x="0" y="11"/>
                  </a:cxn>
                  <a:cxn ang="0">
                    <a:pos x="0" y="14"/>
                  </a:cxn>
                  <a:cxn ang="0">
                    <a:pos x="2" y="13"/>
                  </a:cxn>
                  <a:cxn ang="0">
                    <a:pos x="30" y="0"/>
                  </a:cxn>
                </a:cxnLst>
                <a:rect l="0" t="0" r="r" b="b"/>
                <a:pathLst>
                  <a:path w="30" h="14">
                    <a:moveTo>
                      <a:pt x="30" y="0"/>
                    </a:moveTo>
                    <a:cubicBezTo>
                      <a:pt x="19" y="4"/>
                      <a:pt x="9" y="5"/>
                      <a:pt x="1" y="4"/>
                    </a:cubicBezTo>
                    <a:cubicBezTo>
                      <a:pt x="1" y="6"/>
                      <a:pt x="0" y="8"/>
                      <a:pt x="0" y="10"/>
                    </a:cubicBezTo>
                    <a:cubicBezTo>
                      <a:pt x="3" y="9"/>
                      <a:pt x="7" y="8"/>
                      <a:pt x="11" y="6"/>
                    </a:cubicBezTo>
                    <a:cubicBezTo>
                      <a:pt x="7" y="8"/>
                      <a:pt x="3" y="9"/>
                      <a:pt x="0" y="11"/>
                    </a:cubicBezTo>
                    <a:cubicBezTo>
                      <a:pt x="0" y="12"/>
                      <a:pt x="0" y="13"/>
                      <a:pt x="0" y="14"/>
                    </a:cubicBezTo>
                    <a:cubicBezTo>
                      <a:pt x="0" y="14"/>
                      <a:pt x="1" y="14"/>
                      <a:pt x="2" y="13"/>
                    </a:cubicBezTo>
                    <a:cubicBezTo>
                      <a:pt x="8" y="9"/>
                      <a:pt x="18" y="4"/>
                      <a:pt x="3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2" name="Freeform 193"/>
              <p:cNvSpPr>
                <a:spLocks/>
              </p:cNvSpPr>
              <p:nvPr/>
            </p:nvSpPr>
            <p:spPr bwMode="auto">
              <a:xfrm>
                <a:off x="3317875" y="3182938"/>
                <a:ext cx="60325" cy="93663"/>
              </a:xfrm>
              <a:custGeom>
                <a:avLst/>
                <a:gdLst/>
                <a:ahLst/>
                <a:cxnLst>
                  <a:cxn ang="0">
                    <a:pos x="4" y="0"/>
                  </a:cxn>
                  <a:cxn ang="0">
                    <a:pos x="2" y="1"/>
                  </a:cxn>
                  <a:cxn ang="0">
                    <a:pos x="5" y="6"/>
                  </a:cxn>
                  <a:cxn ang="0">
                    <a:pos x="2" y="1"/>
                  </a:cxn>
                  <a:cxn ang="0">
                    <a:pos x="0" y="4"/>
                  </a:cxn>
                  <a:cxn ang="0">
                    <a:pos x="16" y="25"/>
                  </a:cxn>
                  <a:cxn ang="0">
                    <a:pos x="4" y="0"/>
                  </a:cxn>
                </a:cxnLst>
                <a:rect l="0" t="0" r="r" b="b"/>
                <a:pathLst>
                  <a:path w="16" h="25">
                    <a:moveTo>
                      <a:pt x="4" y="0"/>
                    </a:moveTo>
                    <a:cubicBezTo>
                      <a:pt x="3" y="0"/>
                      <a:pt x="3" y="1"/>
                      <a:pt x="2" y="1"/>
                    </a:cubicBezTo>
                    <a:cubicBezTo>
                      <a:pt x="3" y="3"/>
                      <a:pt x="4" y="4"/>
                      <a:pt x="5" y="6"/>
                    </a:cubicBezTo>
                    <a:cubicBezTo>
                      <a:pt x="4" y="4"/>
                      <a:pt x="3" y="3"/>
                      <a:pt x="2" y="1"/>
                    </a:cubicBezTo>
                    <a:cubicBezTo>
                      <a:pt x="2" y="2"/>
                      <a:pt x="1" y="3"/>
                      <a:pt x="0" y="4"/>
                    </a:cubicBezTo>
                    <a:cubicBezTo>
                      <a:pt x="5" y="9"/>
                      <a:pt x="11" y="16"/>
                      <a:pt x="16" y="25"/>
                    </a:cubicBezTo>
                    <a:cubicBezTo>
                      <a:pt x="10" y="15"/>
                      <a:pt x="6" y="7"/>
                      <a:pt x="4"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3" name="Freeform 194"/>
              <p:cNvSpPr>
                <a:spLocks/>
              </p:cNvSpPr>
              <p:nvPr/>
            </p:nvSpPr>
            <p:spPr bwMode="auto">
              <a:xfrm>
                <a:off x="3465513" y="3419475"/>
                <a:ext cx="187325" cy="295275"/>
              </a:xfrm>
              <a:custGeom>
                <a:avLst/>
                <a:gdLst/>
                <a:ahLst/>
                <a:cxnLst>
                  <a:cxn ang="0">
                    <a:pos x="0" y="0"/>
                  </a:cxn>
                  <a:cxn ang="0">
                    <a:pos x="15" y="34"/>
                  </a:cxn>
                  <a:cxn ang="0">
                    <a:pos x="13" y="18"/>
                  </a:cxn>
                  <a:cxn ang="0">
                    <a:pos x="28" y="29"/>
                  </a:cxn>
                  <a:cxn ang="0">
                    <a:pos x="0" y="0"/>
                  </a:cxn>
                </a:cxnLst>
                <a:rect l="0" t="0" r="r" b="b"/>
                <a:pathLst>
                  <a:path w="50" h="78">
                    <a:moveTo>
                      <a:pt x="0" y="0"/>
                    </a:moveTo>
                    <a:cubicBezTo>
                      <a:pt x="9" y="14"/>
                      <a:pt x="14" y="27"/>
                      <a:pt x="15" y="34"/>
                    </a:cubicBezTo>
                    <a:cubicBezTo>
                      <a:pt x="35" y="67"/>
                      <a:pt x="50" y="78"/>
                      <a:pt x="13" y="18"/>
                    </a:cubicBezTo>
                    <a:cubicBezTo>
                      <a:pt x="49" y="76"/>
                      <a:pt x="48" y="60"/>
                      <a:pt x="28" y="29"/>
                    </a:cubicBezTo>
                    <a:cubicBezTo>
                      <a:pt x="21" y="26"/>
                      <a:pt x="10" y="17"/>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4" name="Freeform 195"/>
              <p:cNvSpPr>
                <a:spLocks/>
              </p:cNvSpPr>
              <p:nvPr/>
            </p:nvSpPr>
            <p:spPr bwMode="auto">
              <a:xfrm>
                <a:off x="3502025" y="3424238"/>
                <a:ext cx="230188" cy="200025"/>
              </a:xfrm>
              <a:custGeom>
                <a:avLst/>
                <a:gdLst/>
                <a:ahLst/>
                <a:cxnLst>
                  <a:cxn ang="0">
                    <a:pos x="23" y="28"/>
                  </a:cxn>
                  <a:cxn ang="0">
                    <a:pos x="17" y="13"/>
                  </a:cxn>
                  <a:cxn ang="0">
                    <a:pos x="0" y="0"/>
                  </a:cxn>
                  <a:cxn ang="0">
                    <a:pos x="23" y="28"/>
                  </a:cxn>
                </a:cxnLst>
                <a:rect l="0" t="0" r="r" b="b"/>
                <a:pathLst>
                  <a:path w="61" h="53">
                    <a:moveTo>
                      <a:pt x="23" y="28"/>
                    </a:moveTo>
                    <a:cubicBezTo>
                      <a:pt x="48" y="50"/>
                      <a:pt x="61" y="53"/>
                      <a:pt x="17" y="13"/>
                    </a:cubicBezTo>
                    <a:cubicBezTo>
                      <a:pt x="12" y="10"/>
                      <a:pt x="7" y="6"/>
                      <a:pt x="0" y="0"/>
                    </a:cubicBezTo>
                    <a:cubicBezTo>
                      <a:pt x="17" y="15"/>
                      <a:pt x="23" y="24"/>
                      <a:pt x="23" y="28"/>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5" name="Freeform 196"/>
              <p:cNvSpPr>
                <a:spLocks/>
              </p:cNvSpPr>
              <p:nvPr/>
            </p:nvSpPr>
            <p:spPr bwMode="auto">
              <a:xfrm>
                <a:off x="3567113" y="3473450"/>
                <a:ext cx="168275" cy="150813"/>
              </a:xfrm>
              <a:custGeom>
                <a:avLst/>
                <a:gdLst/>
                <a:ahLst/>
                <a:cxnLst>
                  <a:cxn ang="0">
                    <a:pos x="0" y="0"/>
                  </a:cxn>
                  <a:cxn ang="0">
                    <a:pos x="15" y="5"/>
                  </a:cxn>
                  <a:cxn ang="0">
                    <a:pos x="0" y="0"/>
                  </a:cxn>
                </a:cxnLst>
                <a:rect l="0" t="0" r="r" b="b"/>
                <a:pathLst>
                  <a:path w="45" h="40">
                    <a:moveTo>
                      <a:pt x="0" y="0"/>
                    </a:moveTo>
                    <a:cubicBezTo>
                      <a:pt x="45" y="40"/>
                      <a:pt x="40" y="27"/>
                      <a:pt x="15" y="5"/>
                    </a:cubicBezTo>
                    <a:cubicBezTo>
                      <a:pt x="13" y="6"/>
                      <a:pt x="8" y="5"/>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6" name="Freeform 197"/>
              <p:cNvSpPr>
                <a:spLocks/>
              </p:cNvSpPr>
              <p:nvPr/>
            </p:nvSpPr>
            <p:spPr bwMode="auto">
              <a:xfrm>
                <a:off x="3498850" y="3544888"/>
                <a:ext cx="68263" cy="187325"/>
              </a:xfrm>
              <a:custGeom>
                <a:avLst/>
                <a:gdLst/>
                <a:ahLst/>
                <a:cxnLst>
                  <a:cxn ang="0">
                    <a:pos x="0" y="0"/>
                  </a:cxn>
                  <a:cxn ang="0">
                    <a:pos x="6" y="9"/>
                  </a:cxn>
                  <a:cxn ang="0">
                    <a:pos x="0" y="0"/>
                  </a:cxn>
                </a:cxnLst>
                <a:rect l="0" t="0" r="r" b="b"/>
                <a:pathLst>
                  <a:path w="18" h="50">
                    <a:moveTo>
                      <a:pt x="0" y="0"/>
                    </a:moveTo>
                    <a:cubicBezTo>
                      <a:pt x="18" y="50"/>
                      <a:pt x="17" y="38"/>
                      <a:pt x="6" y="9"/>
                    </a:cubicBezTo>
                    <a:cubicBezTo>
                      <a:pt x="5" y="9"/>
                      <a:pt x="3" y="6"/>
                      <a:pt x="0" y="0"/>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7" name="Freeform 198"/>
              <p:cNvSpPr>
                <a:spLocks/>
              </p:cNvSpPr>
              <p:nvPr/>
            </p:nvSpPr>
            <p:spPr bwMode="auto">
              <a:xfrm>
                <a:off x="3498850" y="3378200"/>
                <a:ext cx="334963" cy="144463"/>
              </a:xfrm>
              <a:custGeom>
                <a:avLst/>
                <a:gdLst/>
                <a:ahLst/>
                <a:cxnLst>
                  <a:cxn ang="0">
                    <a:pos x="33" y="23"/>
                  </a:cxn>
                  <a:cxn ang="0">
                    <a:pos x="21" y="8"/>
                  </a:cxn>
                  <a:cxn ang="0">
                    <a:pos x="34" y="6"/>
                  </a:cxn>
                  <a:cxn ang="0">
                    <a:pos x="0" y="0"/>
                  </a:cxn>
                  <a:cxn ang="0">
                    <a:pos x="33" y="23"/>
                  </a:cxn>
                </a:cxnLst>
                <a:rect l="0" t="0" r="r" b="b"/>
                <a:pathLst>
                  <a:path w="89" h="38">
                    <a:moveTo>
                      <a:pt x="33" y="23"/>
                    </a:moveTo>
                    <a:cubicBezTo>
                      <a:pt x="67" y="38"/>
                      <a:pt x="86" y="33"/>
                      <a:pt x="21" y="8"/>
                    </a:cubicBezTo>
                    <a:cubicBezTo>
                      <a:pt x="89" y="35"/>
                      <a:pt x="73" y="19"/>
                      <a:pt x="34" y="6"/>
                    </a:cubicBezTo>
                    <a:cubicBezTo>
                      <a:pt x="26" y="6"/>
                      <a:pt x="14" y="5"/>
                      <a:pt x="0" y="0"/>
                    </a:cubicBezTo>
                    <a:cubicBezTo>
                      <a:pt x="18" y="6"/>
                      <a:pt x="29" y="16"/>
                      <a:pt x="33" y="23"/>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8" name="Freeform 199"/>
              <p:cNvSpPr>
                <a:spLocks/>
              </p:cNvSpPr>
              <p:nvPr/>
            </p:nvSpPr>
            <p:spPr bwMode="auto">
              <a:xfrm>
                <a:off x="3457575" y="3454400"/>
                <a:ext cx="101600" cy="277813"/>
              </a:xfrm>
              <a:custGeom>
                <a:avLst/>
                <a:gdLst/>
                <a:ahLst/>
                <a:cxnLst>
                  <a:cxn ang="0">
                    <a:pos x="4" y="36"/>
                  </a:cxn>
                  <a:cxn ang="0">
                    <a:pos x="10" y="23"/>
                  </a:cxn>
                  <a:cxn ang="0">
                    <a:pos x="0" y="0"/>
                  </a:cxn>
                  <a:cxn ang="0">
                    <a:pos x="4" y="36"/>
                  </a:cxn>
                </a:cxnLst>
                <a:rect l="0" t="0" r="r" b="b"/>
                <a:pathLst>
                  <a:path w="27" h="74">
                    <a:moveTo>
                      <a:pt x="4" y="36"/>
                    </a:moveTo>
                    <a:cubicBezTo>
                      <a:pt x="14" y="66"/>
                      <a:pt x="27" y="74"/>
                      <a:pt x="10" y="23"/>
                    </a:cubicBezTo>
                    <a:cubicBezTo>
                      <a:pt x="7" y="18"/>
                      <a:pt x="4" y="10"/>
                      <a:pt x="0" y="0"/>
                    </a:cubicBezTo>
                    <a:cubicBezTo>
                      <a:pt x="10" y="25"/>
                      <a:pt x="8" y="36"/>
                      <a:pt x="4" y="3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9" name="Freeform 200"/>
              <p:cNvSpPr>
                <a:spLocks/>
              </p:cNvSpPr>
              <p:nvPr/>
            </p:nvSpPr>
            <p:spPr bwMode="auto">
              <a:xfrm>
                <a:off x="3471863" y="2994025"/>
                <a:ext cx="227013" cy="287338"/>
              </a:xfrm>
              <a:custGeom>
                <a:avLst/>
                <a:gdLst/>
                <a:ahLst/>
                <a:cxnLst>
                  <a:cxn ang="0">
                    <a:pos x="0" y="76"/>
                  </a:cxn>
                  <a:cxn ang="0">
                    <a:pos x="35" y="49"/>
                  </a:cxn>
                  <a:cxn ang="0">
                    <a:pos x="15" y="59"/>
                  </a:cxn>
                  <a:cxn ang="0">
                    <a:pos x="15" y="48"/>
                  </a:cxn>
                  <a:cxn ang="0">
                    <a:pos x="0" y="76"/>
                  </a:cxn>
                </a:cxnLst>
                <a:rect l="0" t="0" r="r" b="b"/>
                <a:pathLst>
                  <a:path w="60" h="76">
                    <a:moveTo>
                      <a:pt x="0" y="76"/>
                    </a:moveTo>
                    <a:cubicBezTo>
                      <a:pt x="15" y="56"/>
                      <a:pt x="31" y="47"/>
                      <a:pt x="35" y="49"/>
                    </a:cubicBezTo>
                    <a:cubicBezTo>
                      <a:pt x="56" y="22"/>
                      <a:pt x="56" y="6"/>
                      <a:pt x="15" y="59"/>
                    </a:cubicBezTo>
                    <a:cubicBezTo>
                      <a:pt x="60" y="0"/>
                      <a:pt x="39" y="13"/>
                      <a:pt x="15" y="48"/>
                    </a:cubicBezTo>
                    <a:cubicBezTo>
                      <a:pt x="12" y="56"/>
                      <a:pt x="8" y="66"/>
                      <a:pt x="0" y="7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r>
                  <a:rPr/>
                  <a:t>7</a:t>
                </a:r>
              </a:p>
            </p:txBody>
          </p:sp>
          <p:sp>
            <p:nvSpPr>
              <p:cNvPr id="440" name="Freeform 201"/>
              <p:cNvSpPr>
                <a:spLocks/>
              </p:cNvSpPr>
              <p:nvPr/>
            </p:nvSpPr>
            <p:spPr bwMode="auto">
              <a:xfrm>
                <a:off x="3608388" y="3125788"/>
                <a:ext cx="184150" cy="136525"/>
              </a:xfrm>
              <a:custGeom>
                <a:avLst/>
                <a:gdLst/>
                <a:ahLst/>
                <a:cxnLst>
                  <a:cxn ang="0">
                    <a:pos x="0" y="36"/>
                  </a:cxn>
                  <a:cxn ang="0">
                    <a:pos x="7" y="25"/>
                  </a:cxn>
                  <a:cxn ang="0">
                    <a:pos x="0" y="36"/>
                  </a:cxn>
                </a:cxnLst>
                <a:rect l="0" t="0" r="r" b="b"/>
                <a:pathLst>
                  <a:path w="49" h="36">
                    <a:moveTo>
                      <a:pt x="0" y="36"/>
                    </a:moveTo>
                    <a:cubicBezTo>
                      <a:pt x="33" y="18"/>
                      <a:pt x="49" y="0"/>
                      <a:pt x="7" y="25"/>
                    </a:cubicBezTo>
                    <a:cubicBezTo>
                      <a:pt x="9" y="26"/>
                      <a:pt x="7" y="31"/>
                      <a:pt x="0" y="36"/>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1" name="Freeform 202"/>
              <p:cNvSpPr>
                <a:spLocks/>
              </p:cNvSpPr>
              <p:nvPr/>
            </p:nvSpPr>
            <p:spPr bwMode="auto">
              <a:xfrm>
                <a:off x="3509963" y="3119438"/>
                <a:ext cx="271463" cy="161925"/>
              </a:xfrm>
              <a:custGeom>
                <a:avLst/>
                <a:gdLst/>
                <a:ahLst/>
                <a:cxnLst>
                  <a:cxn ang="0">
                    <a:pos x="32" y="27"/>
                  </a:cxn>
                  <a:cxn ang="0">
                    <a:pos x="20" y="27"/>
                  </a:cxn>
                  <a:cxn ang="0">
                    <a:pos x="0" y="43"/>
                  </a:cxn>
                  <a:cxn ang="0">
                    <a:pos x="32" y="27"/>
                  </a:cxn>
                </a:cxnLst>
                <a:rect l="0" t="0" r="r" b="b"/>
                <a:pathLst>
                  <a:path w="72" h="43">
                    <a:moveTo>
                      <a:pt x="32" y="27"/>
                    </a:moveTo>
                    <a:cubicBezTo>
                      <a:pt x="72" y="0"/>
                      <a:pt x="51" y="6"/>
                      <a:pt x="20" y="27"/>
                    </a:cubicBezTo>
                    <a:cubicBezTo>
                      <a:pt x="16" y="31"/>
                      <a:pt x="10" y="37"/>
                      <a:pt x="0" y="43"/>
                    </a:cubicBezTo>
                    <a:cubicBezTo>
                      <a:pt x="18" y="30"/>
                      <a:pt x="28" y="26"/>
                      <a:pt x="32" y="2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2" name="Freeform 203"/>
              <p:cNvSpPr>
                <a:spLocks/>
              </p:cNvSpPr>
              <p:nvPr/>
            </p:nvSpPr>
            <p:spPr bwMode="auto">
              <a:xfrm>
                <a:off x="3627438" y="3367088"/>
                <a:ext cx="209550" cy="41275"/>
              </a:xfrm>
              <a:custGeom>
                <a:avLst/>
                <a:gdLst/>
                <a:ahLst/>
                <a:cxnLst>
                  <a:cxn ang="0">
                    <a:pos x="9" y="7"/>
                  </a:cxn>
                  <a:cxn ang="0">
                    <a:pos x="0" y="0"/>
                  </a:cxn>
                  <a:cxn ang="0">
                    <a:pos x="9" y="7"/>
                  </a:cxn>
                </a:cxnLst>
                <a:rect l="0" t="0" r="r" b="b"/>
                <a:pathLst>
                  <a:path w="56" h="11">
                    <a:moveTo>
                      <a:pt x="9" y="7"/>
                    </a:moveTo>
                    <a:cubicBezTo>
                      <a:pt x="42" y="11"/>
                      <a:pt x="56" y="6"/>
                      <a:pt x="0" y="0"/>
                    </a:cubicBezTo>
                    <a:cubicBezTo>
                      <a:pt x="11" y="2"/>
                      <a:pt x="13" y="5"/>
                      <a:pt x="9" y="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3" name="Freeform 204"/>
              <p:cNvSpPr>
                <a:spLocks/>
              </p:cNvSpPr>
              <p:nvPr/>
            </p:nvSpPr>
            <p:spPr bwMode="auto">
              <a:xfrm>
                <a:off x="3498850" y="3190875"/>
                <a:ext cx="361950" cy="127000"/>
              </a:xfrm>
              <a:custGeom>
                <a:avLst/>
                <a:gdLst/>
                <a:ahLst/>
                <a:cxnLst>
                  <a:cxn ang="0">
                    <a:pos x="39" y="32"/>
                  </a:cxn>
                  <a:cxn ang="0">
                    <a:pos x="22" y="27"/>
                  </a:cxn>
                  <a:cxn ang="0">
                    <a:pos x="23" y="23"/>
                  </a:cxn>
                  <a:cxn ang="0">
                    <a:pos x="0" y="34"/>
                  </a:cxn>
                  <a:cxn ang="0">
                    <a:pos x="39" y="32"/>
                  </a:cxn>
                </a:cxnLst>
                <a:rect l="0" t="0" r="r" b="b"/>
                <a:pathLst>
                  <a:path w="96" h="34">
                    <a:moveTo>
                      <a:pt x="39" y="32"/>
                    </a:moveTo>
                    <a:cubicBezTo>
                      <a:pt x="75" y="20"/>
                      <a:pt x="88" y="3"/>
                      <a:pt x="22" y="27"/>
                    </a:cubicBezTo>
                    <a:cubicBezTo>
                      <a:pt x="96" y="0"/>
                      <a:pt x="67" y="6"/>
                      <a:pt x="23" y="23"/>
                    </a:cubicBezTo>
                    <a:cubicBezTo>
                      <a:pt x="17" y="27"/>
                      <a:pt x="10" y="31"/>
                      <a:pt x="0" y="34"/>
                    </a:cubicBezTo>
                    <a:cubicBezTo>
                      <a:pt x="17" y="28"/>
                      <a:pt x="31" y="29"/>
                      <a:pt x="39" y="32"/>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4" name="Freeform 443"/>
              <p:cNvSpPr>
                <a:spLocks/>
              </p:cNvSpPr>
              <p:nvPr/>
            </p:nvSpPr>
            <p:spPr bwMode="auto">
              <a:xfrm>
                <a:off x="3532188" y="3330575"/>
                <a:ext cx="304800" cy="52388"/>
              </a:xfrm>
              <a:custGeom>
                <a:avLst/>
                <a:gdLst/>
                <a:ahLst/>
                <a:cxnLst>
                  <a:cxn ang="0">
                    <a:pos x="0" y="7"/>
                  </a:cxn>
                  <a:cxn ang="0">
                    <a:pos x="24" y="9"/>
                  </a:cxn>
                  <a:cxn ang="0">
                    <a:pos x="36" y="0"/>
                  </a:cxn>
                  <a:cxn ang="0">
                    <a:pos x="0" y="7"/>
                  </a:cxn>
                </a:cxnLst>
                <a:rect l="0" t="0" r="r" b="b"/>
                <a:pathLst>
                  <a:path w="81" h="14">
                    <a:moveTo>
                      <a:pt x="0" y="7"/>
                    </a:moveTo>
                    <a:cubicBezTo>
                      <a:pt x="11" y="7"/>
                      <a:pt x="18" y="8"/>
                      <a:pt x="24" y="9"/>
                    </a:cubicBezTo>
                    <a:cubicBezTo>
                      <a:pt x="81" y="14"/>
                      <a:pt x="69" y="3"/>
                      <a:pt x="36" y="0"/>
                    </a:cubicBezTo>
                    <a:cubicBezTo>
                      <a:pt x="35" y="4"/>
                      <a:pt x="24" y="8"/>
                      <a:pt x="0" y="7"/>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5" name="Freeform 444"/>
              <p:cNvSpPr>
                <a:spLocks/>
              </p:cNvSpPr>
              <p:nvPr/>
            </p:nvSpPr>
            <p:spPr bwMode="auto">
              <a:xfrm>
                <a:off x="3224213" y="3454400"/>
                <a:ext cx="30163" cy="30163"/>
              </a:xfrm>
              <a:custGeom>
                <a:avLst/>
                <a:gdLst/>
                <a:ahLst/>
                <a:cxnLst>
                  <a:cxn ang="0">
                    <a:pos x="0" y="5"/>
                  </a:cxn>
                  <a:cxn ang="0">
                    <a:pos x="0" y="8"/>
                  </a:cxn>
                  <a:cxn ang="0">
                    <a:pos x="8" y="0"/>
                  </a:cxn>
                  <a:cxn ang="0">
                    <a:pos x="0" y="5"/>
                  </a:cxn>
                </a:cxnLst>
                <a:rect l="0" t="0" r="r" b="b"/>
                <a:pathLst>
                  <a:path w="8" h="8">
                    <a:moveTo>
                      <a:pt x="0" y="5"/>
                    </a:moveTo>
                    <a:cubicBezTo>
                      <a:pt x="0" y="6"/>
                      <a:pt x="0" y="7"/>
                      <a:pt x="0" y="8"/>
                    </a:cubicBezTo>
                    <a:cubicBezTo>
                      <a:pt x="1" y="6"/>
                      <a:pt x="4" y="3"/>
                      <a:pt x="8" y="0"/>
                    </a:cubicBezTo>
                    <a:cubicBezTo>
                      <a:pt x="5" y="2"/>
                      <a:pt x="3" y="4"/>
                      <a:pt x="0" y="5"/>
                    </a:cubicBezTo>
                    <a:close/>
                  </a:path>
                </a:pathLst>
              </a:custGeom>
              <a:solidFill>
                <a:schemeClr val="accent4"/>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6" name="Freeform 445"/>
              <p:cNvSpPr>
                <a:spLocks/>
              </p:cNvSpPr>
              <p:nvPr/>
            </p:nvSpPr>
            <p:spPr bwMode="auto">
              <a:xfrm>
                <a:off x="3224213" y="3103563"/>
                <a:ext cx="450850" cy="490538"/>
              </a:xfrm>
              <a:custGeom>
                <a:avLst/>
                <a:gdLst/>
                <a:ahLst/>
                <a:cxnLst>
                  <a:cxn ang="0">
                    <a:pos x="11" y="102"/>
                  </a:cxn>
                  <a:cxn ang="0">
                    <a:pos x="21" y="111"/>
                  </a:cxn>
                  <a:cxn ang="0">
                    <a:pos x="42" y="93"/>
                  </a:cxn>
                  <a:cxn ang="0">
                    <a:pos x="41" y="125"/>
                  </a:cxn>
                  <a:cxn ang="0">
                    <a:pos x="58" y="123"/>
                  </a:cxn>
                  <a:cxn ang="0">
                    <a:pos x="62" y="93"/>
                  </a:cxn>
                  <a:cxn ang="0">
                    <a:pos x="73" y="117"/>
                  </a:cxn>
                  <a:cxn ang="0">
                    <a:pos x="79" y="118"/>
                  </a:cxn>
                  <a:cxn ang="0">
                    <a:pos x="92" y="113"/>
                  </a:cxn>
                  <a:cxn ang="0">
                    <a:pos x="74" y="85"/>
                  </a:cxn>
                  <a:cxn ang="0">
                    <a:pos x="91" y="98"/>
                  </a:cxn>
                  <a:cxn ang="0">
                    <a:pos x="106" y="96"/>
                  </a:cxn>
                  <a:cxn ang="0">
                    <a:pos x="107" y="79"/>
                  </a:cxn>
                  <a:cxn ang="0">
                    <a:pos x="107" y="70"/>
                  </a:cxn>
                  <a:cxn ang="0">
                    <a:pos x="82" y="67"/>
                  </a:cxn>
                  <a:cxn ang="0">
                    <a:pos x="112" y="55"/>
                  </a:cxn>
                  <a:cxn ang="0">
                    <a:pos x="96" y="46"/>
                  </a:cxn>
                  <a:cxn ang="0">
                    <a:pos x="109" y="31"/>
                  </a:cxn>
                  <a:cxn ang="0">
                    <a:pos x="76" y="47"/>
                  </a:cxn>
                  <a:cxn ang="0">
                    <a:pos x="101" y="20"/>
                  </a:cxn>
                  <a:cxn ang="0">
                    <a:pos x="81" y="19"/>
                  </a:cxn>
                  <a:cxn ang="0">
                    <a:pos x="76" y="10"/>
                  </a:cxn>
                  <a:cxn ang="0">
                    <a:pos x="62" y="37"/>
                  </a:cxn>
                  <a:cxn ang="0">
                    <a:pos x="66" y="2"/>
                  </a:cxn>
                  <a:cxn ang="0">
                    <a:pos x="58" y="18"/>
                  </a:cxn>
                  <a:cxn ang="0">
                    <a:pos x="49" y="11"/>
                  </a:cxn>
                  <a:cxn ang="0">
                    <a:pos x="36" y="12"/>
                  </a:cxn>
                  <a:cxn ang="0">
                    <a:pos x="37" y="18"/>
                  </a:cxn>
                  <a:cxn ang="0">
                    <a:pos x="34" y="15"/>
                  </a:cxn>
                  <a:cxn ang="0">
                    <a:pos x="41" y="46"/>
                  </a:cxn>
                  <a:cxn ang="0">
                    <a:pos x="19" y="33"/>
                  </a:cxn>
                  <a:cxn ang="0">
                    <a:pos x="18" y="34"/>
                  </a:cxn>
                  <a:cxn ang="0">
                    <a:pos x="10" y="45"/>
                  </a:cxn>
                  <a:cxn ang="0">
                    <a:pos x="8" y="51"/>
                  </a:cxn>
                  <a:cxn ang="0">
                    <a:pos x="22" y="63"/>
                  </a:cxn>
                  <a:cxn ang="0">
                    <a:pos x="2" y="77"/>
                  </a:cxn>
                  <a:cxn ang="0">
                    <a:pos x="3" y="86"/>
                  </a:cxn>
                  <a:cxn ang="0">
                    <a:pos x="0" y="94"/>
                  </a:cxn>
                  <a:cxn ang="0">
                    <a:pos x="9" y="92"/>
                  </a:cxn>
                  <a:cxn ang="0">
                    <a:pos x="0" y="101"/>
                  </a:cxn>
                  <a:cxn ang="0">
                    <a:pos x="1" y="105"/>
                  </a:cxn>
                </a:cxnLst>
                <a:rect l="0" t="0" r="r" b="b"/>
                <a:pathLst>
                  <a:path w="120" h="130">
                    <a:moveTo>
                      <a:pt x="1" y="105"/>
                    </a:moveTo>
                    <a:cubicBezTo>
                      <a:pt x="3" y="105"/>
                      <a:pt x="7" y="105"/>
                      <a:pt x="11" y="102"/>
                    </a:cubicBezTo>
                    <a:cubicBezTo>
                      <a:pt x="18" y="99"/>
                      <a:pt x="28" y="92"/>
                      <a:pt x="37" y="82"/>
                    </a:cubicBezTo>
                    <a:cubicBezTo>
                      <a:pt x="27" y="92"/>
                      <a:pt x="22" y="103"/>
                      <a:pt x="21" y="111"/>
                    </a:cubicBezTo>
                    <a:cubicBezTo>
                      <a:pt x="20" y="115"/>
                      <a:pt x="20" y="119"/>
                      <a:pt x="21" y="121"/>
                    </a:cubicBezTo>
                    <a:cubicBezTo>
                      <a:pt x="23" y="127"/>
                      <a:pt x="32" y="122"/>
                      <a:pt x="42" y="93"/>
                    </a:cubicBezTo>
                    <a:cubicBezTo>
                      <a:pt x="34" y="115"/>
                      <a:pt x="33" y="126"/>
                      <a:pt x="35" y="128"/>
                    </a:cubicBezTo>
                    <a:cubicBezTo>
                      <a:pt x="37" y="130"/>
                      <a:pt x="39" y="128"/>
                      <a:pt x="41" y="125"/>
                    </a:cubicBezTo>
                    <a:cubicBezTo>
                      <a:pt x="45" y="119"/>
                      <a:pt x="50" y="105"/>
                      <a:pt x="51" y="88"/>
                    </a:cubicBezTo>
                    <a:cubicBezTo>
                      <a:pt x="50" y="103"/>
                      <a:pt x="54" y="116"/>
                      <a:pt x="58" y="123"/>
                    </a:cubicBezTo>
                    <a:cubicBezTo>
                      <a:pt x="61" y="127"/>
                      <a:pt x="63" y="129"/>
                      <a:pt x="66" y="129"/>
                    </a:cubicBezTo>
                    <a:cubicBezTo>
                      <a:pt x="70" y="129"/>
                      <a:pt x="72" y="118"/>
                      <a:pt x="62" y="93"/>
                    </a:cubicBezTo>
                    <a:cubicBezTo>
                      <a:pt x="66" y="103"/>
                      <a:pt x="69" y="111"/>
                      <a:pt x="72" y="116"/>
                    </a:cubicBezTo>
                    <a:cubicBezTo>
                      <a:pt x="72" y="116"/>
                      <a:pt x="72" y="117"/>
                      <a:pt x="73" y="117"/>
                    </a:cubicBezTo>
                    <a:cubicBezTo>
                      <a:pt x="76" y="123"/>
                      <a:pt x="78" y="126"/>
                      <a:pt x="79" y="126"/>
                    </a:cubicBezTo>
                    <a:cubicBezTo>
                      <a:pt x="80" y="126"/>
                      <a:pt x="80" y="123"/>
                      <a:pt x="79" y="118"/>
                    </a:cubicBezTo>
                    <a:cubicBezTo>
                      <a:pt x="78" y="111"/>
                      <a:pt x="73" y="98"/>
                      <a:pt x="64" y="84"/>
                    </a:cubicBezTo>
                    <a:cubicBezTo>
                      <a:pt x="74" y="101"/>
                      <a:pt x="85" y="110"/>
                      <a:pt x="92" y="113"/>
                    </a:cubicBezTo>
                    <a:cubicBezTo>
                      <a:pt x="95" y="115"/>
                      <a:pt x="97" y="115"/>
                      <a:pt x="97" y="113"/>
                    </a:cubicBezTo>
                    <a:cubicBezTo>
                      <a:pt x="97" y="109"/>
                      <a:pt x="91" y="100"/>
                      <a:pt x="74" y="85"/>
                    </a:cubicBezTo>
                    <a:cubicBezTo>
                      <a:pt x="81" y="91"/>
                      <a:pt x="86" y="95"/>
                      <a:pt x="91" y="98"/>
                    </a:cubicBezTo>
                    <a:cubicBezTo>
                      <a:pt x="91" y="98"/>
                      <a:pt x="91" y="98"/>
                      <a:pt x="91" y="98"/>
                    </a:cubicBezTo>
                    <a:cubicBezTo>
                      <a:pt x="99" y="103"/>
                      <a:pt x="104" y="104"/>
                      <a:pt x="106" y="103"/>
                    </a:cubicBezTo>
                    <a:cubicBezTo>
                      <a:pt x="108" y="102"/>
                      <a:pt x="107" y="99"/>
                      <a:pt x="106" y="96"/>
                    </a:cubicBezTo>
                    <a:cubicBezTo>
                      <a:pt x="102" y="89"/>
                      <a:pt x="91" y="79"/>
                      <a:pt x="73" y="73"/>
                    </a:cubicBezTo>
                    <a:cubicBezTo>
                      <a:pt x="87" y="78"/>
                      <a:pt x="99" y="79"/>
                      <a:pt x="107" y="79"/>
                    </a:cubicBezTo>
                    <a:cubicBezTo>
                      <a:pt x="111" y="79"/>
                      <a:pt x="114" y="78"/>
                      <a:pt x="116" y="77"/>
                    </a:cubicBezTo>
                    <a:cubicBezTo>
                      <a:pt x="120" y="75"/>
                      <a:pt x="118" y="72"/>
                      <a:pt x="107" y="70"/>
                    </a:cubicBezTo>
                    <a:cubicBezTo>
                      <a:pt x="107" y="70"/>
                      <a:pt x="106" y="70"/>
                      <a:pt x="106" y="69"/>
                    </a:cubicBezTo>
                    <a:cubicBezTo>
                      <a:pt x="100" y="68"/>
                      <a:pt x="93" y="67"/>
                      <a:pt x="82" y="67"/>
                    </a:cubicBezTo>
                    <a:cubicBezTo>
                      <a:pt x="106" y="68"/>
                      <a:pt x="117" y="64"/>
                      <a:pt x="118" y="60"/>
                    </a:cubicBezTo>
                    <a:cubicBezTo>
                      <a:pt x="118" y="58"/>
                      <a:pt x="116" y="56"/>
                      <a:pt x="112" y="55"/>
                    </a:cubicBezTo>
                    <a:cubicBezTo>
                      <a:pt x="104" y="52"/>
                      <a:pt x="90" y="51"/>
                      <a:pt x="73" y="57"/>
                    </a:cubicBezTo>
                    <a:cubicBezTo>
                      <a:pt x="83" y="54"/>
                      <a:pt x="90" y="50"/>
                      <a:pt x="96" y="46"/>
                    </a:cubicBezTo>
                    <a:cubicBezTo>
                      <a:pt x="98" y="45"/>
                      <a:pt x="100" y="44"/>
                      <a:pt x="102" y="42"/>
                    </a:cubicBezTo>
                    <a:cubicBezTo>
                      <a:pt x="109" y="37"/>
                      <a:pt x="111" y="32"/>
                      <a:pt x="109" y="31"/>
                    </a:cubicBezTo>
                    <a:cubicBezTo>
                      <a:pt x="108" y="31"/>
                      <a:pt x="108" y="31"/>
                      <a:pt x="108" y="31"/>
                    </a:cubicBezTo>
                    <a:cubicBezTo>
                      <a:pt x="104" y="30"/>
                      <a:pt x="94" y="34"/>
                      <a:pt x="76" y="47"/>
                    </a:cubicBezTo>
                    <a:cubicBezTo>
                      <a:pt x="86" y="41"/>
                      <a:pt x="92" y="35"/>
                      <a:pt x="96" y="31"/>
                    </a:cubicBezTo>
                    <a:cubicBezTo>
                      <a:pt x="102" y="25"/>
                      <a:pt x="103" y="21"/>
                      <a:pt x="101" y="20"/>
                    </a:cubicBezTo>
                    <a:cubicBezTo>
                      <a:pt x="97" y="18"/>
                      <a:pt x="81" y="27"/>
                      <a:pt x="66" y="47"/>
                    </a:cubicBezTo>
                    <a:cubicBezTo>
                      <a:pt x="74" y="37"/>
                      <a:pt x="78" y="27"/>
                      <a:pt x="81" y="19"/>
                    </a:cubicBezTo>
                    <a:cubicBezTo>
                      <a:pt x="82" y="15"/>
                      <a:pt x="83" y="12"/>
                      <a:pt x="83" y="9"/>
                    </a:cubicBezTo>
                    <a:cubicBezTo>
                      <a:pt x="83" y="4"/>
                      <a:pt x="80" y="4"/>
                      <a:pt x="76" y="10"/>
                    </a:cubicBezTo>
                    <a:cubicBezTo>
                      <a:pt x="75" y="10"/>
                      <a:pt x="75" y="10"/>
                      <a:pt x="75" y="11"/>
                    </a:cubicBezTo>
                    <a:cubicBezTo>
                      <a:pt x="72" y="15"/>
                      <a:pt x="67" y="24"/>
                      <a:pt x="62" y="37"/>
                    </a:cubicBezTo>
                    <a:cubicBezTo>
                      <a:pt x="69" y="20"/>
                      <a:pt x="71" y="9"/>
                      <a:pt x="70" y="4"/>
                    </a:cubicBezTo>
                    <a:cubicBezTo>
                      <a:pt x="70" y="1"/>
                      <a:pt x="69" y="0"/>
                      <a:pt x="66" y="2"/>
                    </a:cubicBezTo>
                    <a:cubicBezTo>
                      <a:pt x="64" y="4"/>
                      <a:pt x="61" y="9"/>
                      <a:pt x="58" y="17"/>
                    </a:cubicBezTo>
                    <a:cubicBezTo>
                      <a:pt x="58" y="17"/>
                      <a:pt x="58" y="18"/>
                      <a:pt x="58" y="18"/>
                    </a:cubicBezTo>
                    <a:cubicBezTo>
                      <a:pt x="56" y="24"/>
                      <a:pt x="54" y="33"/>
                      <a:pt x="53" y="42"/>
                    </a:cubicBezTo>
                    <a:cubicBezTo>
                      <a:pt x="54" y="29"/>
                      <a:pt x="52" y="18"/>
                      <a:pt x="49" y="11"/>
                    </a:cubicBezTo>
                    <a:cubicBezTo>
                      <a:pt x="47" y="8"/>
                      <a:pt x="46" y="5"/>
                      <a:pt x="44" y="3"/>
                    </a:cubicBezTo>
                    <a:cubicBezTo>
                      <a:pt x="41" y="6"/>
                      <a:pt x="39" y="9"/>
                      <a:pt x="36" y="12"/>
                    </a:cubicBezTo>
                    <a:cubicBezTo>
                      <a:pt x="36" y="14"/>
                      <a:pt x="36" y="16"/>
                      <a:pt x="37" y="18"/>
                    </a:cubicBezTo>
                    <a:cubicBezTo>
                      <a:pt x="37" y="18"/>
                      <a:pt x="37" y="18"/>
                      <a:pt x="37" y="18"/>
                    </a:cubicBezTo>
                    <a:cubicBezTo>
                      <a:pt x="38" y="23"/>
                      <a:pt x="39" y="29"/>
                      <a:pt x="42" y="37"/>
                    </a:cubicBezTo>
                    <a:cubicBezTo>
                      <a:pt x="39" y="27"/>
                      <a:pt x="36" y="20"/>
                      <a:pt x="34" y="15"/>
                    </a:cubicBezTo>
                    <a:cubicBezTo>
                      <a:pt x="32" y="17"/>
                      <a:pt x="30" y="19"/>
                      <a:pt x="29" y="21"/>
                    </a:cubicBezTo>
                    <a:cubicBezTo>
                      <a:pt x="31" y="28"/>
                      <a:pt x="35" y="36"/>
                      <a:pt x="41" y="46"/>
                    </a:cubicBezTo>
                    <a:cubicBezTo>
                      <a:pt x="36" y="37"/>
                      <a:pt x="30" y="30"/>
                      <a:pt x="25" y="25"/>
                    </a:cubicBezTo>
                    <a:cubicBezTo>
                      <a:pt x="23" y="28"/>
                      <a:pt x="21" y="30"/>
                      <a:pt x="19" y="33"/>
                    </a:cubicBezTo>
                    <a:cubicBezTo>
                      <a:pt x="22" y="37"/>
                      <a:pt x="25" y="40"/>
                      <a:pt x="30" y="45"/>
                    </a:cubicBezTo>
                    <a:cubicBezTo>
                      <a:pt x="25" y="40"/>
                      <a:pt x="21" y="37"/>
                      <a:pt x="18" y="34"/>
                    </a:cubicBezTo>
                    <a:cubicBezTo>
                      <a:pt x="15" y="37"/>
                      <a:pt x="13" y="40"/>
                      <a:pt x="10" y="44"/>
                    </a:cubicBezTo>
                    <a:cubicBezTo>
                      <a:pt x="10" y="44"/>
                      <a:pt x="10" y="44"/>
                      <a:pt x="10" y="45"/>
                    </a:cubicBezTo>
                    <a:cubicBezTo>
                      <a:pt x="15" y="50"/>
                      <a:pt x="22" y="54"/>
                      <a:pt x="31" y="57"/>
                    </a:cubicBezTo>
                    <a:cubicBezTo>
                      <a:pt x="22" y="54"/>
                      <a:pt x="15" y="52"/>
                      <a:pt x="8" y="51"/>
                    </a:cubicBezTo>
                    <a:cubicBezTo>
                      <a:pt x="7" y="54"/>
                      <a:pt x="6" y="58"/>
                      <a:pt x="5" y="61"/>
                    </a:cubicBezTo>
                    <a:cubicBezTo>
                      <a:pt x="10" y="62"/>
                      <a:pt x="15" y="63"/>
                      <a:pt x="22" y="63"/>
                    </a:cubicBezTo>
                    <a:cubicBezTo>
                      <a:pt x="15" y="63"/>
                      <a:pt x="9" y="63"/>
                      <a:pt x="5" y="63"/>
                    </a:cubicBezTo>
                    <a:cubicBezTo>
                      <a:pt x="4" y="67"/>
                      <a:pt x="3" y="72"/>
                      <a:pt x="2" y="77"/>
                    </a:cubicBezTo>
                    <a:cubicBezTo>
                      <a:pt x="10" y="78"/>
                      <a:pt x="20" y="77"/>
                      <a:pt x="31" y="73"/>
                    </a:cubicBezTo>
                    <a:cubicBezTo>
                      <a:pt x="19" y="77"/>
                      <a:pt x="9" y="82"/>
                      <a:pt x="3" y="86"/>
                    </a:cubicBezTo>
                    <a:cubicBezTo>
                      <a:pt x="2" y="87"/>
                      <a:pt x="1" y="87"/>
                      <a:pt x="1" y="88"/>
                    </a:cubicBezTo>
                    <a:cubicBezTo>
                      <a:pt x="0" y="90"/>
                      <a:pt x="0" y="92"/>
                      <a:pt x="0" y="94"/>
                    </a:cubicBezTo>
                    <a:cubicBezTo>
                      <a:pt x="5" y="92"/>
                      <a:pt x="14" y="88"/>
                      <a:pt x="26" y="81"/>
                    </a:cubicBezTo>
                    <a:cubicBezTo>
                      <a:pt x="19" y="85"/>
                      <a:pt x="13" y="89"/>
                      <a:pt x="9" y="92"/>
                    </a:cubicBezTo>
                    <a:cubicBezTo>
                      <a:pt x="9" y="92"/>
                      <a:pt x="9" y="93"/>
                      <a:pt x="8" y="93"/>
                    </a:cubicBezTo>
                    <a:cubicBezTo>
                      <a:pt x="4" y="96"/>
                      <a:pt x="1" y="99"/>
                      <a:pt x="0" y="101"/>
                    </a:cubicBezTo>
                    <a:cubicBezTo>
                      <a:pt x="0" y="103"/>
                      <a:pt x="0" y="104"/>
                      <a:pt x="0" y="105"/>
                    </a:cubicBezTo>
                    <a:cubicBezTo>
                      <a:pt x="1" y="105"/>
                      <a:pt x="1" y="105"/>
                      <a:pt x="1" y="105"/>
                    </a:cubicBezTo>
                    <a:close/>
                  </a:path>
                </a:pathLst>
              </a:custGeom>
              <a:solidFill>
                <a:schemeClr val="accent4">
                  <a:alpha val="20000"/>
                </a:schemeClr>
              </a:solidFill>
              <a:ln w="3" cap="flat">
                <a:solidFill>
                  <a:schemeClr val="tx1">
                    <a:lumMod val="65000"/>
                    <a:lumOff val="35000"/>
                    <a:alpha val="2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13" name="Freeform 312"/>
            <p:cNvSpPr>
              <a:spLocks/>
            </p:cNvSpPr>
            <p:nvPr/>
          </p:nvSpPr>
          <p:spPr bwMode="auto">
            <a:xfrm rot="1639090">
              <a:off x="6977722" y="408666"/>
              <a:ext cx="200631" cy="175552"/>
            </a:xfrm>
            <a:custGeom>
              <a:avLst/>
              <a:gdLst/>
              <a:ahLst/>
              <a:cxnLst>
                <a:cxn ang="0">
                  <a:pos x="14" y="2"/>
                </a:cxn>
                <a:cxn ang="0">
                  <a:pos x="15" y="12"/>
                </a:cxn>
                <a:cxn ang="0">
                  <a:pos x="4" y="13"/>
                </a:cxn>
                <a:cxn ang="0">
                  <a:pos x="9" y="22"/>
                </a:cxn>
                <a:cxn ang="0">
                  <a:pos x="0" y="27"/>
                </a:cxn>
                <a:cxn ang="0">
                  <a:pos x="8" y="33"/>
                </a:cxn>
                <a:cxn ang="0">
                  <a:pos x="2" y="42"/>
                </a:cxn>
                <a:cxn ang="0">
                  <a:pos x="12" y="44"/>
                </a:cxn>
                <a:cxn ang="0">
                  <a:pos x="10" y="54"/>
                </a:cxn>
                <a:cxn ang="0">
                  <a:pos x="20" y="52"/>
                </a:cxn>
                <a:cxn ang="0">
                  <a:pos x="22" y="62"/>
                </a:cxn>
                <a:cxn ang="0">
                  <a:pos x="31" y="56"/>
                </a:cxn>
                <a:cxn ang="0">
                  <a:pos x="36" y="65"/>
                </a:cxn>
                <a:cxn ang="0">
                  <a:pos x="42" y="56"/>
                </a:cxn>
                <a:cxn ang="0">
                  <a:pos x="51" y="63"/>
                </a:cxn>
                <a:cxn ang="0">
                  <a:pos x="53" y="52"/>
                </a:cxn>
                <a:cxn ang="0">
                  <a:pos x="63" y="55"/>
                </a:cxn>
                <a:cxn ang="0">
                  <a:pos x="62" y="45"/>
                </a:cxn>
                <a:cxn ang="0">
                  <a:pos x="73" y="44"/>
                </a:cxn>
                <a:cxn ang="0">
                  <a:pos x="67" y="35"/>
                </a:cxn>
                <a:cxn ang="0">
                  <a:pos x="70" y="33"/>
                </a:cxn>
                <a:cxn ang="0">
                  <a:pos x="22" y="5"/>
                </a:cxn>
                <a:cxn ang="0">
                  <a:pos x="14" y="2"/>
                </a:cxn>
              </a:cxnLst>
              <a:rect l="0" t="0" r="r" b="b"/>
              <a:pathLst>
                <a:path w="74" h="65">
                  <a:moveTo>
                    <a:pt x="14" y="2"/>
                  </a:moveTo>
                  <a:cubicBezTo>
                    <a:pt x="12" y="3"/>
                    <a:pt x="16" y="10"/>
                    <a:pt x="15" y="12"/>
                  </a:cubicBezTo>
                  <a:cubicBezTo>
                    <a:pt x="13" y="14"/>
                    <a:pt x="5" y="11"/>
                    <a:pt x="4" y="13"/>
                  </a:cubicBezTo>
                  <a:cubicBezTo>
                    <a:pt x="3" y="15"/>
                    <a:pt x="10" y="20"/>
                    <a:pt x="9" y="22"/>
                  </a:cubicBezTo>
                  <a:cubicBezTo>
                    <a:pt x="9" y="24"/>
                    <a:pt x="0" y="25"/>
                    <a:pt x="0" y="27"/>
                  </a:cubicBezTo>
                  <a:cubicBezTo>
                    <a:pt x="0" y="29"/>
                    <a:pt x="8" y="31"/>
                    <a:pt x="8" y="33"/>
                  </a:cubicBezTo>
                  <a:cubicBezTo>
                    <a:pt x="9" y="36"/>
                    <a:pt x="1" y="40"/>
                    <a:pt x="2" y="42"/>
                  </a:cubicBezTo>
                  <a:cubicBezTo>
                    <a:pt x="2" y="44"/>
                    <a:pt x="11" y="42"/>
                    <a:pt x="12" y="44"/>
                  </a:cubicBezTo>
                  <a:cubicBezTo>
                    <a:pt x="13" y="46"/>
                    <a:pt x="8" y="53"/>
                    <a:pt x="10" y="54"/>
                  </a:cubicBezTo>
                  <a:cubicBezTo>
                    <a:pt x="11" y="56"/>
                    <a:pt x="18" y="51"/>
                    <a:pt x="20" y="52"/>
                  </a:cubicBezTo>
                  <a:cubicBezTo>
                    <a:pt x="22" y="53"/>
                    <a:pt x="20" y="62"/>
                    <a:pt x="22" y="62"/>
                  </a:cubicBezTo>
                  <a:cubicBezTo>
                    <a:pt x="24" y="63"/>
                    <a:pt x="28" y="56"/>
                    <a:pt x="31" y="56"/>
                  </a:cubicBezTo>
                  <a:cubicBezTo>
                    <a:pt x="33" y="57"/>
                    <a:pt x="34" y="65"/>
                    <a:pt x="36" y="65"/>
                  </a:cubicBezTo>
                  <a:cubicBezTo>
                    <a:pt x="38" y="65"/>
                    <a:pt x="40" y="57"/>
                    <a:pt x="42" y="56"/>
                  </a:cubicBezTo>
                  <a:cubicBezTo>
                    <a:pt x="44" y="56"/>
                    <a:pt x="49" y="63"/>
                    <a:pt x="51" y="63"/>
                  </a:cubicBezTo>
                  <a:cubicBezTo>
                    <a:pt x="53" y="62"/>
                    <a:pt x="51" y="53"/>
                    <a:pt x="53" y="52"/>
                  </a:cubicBezTo>
                  <a:cubicBezTo>
                    <a:pt x="55" y="51"/>
                    <a:pt x="62" y="57"/>
                    <a:pt x="63" y="55"/>
                  </a:cubicBezTo>
                  <a:cubicBezTo>
                    <a:pt x="65" y="54"/>
                    <a:pt x="61" y="47"/>
                    <a:pt x="62" y="45"/>
                  </a:cubicBezTo>
                  <a:cubicBezTo>
                    <a:pt x="63" y="43"/>
                    <a:pt x="72" y="46"/>
                    <a:pt x="73" y="44"/>
                  </a:cubicBezTo>
                  <a:cubicBezTo>
                    <a:pt x="74" y="42"/>
                    <a:pt x="67" y="37"/>
                    <a:pt x="67" y="35"/>
                  </a:cubicBezTo>
                  <a:cubicBezTo>
                    <a:pt x="68" y="34"/>
                    <a:pt x="69" y="34"/>
                    <a:pt x="70" y="33"/>
                  </a:cubicBezTo>
                  <a:cubicBezTo>
                    <a:pt x="52" y="22"/>
                    <a:pt x="36" y="12"/>
                    <a:pt x="22" y="5"/>
                  </a:cubicBezTo>
                  <a:cubicBezTo>
                    <a:pt x="20" y="4"/>
                    <a:pt x="15" y="0"/>
                    <a:pt x="14" y="2"/>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14" name="Freeform 313"/>
            <p:cNvSpPr>
              <a:spLocks/>
            </p:cNvSpPr>
            <p:nvPr/>
          </p:nvSpPr>
          <p:spPr bwMode="auto">
            <a:xfrm rot="1639090">
              <a:off x="6330436" y="1811582"/>
              <a:ext cx="7980" cy="7980"/>
            </a:xfrm>
            <a:custGeom>
              <a:avLst/>
              <a:gdLst/>
              <a:ahLst/>
              <a:cxnLst>
                <a:cxn ang="0">
                  <a:pos x="0" y="0"/>
                </a:cxn>
                <a:cxn ang="0">
                  <a:pos x="3" y="3"/>
                </a:cxn>
                <a:cxn ang="0">
                  <a:pos x="0" y="0"/>
                </a:cxn>
              </a:cxnLst>
              <a:rect l="0" t="0" r="r" b="b"/>
              <a:pathLst>
                <a:path w="3" h="3">
                  <a:moveTo>
                    <a:pt x="0" y="0"/>
                  </a:moveTo>
                  <a:cubicBezTo>
                    <a:pt x="1" y="1"/>
                    <a:pt x="2" y="2"/>
                    <a:pt x="3" y="3"/>
                  </a:cubicBezTo>
                  <a:cubicBezTo>
                    <a:pt x="2" y="2"/>
                    <a:pt x="1" y="0"/>
                    <a:pt x="0" y="0"/>
                  </a:cubicBezTo>
                  <a:close/>
                </a:path>
              </a:pathLst>
            </a:custGeom>
            <a:solidFill>
              <a:srgbClr val="F5EB1E"/>
            </a:solidFill>
            <a:ln w="3" cap="flat">
              <a:solidFill>
                <a:srgbClr val="0D0D09"/>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5" name="Freeform 314"/>
            <p:cNvSpPr>
              <a:spLocks/>
            </p:cNvSpPr>
            <p:nvPr/>
          </p:nvSpPr>
          <p:spPr bwMode="auto">
            <a:xfrm rot="1639090">
              <a:off x="6337842" y="1830335"/>
              <a:ext cx="88916" cy="55858"/>
            </a:xfrm>
            <a:custGeom>
              <a:avLst/>
              <a:gdLst/>
              <a:ahLst/>
              <a:cxnLst>
                <a:cxn ang="0">
                  <a:pos x="22" y="14"/>
                </a:cxn>
                <a:cxn ang="0">
                  <a:pos x="20" y="3"/>
                </a:cxn>
                <a:cxn ang="0">
                  <a:pos x="11" y="9"/>
                </a:cxn>
                <a:cxn ang="0">
                  <a:pos x="5" y="0"/>
                </a:cxn>
                <a:cxn ang="0">
                  <a:pos x="0" y="9"/>
                </a:cxn>
                <a:cxn ang="0">
                  <a:pos x="6" y="13"/>
                </a:cxn>
                <a:cxn ang="0">
                  <a:pos x="29" y="21"/>
                </a:cxn>
                <a:cxn ang="0">
                  <a:pos x="32" y="11"/>
                </a:cxn>
                <a:cxn ang="0">
                  <a:pos x="22" y="14"/>
                </a:cxn>
              </a:cxnLst>
              <a:rect l="0" t="0" r="r" b="b"/>
              <a:pathLst>
                <a:path w="33" h="21">
                  <a:moveTo>
                    <a:pt x="22" y="14"/>
                  </a:moveTo>
                  <a:cubicBezTo>
                    <a:pt x="20" y="12"/>
                    <a:pt x="22" y="4"/>
                    <a:pt x="20" y="3"/>
                  </a:cubicBezTo>
                  <a:cubicBezTo>
                    <a:pt x="18" y="2"/>
                    <a:pt x="13" y="10"/>
                    <a:pt x="11" y="9"/>
                  </a:cubicBezTo>
                  <a:cubicBezTo>
                    <a:pt x="9" y="9"/>
                    <a:pt x="7" y="0"/>
                    <a:pt x="5" y="0"/>
                  </a:cubicBezTo>
                  <a:cubicBezTo>
                    <a:pt x="3" y="0"/>
                    <a:pt x="2" y="8"/>
                    <a:pt x="0" y="9"/>
                  </a:cubicBezTo>
                  <a:cubicBezTo>
                    <a:pt x="2" y="11"/>
                    <a:pt x="4" y="12"/>
                    <a:pt x="6" y="13"/>
                  </a:cubicBezTo>
                  <a:cubicBezTo>
                    <a:pt x="12" y="15"/>
                    <a:pt x="20" y="18"/>
                    <a:pt x="29" y="21"/>
                  </a:cubicBezTo>
                  <a:cubicBezTo>
                    <a:pt x="29" y="18"/>
                    <a:pt x="33" y="13"/>
                    <a:pt x="32" y="11"/>
                  </a:cubicBezTo>
                  <a:cubicBezTo>
                    <a:pt x="30" y="10"/>
                    <a:pt x="23" y="15"/>
                    <a:pt x="22" y="14"/>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6" name="Freeform 315"/>
            <p:cNvSpPr>
              <a:spLocks/>
            </p:cNvSpPr>
            <p:nvPr/>
          </p:nvSpPr>
          <p:spPr bwMode="auto">
            <a:xfrm rot="1639090">
              <a:off x="6861943" y="1270387"/>
              <a:ext cx="210890" cy="199490"/>
            </a:xfrm>
            <a:custGeom>
              <a:avLst/>
              <a:gdLst/>
              <a:ahLst/>
              <a:cxnLst>
                <a:cxn ang="0">
                  <a:pos x="54" y="61"/>
                </a:cxn>
                <a:cxn ang="0">
                  <a:pos x="64" y="64"/>
                </a:cxn>
                <a:cxn ang="0">
                  <a:pos x="63" y="53"/>
                </a:cxn>
                <a:cxn ang="0">
                  <a:pos x="73" y="53"/>
                </a:cxn>
                <a:cxn ang="0">
                  <a:pos x="68" y="43"/>
                </a:cxn>
                <a:cxn ang="0">
                  <a:pos x="78" y="38"/>
                </a:cxn>
                <a:cxn ang="0">
                  <a:pos x="69" y="32"/>
                </a:cxn>
                <a:cxn ang="0">
                  <a:pos x="76" y="24"/>
                </a:cxn>
                <a:cxn ang="0">
                  <a:pos x="66" y="21"/>
                </a:cxn>
                <a:cxn ang="0">
                  <a:pos x="68" y="11"/>
                </a:cxn>
                <a:cxn ang="0">
                  <a:pos x="58" y="13"/>
                </a:cxn>
                <a:cxn ang="0">
                  <a:pos x="56" y="3"/>
                </a:cxn>
                <a:cxn ang="0">
                  <a:pos x="47" y="9"/>
                </a:cxn>
                <a:cxn ang="0">
                  <a:pos x="41" y="0"/>
                </a:cxn>
                <a:cxn ang="0">
                  <a:pos x="35" y="9"/>
                </a:cxn>
                <a:cxn ang="0">
                  <a:pos x="27" y="3"/>
                </a:cxn>
                <a:cxn ang="0">
                  <a:pos x="24" y="13"/>
                </a:cxn>
                <a:cxn ang="0">
                  <a:pos x="14" y="10"/>
                </a:cxn>
                <a:cxn ang="0">
                  <a:pos x="16" y="20"/>
                </a:cxn>
                <a:cxn ang="0">
                  <a:pos x="5" y="21"/>
                </a:cxn>
                <a:cxn ang="0">
                  <a:pos x="10" y="31"/>
                </a:cxn>
                <a:cxn ang="0">
                  <a:pos x="1" y="35"/>
                </a:cxn>
                <a:cxn ang="0">
                  <a:pos x="9" y="42"/>
                </a:cxn>
                <a:cxn ang="0">
                  <a:pos x="3" y="50"/>
                </a:cxn>
                <a:cxn ang="0">
                  <a:pos x="13" y="52"/>
                </a:cxn>
                <a:cxn ang="0">
                  <a:pos x="10" y="63"/>
                </a:cxn>
                <a:cxn ang="0">
                  <a:pos x="21" y="60"/>
                </a:cxn>
                <a:cxn ang="0">
                  <a:pos x="23" y="71"/>
                </a:cxn>
                <a:cxn ang="0">
                  <a:pos x="31" y="65"/>
                </a:cxn>
                <a:cxn ang="0">
                  <a:pos x="37" y="73"/>
                </a:cxn>
                <a:cxn ang="0">
                  <a:pos x="43" y="65"/>
                </a:cxn>
                <a:cxn ang="0">
                  <a:pos x="51" y="71"/>
                </a:cxn>
                <a:cxn ang="0">
                  <a:pos x="54" y="61"/>
                </a:cxn>
              </a:cxnLst>
              <a:rect l="0" t="0" r="r" b="b"/>
              <a:pathLst>
                <a:path w="78" h="74">
                  <a:moveTo>
                    <a:pt x="54" y="61"/>
                  </a:moveTo>
                  <a:cubicBezTo>
                    <a:pt x="56" y="60"/>
                    <a:pt x="62" y="65"/>
                    <a:pt x="64" y="64"/>
                  </a:cubicBezTo>
                  <a:cubicBezTo>
                    <a:pt x="66" y="62"/>
                    <a:pt x="61" y="55"/>
                    <a:pt x="63" y="53"/>
                  </a:cubicBezTo>
                  <a:cubicBezTo>
                    <a:pt x="64" y="52"/>
                    <a:pt x="72" y="54"/>
                    <a:pt x="73" y="53"/>
                  </a:cubicBezTo>
                  <a:cubicBezTo>
                    <a:pt x="74" y="51"/>
                    <a:pt x="68" y="45"/>
                    <a:pt x="68" y="43"/>
                  </a:cubicBezTo>
                  <a:cubicBezTo>
                    <a:pt x="69" y="41"/>
                    <a:pt x="78" y="41"/>
                    <a:pt x="78" y="38"/>
                  </a:cubicBezTo>
                  <a:cubicBezTo>
                    <a:pt x="78" y="36"/>
                    <a:pt x="70" y="34"/>
                    <a:pt x="69" y="32"/>
                  </a:cubicBezTo>
                  <a:cubicBezTo>
                    <a:pt x="69" y="30"/>
                    <a:pt x="77" y="26"/>
                    <a:pt x="76" y="24"/>
                  </a:cubicBezTo>
                  <a:cubicBezTo>
                    <a:pt x="75" y="22"/>
                    <a:pt x="67" y="23"/>
                    <a:pt x="66" y="21"/>
                  </a:cubicBezTo>
                  <a:cubicBezTo>
                    <a:pt x="64" y="20"/>
                    <a:pt x="70" y="13"/>
                    <a:pt x="68" y="11"/>
                  </a:cubicBezTo>
                  <a:cubicBezTo>
                    <a:pt x="66" y="10"/>
                    <a:pt x="59" y="15"/>
                    <a:pt x="58" y="13"/>
                  </a:cubicBezTo>
                  <a:cubicBezTo>
                    <a:pt x="56" y="12"/>
                    <a:pt x="58" y="4"/>
                    <a:pt x="56" y="3"/>
                  </a:cubicBezTo>
                  <a:cubicBezTo>
                    <a:pt x="54" y="2"/>
                    <a:pt x="49" y="10"/>
                    <a:pt x="47" y="9"/>
                  </a:cubicBezTo>
                  <a:cubicBezTo>
                    <a:pt x="45" y="9"/>
                    <a:pt x="44" y="0"/>
                    <a:pt x="41" y="0"/>
                  </a:cubicBezTo>
                  <a:cubicBezTo>
                    <a:pt x="39" y="0"/>
                    <a:pt x="38" y="9"/>
                    <a:pt x="35" y="9"/>
                  </a:cubicBezTo>
                  <a:cubicBezTo>
                    <a:pt x="33" y="9"/>
                    <a:pt x="29" y="2"/>
                    <a:pt x="27" y="3"/>
                  </a:cubicBezTo>
                  <a:cubicBezTo>
                    <a:pt x="25" y="4"/>
                    <a:pt x="26" y="12"/>
                    <a:pt x="24" y="13"/>
                  </a:cubicBezTo>
                  <a:cubicBezTo>
                    <a:pt x="23" y="14"/>
                    <a:pt x="16" y="9"/>
                    <a:pt x="14" y="10"/>
                  </a:cubicBezTo>
                  <a:cubicBezTo>
                    <a:pt x="13" y="11"/>
                    <a:pt x="17" y="19"/>
                    <a:pt x="16" y="20"/>
                  </a:cubicBezTo>
                  <a:cubicBezTo>
                    <a:pt x="14" y="22"/>
                    <a:pt x="6" y="19"/>
                    <a:pt x="5" y="21"/>
                  </a:cubicBezTo>
                  <a:cubicBezTo>
                    <a:pt x="4" y="23"/>
                    <a:pt x="11" y="28"/>
                    <a:pt x="10" y="31"/>
                  </a:cubicBezTo>
                  <a:cubicBezTo>
                    <a:pt x="9" y="33"/>
                    <a:pt x="1" y="33"/>
                    <a:pt x="1" y="35"/>
                  </a:cubicBezTo>
                  <a:cubicBezTo>
                    <a:pt x="0" y="37"/>
                    <a:pt x="9" y="40"/>
                    <a:pt x="9" y="42"/>
                  </a:cubicBezTo>
                  <a:cubicBezTo>
                    <a:pt x="9" y="44"/>
                    <a:pt x="2" y="48"/>
                    <a:pt x="3" y="50"/>
                  </a:cubicBezTo>
                  <a:cubicBezTo>
                    <a:pt x="3" y="52"/>
                    <a:pt x="12" y="50"/>
                    <a:pt x="13" y="52"/>
                  </a:cubicBezTo>
                  <a:cubicBezTo>
                    <a:pt x="14" y="54"/>
                    <a:pt x="9" y="61"/>
                    <a:pt x="10" y="63"/>
                  </a:cubicBezTo>
                  <a:cubicBezTo>
                    <a:pt x="12" y="64"/>
                    <a:pt x="19" y="59"/>
                    <a:pt x="21" y="60"/>
                  </a:cubicBezTo>
                  <a:cubicBezTo>
                    <a:pt x="23" y="62"/>
                    <a:pt x="21" y="70"/>
                    <a:pt x="23" y="71"/>
                  </a:cubicBezTo>
                  <a:cubicBezTo>
                    <a:pt x="25" y="72"/>
                    <a:pt x="29" y="64"/>
                    <a:pt x="31" y="65"/>
                  </a:cubicBezTo>
                  <a:cubicBezTo>
                    <a:pt x="34" y="65"/>
                    <a:pt x="35" y="73"/>
                    <a:pt x="37" y="73"/>
                  </a:cubicBezTo>
                  <a:cubicBezTo>
                    <a:pt x="39" y="74"/>
                    <a:pt x="41" y="65"/>
                    <a:pt x="43" y="65"/>
                  </a:cubicBezTo>
                  <a:cubicBezTo>
                    <a:pt x="45" y="64"/>
                    <a:pt x="49" y="72"/>
                    <a:pt x="51" y="71"/>
                  </a:cubicBezTo>
                  <a:cubicBezTo>
                    <a:pt x="54" y="70"/>
                    <a:pt x="52" y="62"/>
                    <a:pt x="54" y="61"/>
                  </a:cubicBezTo>
                  <a:close/>
                </a:path>
              </a:pathLst>
            </a:custGeom>
            <a:solidFill>
              <a:schemeClr val="tx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pPr marL="0" algn="l" defTabSz="914400" rtl="0" eaLnBrk="1" latinLnBrk="0" hangingPunct="1"/>
              <a:endParaRPr sz="1800" kern="1200">
                <a:solidFill>
                  <a:schemeClr val="tx1"/>
                </a:solidFill>
                <a:latin typeface="+mn-lt"/>
                <a:ea typeface="+mn-ea"/>
                <a:cs typeface="+mn-cs"/>
              </a:endParaRPr>
            </a:p>
          </p:txBody>
        </p:sp>
        <p:sp>
          <p:nvSpPr>
            <p:cNvPr id="317" name="Freeform 316"/>
            <p:cNvSpPr>
              <a:spLocks/>
            </p:cNvSpPr>
            <p:nvPr/>
          </p:nvSpPr>
          <p:spPr bwMode="auto">
            <a:xfrm rot="1639090">
              <a:off x="7199681" y="1808101"/>
              <a:ext cx="72956" cy="197210"/>
            </a:xfrm>
            <a:custGeom>
              <a:avLst/>
              <a:gdLst/>
              <a:ahLst/>
              <a:cxnLst>
                <a:cxn ang="0">
                  <a:pos x="22" y="9"/>
                </a:cxn>
                <a:cxn ang="0">
                  <a:pos x="16" y="0"/>
                </a:cxn>
                <a:cxn ang="0">
                  <a:pos x="11" y="9"/>
                </a:cxn>
                <a:cxn ang="0">
                  <a:pos x="0" y="3"/>
                </a:cxn>
                <a:cxn ang="0">
                  <a:pos x="2" y="67"/>
                </a:cxn>
                <a:cxn ang="0">
                  <a:pos x="12" y="73"/>
                </a:cxn>
                <a:cxn ang="0">
                  <a:pos x="27" y="5"/>
                </a:cxn>
                <a:cxn ang="0">
                  <a:pos x="22" y="9"/>
                </a:cxn>
              </a:cxnLst>
              <a:rect l="0" t="0" r="r" b="b"/>
              <a:pathLst>
                <a:path w="27" h="73">
                  <a:moveTo>
                    <a:pt x="22" y="9"/>
                  </a:moveTo>
                  <a:cubicBezTo>
                    <a:pt x="20" y="8"/>
                    <a:pt x="19" y="0"/>
                    <a:pt x="16" y="0"/>
                  </a:cubicBezTo>
                  <a:cubicBezTo>
                    <a:pt x="14" y="0"/>
                    <a:pt x="13" y="8"/>
                    <a:pt x="11" y="9"/>
                  </a:cubicBezTo>
                  <a:cubicBezTo>
                    <a:pt x="8" y="9"/>
                    <a:pt x="1" y="0"/>
                    <a:pt x="0" y="3"/>
                  </a:cubicBezTo>
                  <a:cubicBezTo>
                    <a:pt x="0" y="22"/>
                    <a:pt x="2" y="67"/>
                    <a:pt x="2" y="67"/>
                  </a:cubicBezTo>
                  <a:cubicBezTo>
                    <a:pt x="2" y="67"/>
                    <a:pt x="10" y="73"/>
                    <a:pt x="12" y="73"/>
                  </a:cubicBezTo>
                  <a:cubicBezTo>
                    <a:pt x="14" y="73"/>
                    <a:pt x="27" y="32"/>
                    <a:pt x="27" y="5"/>
                  </a:cubicBezTo>
                  <a:cubicBezTo>
                    <a:pt x="25" y="7"/>
                    <a:pt x="23" y="9"/>
                    <a:pt x="22" y="9"/>
                  </a:cubicBezTo>
                  <a:close/>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8" name="Group 293"/>
            <p:cNvGrpSpPr/>
            <p:nvPr/>
          </p:nvGrpSpPr>
          <p:grpSpPr>
            <a:xfrm rot="1639090">
              <a:off x="7152696" y="1818418"/>
              <a:ext cx="208610" cy="108295"/>
              <a:chOff x="4556125" y="3348038"/>
              <a:chExt cx="290513" cy="150813"/>
            </a:xfrm>
          </p:grpSpPr>
          <p:sp>
            <p:nvSpPr>
              <p:cNvPr id="405" name="Freeform 404"/>
              <p:cNvSpPr>
                <a:spLocks/>
              </p:cNvSpPr>
              <p:nvPr/>
            </p:nvSpPr>
            <p:spPr bwMode="auto">
              <a:xfrm>
                <a:off x="4748213" y="3348038"/>
                <a:ext cx="98425" cy="150813"/>
              </a:xfrm>
              <a:custGeom>
                <a:avLst/>
                <a:gdLst/>
                <a:ahLst/>
                <a:cxnLst>
                  <a:cxn ang="0">
                    <a:pos x="26" y="35"/>
                  </a:cxn>
                  <a:cxn ang="0">
                    <a:pos x="18" y="29"/>
                  </a:cxn>
                  <a:cxn ang="0">
                    <a:pos x="24" y="21"/>
                  </a:cxn>
                  <a:cxn ang="0">
                    <a:pos x="14" y="18"/>
                  </a:cxn>
                  <a:cxn ang="0">
                    <a:pos x="16" y="8"/>
                  </a:cxn>
                  <a:cxn ang="0">
                    <a:pos x="6" y="10"/>
                  </a:cxn>
                  <a:cxn ang="0">
                    <a:pos x="4" y="0"/>
                  </a:cxn>
                  <a:cxn ang="0">
                    <a:pos x="0" y="3"/>
                  </a:cxn>
                  <a:cxn ang="0">
                    <a:pos x="17" y="40"/>
                  </a:cxn>
                  <a:cxn ang="0">
                    <a:pos x="26" y="35"/>
                  </a:cxn>
                </a:cxnLst>
                <a:rect l="0" t="0" r="r" b="b"/>
                <a:pathLst>
                  <a:path w="26" h="40">
                    <a:moveTo>
                      <a:pt x="26" y="35"/>
                    </a:moveTo>
                    <a:cubicBezTo>
                      <a:pt x="26" y="33"/>
                      <a:pt x="18" y="31"/>
                      <a:pt x="18" y="29"/>
                    </a:cubicBezTo>
                    <a:cubicBezTo>
                      <a:pt x="18" y="27"/>
                      <a:pt x="25" y="23"/>
                      <a:pt x="24" y="21"/>
                    </a:cubicBezTo>
                    <a:cubicBezTo>
                      <a:pt x="24" y="19"/>
                      <a:pt x="15" y="20"/>
                      <a:pt x="14" y="18"/>
                    </a:cubicBezTo>
                    <a:cubicBezTo>
                      <a:pt x="13" y="17"/>
                      <a:pt x="18" y="10"/>
                      <a:pt x="16" y="8"/>
                    </a:cubicBezTo>
                    <a:cubicBezTo>
                      <a:pt x="15" y="7"/>
                      <a:pt x="8" y="12"/>
                      <a:pt x="6" y="10"/>
                    </a:cubicBezTo>
                    <a:cubicBezTo>
                      <a:pt x="4" y="9"/>
                      <a:pt x="6" y="1"/>
                      <a:pt x="4" y="0"/>
                    </a:cubicBezTo>
                    <a:cubicBezTo>
                      <a:pt x="3" y="0"/>
                      <a:pt x="2" y="1"/>
                      <a:pt x="0" y="3"/>
                    </a:cubicBezTo>
                    <a:cubicBezTo>
                      <a:pt x="5" y="15"/>
                      <a:pt x="11" y="28"/>
                      <a:pt x="17" y="40"/>
                    </a:cubicBezTo>
                    <a:cubicBezTo>
                      <a:pt x="19" y="38"/>
                      <a:pt x="26" y="37"/>
                      <a:pt x="26" y="35"/>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6" name="Freeform 405"/>
              <p:cNvSpPr>
                <a:spLocks/>
              </p:cNvSpPr>
              <p:nvPr/>
            </p:nvSpPr>
            <p:spPr bwMode="auto">
              <a:xfrm>
                <a:off x="4556125" y="3371850"/>
                <a:ext cx="76200" cy="112713"/>
              </a:xfrm>
              <a:custGeom>
                <a:avLst/>
                <a:gdLst/>
                <a:ahLst/>
                <a:cxnLst>
                  <a:cxn ang="0">
                    <a:pos x="14" y="1"/>
                  </a:cxn>
                  <a:cxn ang="0">
                    <a:pos x="15" y="11"/>
                  </a:cxn>
                  <a:cxn ang="0">
                    <a:pos x="5" y="12"/>
                  </a:cxn>
                  <a:cxn ang="0">
                    <a:pos x="10" y="21"/>
                  </a:cxn>
                  <a:cxn ang="0">
                    <a:pos x="0" y="26"/>
                  </a:cxn>
                  <a:cxn ang="0">
                    <a:pos x="6" y="30"/>
                  </a:cxn>
                  <a:cxn ang="0">
                    <a:pos x="20" y="3"/>
                  </a:cxn>
                  <a:cxn ang="0">
                    <a:pos x="14" y="1"/>
                  </a:cxn>
                </a:cxnLst>
                <a:rect l="0" t="0" r="r" b="b"/>
                <a:pathLst>
                  <a:path w="20" h="30">
                    <a:moveTo>
                      <a:pt x="14" y="1"/>
                    </a:moveTo>
                    <a:cubicBezTo>
                      <a:pt x="12" y="2"/>
                      <a:pt x="16" y="10"/>
                      <a:pt x="15" y="11"/>
                    </a:cubicBezTo>
                    <a:cubicBezTo>
                      <a:pt x="14" y="13"/>
                      <a:pt x="6" y="10"/>
                      <a:pt x="5" y="12"/>
                    </a:cubicBezTo>
                    <a:cubicBezTo>
                      <a:pt x="3" y="14"/>
                      <a:pt x="10" y="19"/>
                      <a:pt x="10" y="21"/>
                    </a:cubicBezTo>
                    <a:cubicBezTo>
                      <a:pt x="9" y="24"/>
                      <a:pt x="0" y="24"/>
                      <a:pt x="0" y="26"/>
                    </a:cubicBezTo>
                    <a:cubicBezTo>
                      <a:pt x="0" y="28"/>
                      <a:pt x="3" y="29"/>
                      <a:pt x="6" y="30"/>
                    </a:cubicBezTo>
                    <a:cubicBezTo>
                      <a:pt x="11" y="22"/>
                      <a:pt x="16" y="12"/>
                      <a:pt x="20" y="3"/>
                    </a:cubicBezTo>
                    <a:cubicBezTo>
                      <a:pt x="18" y="2"/>
                      <a:pt x="15" y="0"/>
                      <a:pt x="14" y="1"/>
                    </a:cubicBezTo>
                    <a:close/>
                  </a:path>
                </a:pathLst>
              </a:custGeom>
              <a:solidFill>
                <a:schemeClr val="accent3"/>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9" name="Group 290"/>
            <p:cNvGrpSpPr/>
            <p:nvPr/>
          </p:nvGrpSpPr>
          <p:grpSpPr>
            <a:xfrm rot="1639090">
              <a:off x="6570562" y="1812529"/>
              <a:ext cx="343123" cy="265608"/>
              <a:chOff x="3871913" y="3657600"/>
              <a:chExt cx="477837" cy="369888"/>
            </a:xfrm>
          </p:grpSpPr>
          <p:sp>
            <p:nvSpPr>
              <p:cNvPr id="377" name="Freeform 376"/>
              <p:cNvSpPr>
                <a:spLocks/>
              </p:cNvSpPr>
              <p:nvPr/>
            </p:nvSpPr>
            <p:spPr bwMode="auto">
              <a:xfrm>
                <a:off x="3932238" y="3986213"/>
                <a:ext cx="112713" cy="41275"/>
              </a:xfrm>
              <a:custGeom>
                <a:avLst/>
                <a:gdLst/>
                <a:ahLst/>
                <a:cxnLst>
                  <a:cxn ang="0">
                    <a:pos x="27" y="1"/>
                  </a:cxn>
                  <a:cxn ang="0">
                    <a:pos x="9" y="7"/>
                  </a:cxn>
                  <a:cxn ang="0">
                    <a:pos x="0" y="11"/>
                  </a:cxn>
                  <a:cxn ang="0">
                    <a:pos x="19" y="8"/>
                  </a:cxn>
                  <a:cxn ang="0">
                    <a:pos x="30" y="0"/>
                  </a:cxn>
                  <a:cxn ang="0">
                    <a:pos x="27" y="1"/>
                  </a:cxn>
                </a:cxnLst>
                <a:rect l="0" t="0" r="r" b="b"/>
                <a:pathLst>
                  <a:path w="30" h="11">
                    <a:moveTo>
                      <a:pt x="27" y="1"/>
                    </a:moveTo>
                    <a:cubicBezTo>
                      <a:pt x="21" y="3"/>
                      <a:pt x="15" y="5"/>
                      <a:pt x="9" y="7"/>
                    </a:cubicBezTo>
                    <a:cubicBezTo>
                      <a:pt x="6" y="9"/>
                      <a:pt x="3" y="10"/>
                      <a:pt x="0" y="11"/>
                    </a:cubicBezTo>
                    <a:cubicBezTo>
                      <a:pt x="6" y="10"/>
                      <a:pt x="12" y="9"/>
                      <a:pt x="19" y="8"/>
                    </a:cubicBezTo>
                    <a:cubicBezTo>
                      <a:pt x="23" y="5"/>
                      <a:pt x="27" y="2"/>
                      <a:pt x="30" y="0"/>
                    </a:cubicBezTo>
                    <a:cubicBezTo>
                      <a:pt x="29" y="0"/>
                      <a:pt x="28" y="0"/>
                      <a:pt x="27"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8" name="Freeform 19"/>
              <p:cNvSpPr>
                <a:spLocks/>
              </p:cNvSpPr>
              <p:nvPr/>
            </p:nvSpPr>
            <p:spPr bwMode="auto">
              <a:xfrm>
                <a:off x="4243388" y="3876675"/>
                <a:ext cx="15875" cy="6350"/>
              </a:xfrm>
              <a:custGeom>
                <a:avLst/>
                <a:gdLst/>
                <a:ahLst/>
                <a:cxnLst>
                  <a:cxn ang="0">
                    <a:pos x="2" y="2"/>
                  </a:cxn>
                  <a:cxn ang="0">
                    <a:pos x="4" y="0"/>
                  </a:cxn>
                  <a:cxn ang="0">
                    <a:pos x="0" y="2"/>
                  </a:cxn>
                  <a:cxn ang="0">
                    <a:pos x="2" y="2"/>
                  </a:cxn>
                </a:cxnLst>
                <a:rect l="0" t="0" r="r" b="b"/>
                <a:pathLst>
                  <a:path w="4" h="2">
                    <a:moveTo>
                      <a:pt x="2" y="2"/>
                    </a:moveTo>
                    <a:cubicBezTo>
                      <a:pt x="3" y="1"/>
                      <a:pt x="3" y="0"/>
                      <a:pt x="4" y="0"/>
                    </a:cubicBezTo>
                    <a:cubicBezTo>
                      <a:pt x="2" y="1"/>
                      <a:pt x="1" y="1"/>
                      <a:pt x="0" y="2"/>
                    </a:cubicBezTo>
                    <a:cubicBezTo>
                      <a:pt x="1" y="2"/>
                      <a:pt x="1" y="2"/>
                      <a:pt x="2"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9" name="Freeform 378"/>
              <p:cNvSpPr>
                <a:spLocks/>
              </p:cNvSpPr>
              <p:nvPr/>
            </p:nvSpPr>
            <p:spPr bwMode="auto">
              <a:xfrm>
                <a:off x="3871913" y="3868738"/>
                <a:ext cx="206375" cy="60325"/>
              </a:xfrm>
              <a:custGeom>
                <a:avLst/>
                <a:gdLst/>
                <a:ahLst/>
                <a:cxnLst>
                  <a:cxn ang="0">
                    <a:pos x="44" y="8"/>
                  </a:cxn>
                  <a:cxn ang="0">
                    <a:pos x="1" y="5"/>
                  </a:cxn>
                  <a:cxn ang="0">
                    <a:pos x="43" y="16"/>
                  </a:cxn>
                  <a:cxn ang="0">
                    <a:pos x="55" y="14"/>
                  </a:cxn>
                  <a:cxn ang="0">
                    <a:pos x="44" y="8"/>
                  </a:cxn>
                </a:cxnLst>
                <a:rect l="0" t="0" r="r" b="b"/>
                <a:pathLst>
                  <a:path w="55" h="16">
                    <a:moveTo>
                      <a:pt x="44" y="8"/>
                    </a:moveTo>
                    <a:cubicBezTo>
                      <a:pt x="26" y="5"/>
                      <a:pt x="2" y="0"/>
                      <a:pt x="1" y="5"/>
                    </a:cubicBezTo>
                    <a:cubicBezTo>
                      <a:pt x="0" y="10"/>
                      <a:pt x="25" y="12"/>
                      <a:pt x="43" y="16"/>
                    </a:cubicBezTo>
                    <a:cubicBezTo>
                      <a:pt x="48" y="15"/>
                      <a:pt x="52" y="15"/>
                      <a:pt x="55" y="14"/>
                    </a:cubicBezTo>
                    <a:cubicBezTo>
                      <a:pt x="52" y="12"/>
                      <a:pt x="48" y="10"/>
                      <a:pt x="44" y="8"/>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0" name="Freeform 379"/>
              <p:cNvSpPr>
                <a:spLocks/>
              </p:cNvSpPr>
              <p:nvPr/>
            </p:nvSpPr>
            <p:spPr bwMode="auto">
              <a:xfrm>
                <a:off x="4187825" y="3714750"/>
                <a:ext cx="150813" cy="173038"/>
              </a:xfrm>
              <a:custGeom>
                <a:avLst/>
                <a:gdLst/>
                <a:ahLst/>
                <a:cxnLst>
                  <a:cxn ang="0">
                    <a:pos x="9" y="40"/>
                  </a:cxn>
                  <a:cxn ang="0">
                    <a:pos x="36" y="3"/>
                  </a:cxn>
                  <a:cxn ang="0">
                    <a:pos x="4" y="33"/>
                  </a:cxn>
                  <a:cxn ang="0">
                    <a:pos x="0" y="46"/>
                  </a:cxn>
                  <a:cxn ang="0">
                    <a:pos x="9" y="40"/>
                  </a:cxn>
                </a:cxnLst>
                <a:rect l="0" t="0" r="r" b="b"/>
                <a:pathLst>
                  <a:path w="40" h="46">
                    <a:moveTo>
                      <a:pt x="9" y="40"/>
                    </a:moveTo>
                    <a:cubicBezTo>
                      <a:pt x="20" y="26"/>
                      <a:pt x="40" y="6"/>
                      <a:pt x="36" y="3"/>
                    </a:cubicBezTo>
                    <a:cubicBezTo>
                      <a:pt x="32" y="0"/>
                      <a:pt x="17" y="20"/>
                      <a:pt x="4" y="33"/>
                    </a:cubicBezTo>
                    <a:cubicBezTo>
                      <a:pt x="2" y="38"/>
                      <a:pt x="0" y="42"/>
                      <a:pt x="0" y="46"/>
                    </a:cubicBezTo>
                    <a:cubicBezTo>
                      <a:pt x="2" y="44"/>
                      <a:pt x="5" y="43"/>
                      <a:pt x="9"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1" name="Freeform 380"/>
              <p:cNvSpPr>
                <a:spLocks/>
              </p:cNvSpPr>
              <p:nvPr/>
            </p:nvSpPr>
            <p:spPr bwMode="auto">
              <a:xfrm>
                <a:off x="4033838" y="3665538"/>
                <a:ext cx="85725" cy="206375"/>
              </a:xfrm>
              <a:custGeom>
                <a:avLst/>
                <a:gdLst/>
                <a:ahLst/>
                <a:cxnLst>
                  <a:cxn ang="0">
                    <a:pos x="19" y="50"/>
                  </a:cxn>
                  <a:cxn ang="0">
                    <a:pos x="22" y="53"/>
                  </a:cxn>
                  <a:cxn ang="0">
                    <a:pos x="23" y="55"/>
                  </a:cxn>
                  <a:cxn ang="0">
                    <a:pos x="23" y="42"/>
                  </a:cxn>
                  <a:cxn ang="0">
                    <a:pos x="5" y="2"/>
                  </a:cxn>
                  <a:cxn ang="0">
                    <a:pos x="17" y="47"/>
                  </a:cxn>
                  <a:cxn ang="0">
                    <a:pos x="18" y="48"/>
                  </a:cxn>
                  <a:cxn ang="0">
                    <a:pos x="19" y="50"/>
                  </a:cxn>
                </a:cxnLst>
                <a:rect l="0" t="0" r="r" b="b"/>
                <a:pathLst>
                  <a:path w="23" h="55">
                    <a:moveTo>
                      <a:pt x="19" y="50"/>
                    </a:moveTo>
                    <a:cubicBezTo>
                      <a:pt x="20" y="51"/>
                      <a:pt x="21" y="52"/>
                      <a:pt x="22" y="53"/>
                    </a:cubicBezTo>
                    <a:cubicBezTo>
                      <a:pt x="22" y="54"/>
                      <a:pt x="23" y="54"/>
                      <a:pt x="23" y="55"/>
                    </a:cubicBezTo>
                    <a:cubicBezTo>
                      <a:pt x="23" y="51"/>
                      <a:pt x="23" y="47"/>
                      <a:pt x="23" y="42"/>
                    </a:cubicBezTo>
                    <a:cubicBezTo>
                      <a:pt x="17" y="25"/>
                      <a:pt x="10" y="0"/>
                      <a:pt x="5" y="2"/>
                    </a:cubicBezTo>
                    <a:cubicBezTo>
                      <a:pt x="0" y="4"/>
                      <a:pt x="11" y="29"/>
                      <a:pt x="17" y="47"/>
                    </a:cubicBezTo>
                    <a:cubicBezTo>
                      <a:pt x="17" y="47"/>
                      <a:pt x="18" y="48"/>
                      <a:pt x="18" y="48"/>
                    </a:cubicBezTo>
                    <a:cubicBezTo>
                      <a:pt x="18" y="49"/>
                      <a:pt x="19" y="49"/>
                      <a:pt x="19" y="5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2" name="Freeform 381"/>
              <p:cNvSpPr>
                <a:spLocks/>
              </p:cNvSpPr>
              <p:nvPr/>
            </p:nvSpPr>
            <p:spPr bwMode="auto">
              <a:xfrm>
                <a:off x="4078288" y="3981450"/>
                <a:ext cx="26988" cy="15875"/>
              </a:xfrm>
              <a:custGeom>
                <a:avLst/>
                <a:gdLst/>
                <a:ahLst/>
                <a:cxnLst>
                  <a:cxn ang="0">
                    <a:pos x="0" y="4"/>
                  </a:cxn>
                  <a:cxn ang="0">
                    <a:pos x="6" y="2"/>
                  </a:cxn>
                  <a:cxn ang="0">
                    <a:pos x="7" y="0"/>
                  </a:cxn>
                  <a:cxn ang="0">
                    <a:pos x="0" y="4"/>
                  </a:cxn>
                </a:cxnLst>
                <a:rect l="0" t="0" r="r" b="b"/>
                <a:pathLst>
                  <a:path w="7" h="4">
                    <a:moveTo>
                      <a:pt x="0" y="4"/>
                    </a:moveTo>
                    <a:cubicBezTo>
                      <a:pt x="2" y="3"/>
                      <a:pt x="4" y="3"/>
                      <a:pt x="6" y="2"/>
                    </a:cubicBezTo>
                    <a:cubicBezTo>
                      <a:pt x="6" y="1"/>
                      <a:pt x="7" y="1"/>
                      <a:pt x="7" y="0"/>
                    </a:cubicBezTo>
                    <a:cubicBezTo>
                      <a:pt x="5" y="1"/>
                      <a:pt x="3" y="3"/>
                      <a:pt x="0" y="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3" name="Freeform 382"/>
              <p:cNvSpPr>
                <a:spLocks/>
              </p:cNvSpPr>
              <p:nvPr/>
            </p:nvSpPr>
            <p:spPr bwMode="auto">
              <a:xfrm>
                <a:off x="4183063" y="3687763"/>
                <a:ext cx="76200" cy="128588"/>
              </a:xfrm>
              <a:custGeom>
                <a:avLst/>
                <a:gdLst/>
                <a:ahLst/>
                <a:cxnLst>
                  <a:cxn ang="0">
                    <a:pos x="0" y="34"/>
                  </a:cxn>
                  <a:cxn ang="0">
                    <a:pos x="20" y="0"/>
                  </a:cxn>
                  <a:cxn ang="0">
                    <a:pos x="0" y="34"/>
                  </a:cxn>
                </a:cxnLst>
                <a:rect l="0" t="0" r="r" b="b"/>
                <a:pathLst>
                  <a:path w="20" h="34">
                    <a:moveTo>
                      <a:pt x="0" y="34"/>
                    </a:moveTo>
                    <a:cubicBezTo>
                      <a:pt x="7" y="20"/>
                      <a:pt x="15" y="2"/>
                      <a:pt x="20" y="0"/>
                    </a:cubicBezTo>
                    <a:cubicBezTo>
                      <a:pt x="15" y="2"/>
                      <a:pt x="7" y="20"/>
                      <a:pt x="0" y="34"/>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4" name="Freeform 383"/>
              <p:cNvSpPr>
                <a:spLocks/>
              </p:cNvSpPr>
              <p:nvPr/>
            </p:nvSpPr>
            <p:spPr bwMode="auto">
              <a:xfrm>
                <a:off x="3987800" y="3725863"/>
                <a:ext cx="87313" cy="131763"/>
              </a:xfrm>
              <a:custGeom>
                <a:avLst/>
                <a:gdLst/>
                <a:ahLst/>
                <a:cxnLst>
                  <a:cxn ang="0">
                    <a:pos x="0" y="0"/>
                  </a:cxn>
                  <a:cxn ang="0">
                    <a:pos x="23" y="35"/>
                  </a:cxn>
                  <a:cxn ang="0">
                    <a:pos x="23" y="35"/>
                  </a:cxn>
                  <a:cxn ang="0">
                    <a:pos x="0" y="0"/>
                  </a:cxn>
                </a:cxnLst>
                <a:rect l="0" t="0" r="r" b="b"/>
                <a:pathLst>
                  <a:path w="23" h="35">
                    <a:moveTo>
                      <a:pt x="0" y="0"/>
                    </a:moveTo>
                    <a:cubicBezTo>
                      <a:pt x="3" y="7"/>
                      <a:pt x="15" y="23"/>
                      <a:pt x="23" y="35"/>
                    </a:cubicBezTo>
                    <a:cubicBezTo>
                      <a:pt x="23" y="35"/>
                      <a:pt x="23" y="35"/>
                      <a:pt x="23" y="35"/>
                    </a:cubicBezTo>
                    <a:cubicBezTo>
                      <a:pt x="15" y="23"/>
                      <a:pt x="3" y="7"/>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5" name="Freeform 384"/>
              <p:cNvSpPr>
                <a:spLocks/>
              </p:cNvSpPr>
              <p:nvPr/>
            </p:nvSpPr>
            <p:spPr bwMode="auto">
              <a:xfrm>
                <a:off x="4176713" y="3816350"/>
                <a:ext cx="6350" cy="11113"/>
              </a:xfrm>
              <a:custGeom>
                <a:avLst/>
                <a:gdLst/>
                <a:ahLst/>
                <a:cxnLst>
                  <a:cxn ang="0">
                    <a:pos x="2" y="0"/>
                  </a:cxn>
                  <a:cxn ang="0">
                    <a:pos x="0" y="3"/>
                  </a:cxn>
                  <a:cxn ang="0">
                    <a:pos x="0" y="3"/>
                  </a:cxn>
                  <a:cxn ang="0">
                    <a:pos x="2" y="0"/>
                  </a:cxn>
                </a:cxnLst>
                <a:rect l="0" t="0" r="r" b="b"/>
                <a:pathLst>
                  <a:path w="2" h="3">
                    <a:moveTo>
                      <a:pt x="2" y="0"/>
                    </a:moveTo>
                    <a:cubicBezTo>
                      <a:pt x="1" y="1"/>
                      <a:pt x="1" y="2"/>
                      <a:pt x="0" y="3"/>
                    </a:cubicBezTo>
                    <a:cubicBezTo>
                      <a:pt x="0" y="3"/>
                      <a:pt x="0" y="3"/>
                      <a:pt x="0" y="3"/>
                    </a:cubicBezTo>
                    <a:cubicBezTo>
                      <a:pt x="1" y="2"/>
                      <a:pt x="1" y="1"/>
                      <a:pt x="2"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6" name="Freeform 385"/>
              <p:cNvSpPr>
                <a:spLocks/>
              </p:cNvSpPr>
              <p:nvPr/>
            </p:nvSpPr>
            <p:spPr bwMode="auto">
              <a:xfrm>
                <a:off x="3984625" y="3695700"/>
                <a:ext cx="134938" cy="192088"/>
              </a:xfrm>
              <a:custGeom>
                <a:avLst/>
                <a:gdLst/>
                <a:ahLst/>
                <a:cxnLst>
                  <a:cxn ang="0">
                    <a:pos x="35" y="51"/>
                  </a:cxn>
                  <a:cxn ang="0">
                    <a:pos x="36" y="47"/>
                  </a:cxn>
                  <a:cxn ang="0">
                    <a:pos x="35" y="45"/>
                  </a:cxn>
                  <a:cxn ang="0">
                    <a:pos x="32" y="42"/>
                  </a:cxn>
                  <a:cxn ang="0">
                    <a:pos x="31" y="40"/>
                  </a:cxn>
                  <a:cxn ang="0">
                    <a:pos x="30" y="39"/>
                  </a:cxn>
                  <a:cxn ang="0">
                    <a:pos x="1" y="3"/>
                  </a:cxn>
                  <a:cxn ang="0">
                    <a:pos x="1" y="8"/>
                  </a:cxn>
                  <a:cxn ang="0">
                    <a:pos x="24" y="43"/>
                  </a:cxn>
                  <a:cxn ang="0">
                    <a:pos x="35" y="51"/>
                  </a:cxn>
                </a:cxnLst>
                <a:rect l="0" t="0" r="r" b="b"/>
                <a:pathLst>
                  <a:path w="36" h="51">
                    <a:moveTo>
                      <a:pt x="35" y="51"/>
                    </a:moveTo>
                    <a:cubicBezTo>
                      <a:pt x="36" y="50"/>
                      <a:pt x="36" y="48"/>
                      <a:pt x="36" y="47"/>
                    </a:cubicBezTo>
                    <a:cubicBezTo>
                      <a:pt x="36" y="46"/>
                      <a:pt x="35" y="46"/>
                      <a:pt x="35" y="45"/>
                    </a:cubicBezTo>
                    <a:cubicBezTo>
                      <a:pt x="34" y="44"/>
                      <a:pt x="33" y="43"/>
                      <a:pt x="32" y="42"/>
                    </a:cubicBezTo>
                    <a:cubicBezTo>
                      <a:pt x="32" y="41"/>
                      <a:pt x="31" y="41"/>
                      <a:pt x="31" y="40"/>
                    </a:cubicBezTo>
                    <a:cubicBezTo>
                      <a:pt x="31" y="40"/>
                      <a:pt x="30" y="39"/>
                      <a:pt x="30" y="39"/>
                    </a:cubicBezTo>
                    <a:cubicBezTo>
                      <a:pt x="19" y="24"/>
                      <a:pt x="5" y="0"/>
                      <a:pt x="1" y="3"/>
                    </a:cubicBezTo>
                    <a:cubicBezTo>
                      <a:pt x="0" y="4"/>
                      <a:pt x="0" y="5"/>
                      <a:pt x="1" y="8"/>
                    </a:cubicBezTo>
                    <a:cubicBezTo>
                      <a:pt x="4" y="15"/>
                      <a:pt x="16" y="31"/>
                      <a:pt x="24" y="43"/>
                    </a:cubicBezTo>
                    <a:cubicBezTo>
                      <a:pt x="29" y="47"/>
                      <a:pt x="33" y="50"/>
                      <a:pt x="35" y="5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7" name="Freeform 386"/>
              <p:cNvSpPr>
                <a:spLocks/>
              </p:cNvSpPr>
              <p:nvPr/>
            </p:nvSpPr>
            <p:spPr bwMode="auto">
              <a:xfrm>
                <a:off x="3871913" y="3921125"/>
                <a:ext cx="217488" cy="49213"/>
              </a:xfrm>
              <a:custGeom>
                <a:avLst/>
                <a:gdLst/>
                <a:ahLst/>
                <a:cxnLst>
                  <a:cxn ang="0">
                    <a:pos x="58" y="2"/>
                  </a:cxn>
                  <a:cxn ang="0">
                    <a:pos x="55" y="0"/>
                  </a:cxn>
                  <a:cxn ang="0">
                    <a:pos x="43" y="2"/>
                  </a:cxn>
                  <a:cxn ang="0">
                    <a:pos x="18" y="4"/>
                  </a:cxn>
                  <a:cxn ang="0">
                    <a:pos x="15" y="4"/>
                  </a:cxn>
                  <a:cxn ang="0">
                    <a:pos x="11" y="5"/>
                  </a:cxn>
                  <a:cxn ang="0">
                    <a:pos x="0" y="10"/>
                  </a:cxn>
                  <a:cxn ang="0">
                    <a:pos x="3" y="12"/>
                  </a:cxn>
                  <a:cxn ang="0">
                    <a:pos x="44" y="9"/>
                  </a:cxn>
                  <a:cxn ang="0">
                    <a:pos x="58" y="2"/>
                  </a:cxn>
                </a:cxnLst>
                <a:rect l="0" t="0" r="r" b="b"/>
                <a:pathLst>
                  <a:path w="58" h="13">
                    <a:moveTo>
                      <a:pt x="58" y="2"/>
                    </a:moveTo>
                    <a:cubicBezTo>
                      <a:pt x="57" y="2"/>
                      <a:pt x="56" y="1"/>
                      <a:pt x="55" y="0"/>
                    </a:cubicBezTo>
                    <a:cubicBezTo>
                      <a:pt x="52" y="1"/>
                      <a:pt x="48" y="1"/>
                      <a:pt x="43" y="2"/>
                    </a:cubicBezTo>
                    <a:cubicBezTo>
                      <a:pt x="35" y="3"/>
                      <a:pt x="26" y="3"/>
                      <a:pt x="18" y="4"/>
                    </a:cubicBezTo>
                    <a:cubicBezTo>
                      <a:pt x="17" y="4"/>
                      <a:pt x="16" y="4"/>
                      <a:pt x="15" y="4"/>
                    </a:cubicBezTo>
                    <a:cubicBezTo>
                      <a:pt x="14" y="5"/>
                      <a:pt x="12" y="5"/>
                      <a:pt x="11" y="5"/>
                    </a:cubicBezTo>
                    <a:cubicBezTo>
                      <a:pt x="4" y="6"/>
                      <a:pt x="0" y="8"/>
                      <a:pt x="0" y="10"/>
                    </a:cubicBezTo>
                    <a:cubicBezTo>
                      <a:pt x="0" y="11"/>
                      <a:pt x="1" y="11"/>
                      <a:pt x="3" y="12"/>
                    </a:cubicBezTo>
                    <a:cubicBezTo>
                      <a:pt x="10" y="13"/>
                      <a:pt x="29" y="10"/>
                      <a:pt x="44" y="9"/>
                    </a:cubicBezTo>
                    <a:cubicBezTo>
                      <a:pt x="50" y="7"/>
                      <a:pt x="55" y="4"/>
                      <a:pt x="58"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8" name="Freeform 387"/>
              <p:cNvSpPr>
                <a:spLocks/>
              </p:cNvSpPr>
              <p:nvPr/>
            </p:nvSpPr>
            <p:spPr bwMode="auto">
              <a:xfrm>
                <a:off x="4171950" y="3684588"/>
                <a:ext cx="106363" cy="206375"/>
              </a:xfrm>
              <a:custGeom>
                <a:avLst/>
                <a:gdLst/>
                <a:ahLst/>
                <a:cxnLst>
                  <a:cxn ang="0">
                    <a:pos x="0" y="45"/>
                  </a:cxn>
                  <a:cxn ang="0">
                    <a:pos x="0" y="55"/>
                  </a:cxn>
                  <a:cxn ang="0">
                    <a:pos x="4" y="54"/>
                  </a:cxn>
                  <a:cxn ang="0">
                    <a:pos x="8" y="41"/>
                  </a:cxn>
                  <a:cxn ang="0">
                    <a:pos x="24" y="1"/>
                  </a:cxn>
                  <a:cxn ang="0">
                    <a:pos x="23" y="1"/>
                  </a:cxn>
                  <a:cxn ang="0">
                    <a:pos x="3" y="35"/>
                  </a:cxn>
                  <a:cxn ang="0">
                    <a:pos x="1" y="38"/>
                  </a:cxn>
                  <a:cxn ang="0">
                    <a:pos x="0" y="45"/>
                  </a:cxn>
                </a:cxnLst>
                <a:rect l="0" t="0" r="r" b="b"/>
                <a:pathLst>
                  <a:path w="28" h="55">
                    <a:moveTo>
                      <a:pt x="0" y="45"/>
                    </a:moveTo>
                    <a:cubicBezTo>
                      <a:pt x="0" y="49"/>
                      <a:pt x="0" y="53"/>
                      <a:pt x="0" y="55"/>
                    </a:cubicBezTo>
                    <a:cubicBezTo>
                      <a:pt x="1" y="55"/>
                      <a:pt x="2" y="54"/>
                      <a:pt x="4" y="54"/>
                    </a:cubicBezTo>
                    <a:cubicBezTo>
                      <a:pt x="4" y="50"/>
                      <a:pt x="6" y="46"/>
                      <a:pt x="8" y="41"/>
                    </a:cubicBezTo>
                    <a:cubicBezTo>
                      <a:pt x="16" y="25"/>
                      <a:pt x="28" y="3"/>
                      <a:pt x="24" y="1"/>
                    </a:cubicBezTo>
                    <a:cubicBezTo>
                      <a:pt x="24" y="0"/>
                      <a:pt x="23" y="0"/>
                      <a:pt x="23" y="1"/>
                    </a:cubicBezTo>
                    <a:cubicBezTo>
                      <a:pt x="18" y="3"/>
                      <a:pt x="10" y="21"/>
                      <a:pt x="3" y="35"/>
                    </a:cubicBezTo>
                    <a:cubicBezTo>
                      <a:pt x="2" y="36"/>
                      <a:pt x="2" y="37"/>
                      <a:pt x="1" y="38"/>
                    </a:cubicBezTo>
                    <a:cubicBezTo>
                      <a:pt x="1" y="41"/>
                      <a:pt x="1" y="43"/>
                      <a:pt x="0" y="45"/>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9" name="Freeform 388"/>
              <p:cNvSpPr>
                <a:spLocks/>
              </p:cNvSpPr>
              <p:nvPr/>
            </p:nvSpPr>
            <p:spPr bwMode="auto">
              <a:xfrm>
                <a:off x="4100513" y="3978275"/>
                <a:ext cx="15875" cy="11113"/>
              </a:xfrm>
              <a:custGeom>
                <a:avLst/>
                <a:gdLst/>
                <a:ahLst/>
                <a:cxnLst>
                  <a:cxn ang="0">
                    <a:pos x="1" y="1"/>
                  </a:cxn>
                  <a:cxn ang="0">
                    <a:pos x="0" y="3"/>
                  </a:cxn>
                  <a:cxn ang="0">
                    <a:pos x="4" y="2"/>
                  </a:cxn>
                  <a:cxn ang="0">
                    <a:pos x="4" y="0"/>
                  </a:cxn>
                  <a:cxn ang="0">
                    <a:pos x="1" y="1"/>
                  </a:cxn>
                </a:cxnLst>
                <a:rect l="0" t="0" r="r" b="b"/>
                <a:pathLst>
                  <a:path w="4" h="3">
                    <a:moveTo>
                      <a:pt x="1" y="1"/>
                    </a:moveTo>
                    <a:cubicBezTo>
                      <a:pt x="1" y="2"/>
                      <a:pt x="0" y="2"/>
                      <a:pt x="0" y="3"/>
                    </a:cubicBezTo>
                    <a:cubicBezTo>
                      <a:pt x="2" y="3"/>
                      <a:pt x="3" y="2"/>
                      <a:pt x="4" y="2"/>
                    </a:cubicBezTo>
                    <a:cubicBezTo>
                      <a:pt x="4" y="1"/>
                      <a:pt x="4" y="1"/>
                      <a:pt x="4" y="0"/>
                    </a:cubicBezTo>
                    <a:cubicBezTo>
                      <a:pt x="3" y="0"/>
                      <a:pt x="2" y="1"/>
                      <a:pt x="1"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0" name="Freeform 389"/>
              <p:cNvSpPr>
                <a:spLocks/>
              </p:cNvSpPr>
              <p:nvPr/>
            </p:nvSpPr>
            <p:spPr bwMode="auto">
              <a:xfrm>
                <a:off x="3932238" y="3762375"/>
                <a:ext cx="123825" cy="114300"/>
              </a:xfrm>
              <a:custGeom>
                <a:avLst/>
                <a:gdLst/>
                <a:ahLst/>
                <a:cxnLst>
                  <a:cxn ang="0">
                    <a:pos x="0" y="0"/>
                  </a:cxn>
                  <a:cxn ang="0">
                    <a:pos x="33" y="30"/>
                  </a:cxn>
                  <a:cxn ang="0">
                    <a:pos x="33" y="30"/>
                  </a:cxn>
                  <a:cxn ang="0">
                    <a:pos x="0" y="0"/>
                  </a:cxn>
                </a:cxnLst>
                <a:rect l="0" t="0" r="r" b="b"/>
                <a:pathLst>
                  <a:path w="33" h="30">
                    <a:moveTo>
                      <a:pt x="0" y="0"/>
                    </a:moveTo>
                    <a:cubicBezTo>
                      <a:pt x="3" y="6"/>
                      <a:pt x="21" y="20"/>
                      <a:pt x="33" y="30"/>
                    </a:cubicBezTo>
                    <a:cubicBezTo>
                      <a:pt x="33" y="30"/>
                      <a:pt x="33" y="30"/>
                      <a:pt x="33" y="30"/>
                    </a:cubicBezTo>
                    <a:cubicBezTo>
                      <a:pt x="21" y="20"/>
                      <a:pt x="3" y="6"/>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1" name="Freeform 390"/>
              <p:cNvSpPr>
                <a:spLocks/>
              </p:cNvSpPr>
              <p:nvPr/>
            </p:nvSpPr>
            <p:spPr bwMode="auto">
              <a:xfrm>
                <a:off x="4243388" y="3883025"/>
                <a:ext cx="7938" cy="1588"/>
              </a:xfrm>
              <a:custGeom>
                <a:avLst/>
                <a:gdLst/>
                <a:ahLst/>
                <a:cxnLst>
                  <a:cxn ang="0">
                    <a:pos x="0" y="0"/>
                  </a:cxn>
                  <a:cxn ang="0">
                    <a:pos x="2" y="0"/>
                  </a:cxn>
                  <a:cxn ang="0">
                    <a:pos x="2" y="0"/>
                  </a:cxn>
                  <a:cxn ang="0">
                    <a:pos x="0" y="0"/>
                  </a:cxn>
                </a:cxnLst>
                <a:rect l="0" t="0" r="r" b="b"/>
                <a:pathLst>
                  <a:path w="2">
                    <a:moveTo>
                      <a:pt x="0" y="0"/>
                    </a:moveTo>
                    <a:cubicBezTo>
                      <a:pt x="1" y="0"/>
                      <a:pt x="1" y="0"/>
                      <a:pt x="2" y="0"/>
                    </a:cubicBezTo>
                    <a:cubicBezTo>
                      <a:pt x="2" y="0"/>
                      <a:pt x="2" y="0"/>
                      <a:pt x="2" y="0"/>
                    </a:cubicBezTo>
                    <a:cubicBezTo>
                      <a:pt x="1"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2" name="Freeform 391"/>
              <p:cNvSpPr>
                <a:spLocks/>
              </p:cNvSpPr>
              <p:nvPr/>
            </p:nvSpPr>
            <p:spPr bwMode="auto">
              <a:xfrm>
                <a:off x="3878263" y="3929063"/>
                <a:ext cx="211138" cy="98425"/>
              </a:xfrm>
              <a:custGeom>
                <a:avLst/>
                <a:gdLst/>
                <a:ahLst/>
                <a:cxnLst>
                  <a:cxn ang="0">
                    <a:pos x="56" y="0"/>
                  </a:cxn>
                  <a:cxn ang="0">
                    <a:pos x="56" y="0"/>
                  </a:cxn>
                  <a:cxn ang="0">
                    <a:pos x="42" y="7"/>
                  </a:cxn>
                  <a:cxn ang="0">
                    <a:pos x="2" y="26"/>
                  </a:cxn>
                  <a:cxn ang="0">
                    <a:pos x="2" y="26"/>
                  </a:cxn>
                  <a:cxn ang="0">
                    <a:pos x="56" y="0"/>
                  </a:cxn>
                </a:cxnLst>
                <a:rect l="0" t="0" r="r" b="b"/>
                <a:pathLst>
                  <a:path w="56" h="26">
                    <a:moveTo>
                      <a:pt x="56" y="0"/>
                    </a:moveTo>
                    <a:cubicBezTo>
                      <a:pt x="56" y="0"/>
                      <a:pt x="56" y="0"/>
                      <a:pt x="56" y="0"/>
                    </a:cubicBezTo>
                    <a:cubicBezTo>
                      <a:pt x="53" y="2"/>
                      <a:pt x="48" y="5"/>
                      <a:pt x="42" y="7"/>
                    </a:cubicBezTo>
                    <a:cubicBezTo>
                      <a:pt x="25" y="14"/>
                      <a:pt x="0" y="22"/>
                      <a:pt x="2" y="26"/>
                    </a:cubicBezTo>
                    <a:cubicBezTo>
                      <a:pt x="2" y="26"/>
                      <a:pt x="2" y="26"/>
                      <a:pt x="2" y="26"/>
                    </a:cubicBezTo>
                    <a:cubicBezTo>
                      <a:pt x="0" y="20"/>
                      <a:pt x="47" y="8"/>
                      <a:pt x="56"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3" name="Freeform 392"/>
              <p:cNvSpPr>
                <a:spLocks/>
              </p:cNvSpPr>
              <p:nvPr/>
            </p:nvSpPr>
            <p:spPr bwMode="auto">
              <a:xfrm>
                <a:off x="4149725" y="3819525"/>
                <a:ext cx="1588" cy="3175"/>
              </a:xfrm>
              <a:custGeom>
                <a:avLst/>
                <a:gdLst/>
                <a:ahLst/>
                <a:cxnLst>
                  <a:cxn ang="0">
                    <a:pos x="0" y="0"/>
                  </a:cxn>
                  <a:cxn ang="0">
                    <a:pos x="0" y="1"/>
                  </a:cxn>
                  <a:cxn ang="0">
                    <a:pos x="0" y="1"/>
                  </a:cxn>
                  <a:cxn ang="0">
                    <a:pos x="0" y="0"/>
                  </a:cxn>
                </a:cxnLst>
                <a:rect l="0" t="0" r="r" b="b"/>
                <a:pathLst>
                  <a:path h="1">
                    <a:moveTo>
                      <a:pt x="0" y="0"/>
                    </a:moveTo>
                    <a:cubicBezTo>
                      <a:pt x="0" y="0"/>
                      <a:pt x="0" y="1"/>
                      <a:pt x="0" y="1"/>
                    </a:cubicBezTo>
                    <a:cubicBezTo>
                      <a:pt x="0" y="1"/>
                      <a:pt x="0" y="1"/>
                      <a:pt x="0" y="1"/>
                    </a:cubicBezTo>
                    <a:cubicBezTo>
                      <a:pt x="0" y="1"/>
                      <a:pt x="0"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4" name="Freeform 393"/>
              <p:cNvSpPr>
                <a:spLocks/>
              </p:cNvSpPr>
              <p:nvPr/>
            </p:nvSpPr>
            <p:spPr bwMode="auto">
              <a:xfrm>
                <a:off x="4033838" y="3986213"/>
                <a:ext cx="11113" cy="3175"/>
              </a:xfrm>
              <a:custGeom>
                <a:avLst/>
                <a:gdLst/>
                <a:ahLst/>
                <a:cxnLst>
                  <a:cxn ang="0">
                    <a:pos x="0" y="1"/>
                  </a:cxn>
                  <a:cxn ang="0">
                    <a:pos x="3" y="0"/>
                  </a:cxn>
                  <a:cxn ang="0">
                    <a:pos x="3" y="0"/>
                  </a:cxn>
                  <a:cxn ang="0">
                    <a:pos x="0" y="1"/>
                  </a:cxn>
                </a:cxnLst>
                <a:rect l="0" t="0" r="r" b="b"/>
                <a:pathLst>
                  <a:path w="3" h="1">
                    <a:moveTo>
                      <a:pt x="0" y="1"/>
                    </a:moveTo>
                    <a:cubicBezTo>
                      <a:pt x="1" y="0"/>
                      <a:pt x="2" y="0"/>
                      <a:pt x="3" y="0"/>
                    </a:cubicBezTo>
                    <a:cubicBezTo>
                      <a:pt x="3" y="0"/>
                      <a:pt x="3" y="0"/>
                      <a:pt x="3" y="0"/>
                    </a:cubicBezTo>
                    <a:cubicBezTo>
                      <a:pt x="2" y="0"/>
                      <a:pt x="1" y="0"/>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5" name="Freeform 394"/>
              <p:cNvSpPr>
                <a:spLocks/>
              </p:cNvSpPr>
              <p:nvPr/>
            </p:nvSpPr>
            <p:spPr bwMode="auto">
              <a:xfrm>
                <a:off x="3932238" y="4011613"/>
                <a:ext cx="33338" cy="15875"/>
              </a:xfrm>
              <a:custGeom>
                <a:avLst/>
                <a:gdLst/>
                <a:ahLst/>
                <a:cxnLst>
                  <a:cxn ang="0">
                    <a:pos x="9" y="0"/>
                  </a:cxn>
                  <a:cxn ang="0">
                    <a:pos x="0" y="4"/>
                  </a:cxn>
                  <a:cxn ang="0">
                    <a:pos x="0" y="4"/>
                  </a:cxn>
                  <a:cxn ang="0">
                    <a:pos x="9" y="0"/>
                  </a:cxn>
                </a:cxnLst>
                <a:rect l="0" t="0" r="r" b="b"/>
                <a:pathLst>
                  <a:path w="9" h="4">
                    <a:moveTo>
                      <a:pt x="9" y="0"/>
                    </a:moveTo>
                    <a:cubicBezTo>
                      <a:pt x="6" y="2"/>
                      <a:pt x="3" y="3"/>
                      <a:pt x="0" y="4"/>
                    </a:cubicBezTo>
                    <a:cubicBezTo>
                      <a:pt x="0" y="4"/>
                      <a:pt x="0" y="4"/>
                      <a:pt x="0" y="4"/>
                    </a:cubicBezTo>
                    <a:cubicBezTo>
                      <a:pt x="3" y="3"/>
                      <a:pt x="6" y="2"/>
                      <a:pt x="9"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6" name="Freeform 395"/>
              <p:cNvSpPr>
                <a:spLocks/>
              </p:cNvSpPr>
              <p:nvPr/>
            </p:nvSpPr>
            <p:spPr bwMode="auto">
              <a:xfrm>
                <a:off x="3932238" y="3751263"/>
                <a:ext cx="3175" cy="4763"/>
              </a:xfrm>
              <a:custGeom>
                <a:avLst/>
                <a:gdLst/>
                <a:ahLst/>
                <a:cxnLst>
                  <a:cxn ang="0">
                    <a:pos x="0" y="1"/>
                  </a:cxn>
                  <a:cxn ang="0">
                    <a:pos x="1" y="0"/>
                  </a:cxn>
                  <a:cxn ang="0">
                    <a:pos x="0" y="1"/>
                  </a:cxn>
                </a:cxnLst>
                <a:rect l="0" t="0" r="r" b="b"/>
                <a:pathLst>
                  <a:path w="1" h="1">
                    <a:moveTo>
                      <a:pt x="0" y="1"/>
                    </a:moveTo>
                    <a:cubicBezTo>
                      <a:pt x="1" y="1"/>
                      <a:pt x="1" y="1"/>
                      <a:pt x="1" y="0"/>
                    </a:cubicBezTo>
                    <a:cubicBezTo>
                      <a:pt x="1" y="1"/>
                      <a:pt x="1" y="1"/>
                      <a:pt x="0"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7" name="Freeform 396"/>
              <p:cNvSpPr>
                <a:spLocks/>
              </p:cNvSpPr>
              <p:nvPr/>
            </p:nvSpPr>
            <p:spPr bwMode="auto">
              <a:xfrm>
                <a:off x="4149725" y="3660775"/>
                <a:ext cx="49213" cy="158750"/>
              </a:xfrm>
              <a:custGeom>
                <a:avLst/>
                <a:gdLst/>
                <a:ahLst/>
                <a:cxnLst>
                  <a:cxn ang="0">
                    <a:pos x="12" y="1"/>
                  </a:cxn>
                  <a:cxn ang="0">
                    <a:pos x="13" y="2"/>
                  </a:cxn>
                  <a:cxn ang="0">
                    <a:pos x="12" y="1"/>
                  </a:cxn>
                  <a:cxn ang="0">
                    <a:pos x="0" y="42"/>
                  </a:cxn>
                  <a:cxn ang="0">
                    <a:pos x="12" y="1"/>
                  </a:cxn>
                </a:cxnLst>
                <a:rect l="0" t="0" r="r" b="b"/>
                <a:pathLst>
                  <a:path w="13" h="42">
                    <a:moveTo>
                      <a:pt x="12" y="1"/>
                    </a:moveTo>
                    <a:cubicBezTo>
                      <a:pt x="12" y="1"/>
                      <a:pt x="13" y="1"/>
                      <a:pt x="13" y="2"/>
                    </a:cubicBezTo>
                    <a:cubicBezTo>
                      <a:pt x="13" y="1"/>
                      <a:pt x="12" y="1"/>
                      <a:pt x="12" y="1"/>
                    </a:cubicBezTo>
                    <a:cubicBezTo>
                      <a:pt x="7" y="0"/>
                      <a:pt x="4" y="24"/>
                      <a:pt x="0" y="42"/>
                    </a:cubicBezTo>
                    <a:cubicBezTo>
                      <a:pt x="4" y="24"/>
                      <a:pt x="7" y="0"/>
                      <a:pt x="1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8" name="Freeform 397"/>
              <p:cNvSpPr>
                <a:spLocks/>
              </p:cNvSpPr>
              <p:nvPr/>
            </p:nvSpPr>
            <p:spPr bwMode="auto">
              <a:xfrm>
                <a:off x="4116388" y="3978275"/>
                <a:ext cx="1588" cy="7938"/>
              </a:xfrm>
              <a:custGeom>
                <a:avLst/>
                <a:gdLst/>
                <a:ahLst/>
                <a:cxnLst>
                  <a:cxn ang="0">
                    <a:pos x="0" y="0"/>
                  </a:cxn>
                  <a:cxn ang="0">
                    <a:pos x="0" y="2"/>
                  </a:cxn>
                  <a:cxn ang="0">
                    <a:pos x="0" y="2"/>
                  </a:cxn>
                  <a:cxn ang="0">
                    <a:pos x="0" y="0"/>
                  </a:cxn>
                </a:cxnLst>
                <a:rect l="0" t="0" r="r" b="b"/>
                <a:pathLst>
                  <a:path h="2">
                    <a:moveTo>
                      <a:pt x="0" y="0"/>
                    </a:moveTo>
                    <a:cubicBezTo>
                      <a:pt x="0" y="1"/>
                      <a:pt x="0" y="1"/>
                      <a:pt x="0" y="2"/>
                    </a:cubicBezTo>
                    <a:cubicBezTo>
                      <a:pt x="0" y="2"/>
                      <a:pt x="0" y="2"/>
                      <a:pt x="0" y="2"/>
                    </a:cubicBezTo>
                    <a:cubicBezTo>
                      <a:pt x="0" y="1"/>
                      <a:pt x="0" y="1"/>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9" name="Freeform 398"/>
              <p:cNvSpPr>
                <a:spLocks/>
              </p:cNvSpPr>
              <p:nvPr/>
            </p:nvSpPr>
            <p:spPr bwMode="auto">
              <a:xfrm>
                <a:off x="3878263" y="3929063"/>
                <a:ext cx="215900" cy="98425"/>
              </a:xfrm>
              <a:custGeom>
                <a:avLst/>
                <a:gdLst/>
                <a:ahLst/>
                <a:cxnLst>
                  <a:cxn ang="0">
                    <a:pos x="41" y="16"/>
                  </a:cxn>
                  <a:cxn ang="0">
                    <a:pos x="44" y="15"/>
                  </a:cxn>
                  <a:cxn ang="0">
                    <a:pos x="57" y="2"/>
                  </a:cxn>
                  <a:cxn ang="0">
                    <a:pos x="56" y="0"/>
                  </a:cxn>
                  <a:cxn ang="0">
                    <a:pos x="2" y="26"/>
                  </a:cxn>
                  <a:cxn ang="0">
                    <a:pos x="14" y="26"/>
                  </a:cxn>
                  <a:cxn ang="0">
                    <a:pos x="23" y="22"/>
                  </a:cxn>
                  <a:cxn ang="0">
                    <a:pos x="41" y="16"/>
                  </a:cxn>
                </a:cxnLst>
                <a:rect l="0" t="0" r="r" b="b"/>
                <a:pathLst>
                  <a:path w="57" h="26">
                    <a:moveTo>
                      <a:pt x="41" y="16"/>
                    </a:moveTo>
                    <a:cubicBezTo>
                      <a:pt x="42" y="15"/>
                      <a:pt x="43" y="15"/>
                      <a:pt x="44" y="15"/>
                    </a:cubicBezTo>
                    <a:cubicBezTo>
                      <a:pt x="51" y="9"/>
                      <a:pt x="57" y="5"/>
                      <a:pt x="57" y="2"/>
                    </a:cubicBezTo>
                    <a:cubicBezTo>
                      <a:pt x="57" y="1"/>
                      <a:pt x="56" y="1"/>
                      <a:pt x="56" y="0"/>
                    </a:cubicBezTo>
                    <a:cubicBezTo>
                      <a:pt x="47" y="8"/>
                      <a:pt x="0" y="20"/>
                      <a:pt x="2" y="26"/>
                    </a:cubicBezTo>
                    <a:cubicBezTo>
                      <a:pt x="6" y="26"/>
                      <a:pt x="10" y="26"/>
                      <a:pt x="14" y="26"/>
                    </a:cubicBezTo>
                    <a:cubicBezTo>
                      <a:pt x="17" y="25"/>
                      <a:pt x="20" y="24"/>
                      <a:pt x="23" y="22"/>
                    </a:cubicBezTo>
                    <a:cubicBezTo>
                      <a:pt x="29" y="20"/>
                      <a:pt x="35" y="18"/>
                      <a:pt x="41" y="1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0" name="Freeform 399"/>
              <p:cNvSpPr>
                <a:spLocks/>
              </p:cNvSpPr>
              <p:nvPr/>
            </p:nvSpPr>
            <p:spPr bwMode="auto">
              <a:xfrm>
                <a:off x="3932238" y="3744913"/>
                <a:ext cx="184150" cy="153988"/>
              </a:xfrm>
              <a:custGeom>
                <a:avLst/>
                <a:gdLst/>
                <a:ahLst/>
                <a:cxnLst>
                  <a:cxn ang="0">
                    <a:pos x="48" y="40"/>
                  </a:cxn>
                  <a:cxn ang="0">
                    <a:pos x="49" y="38"/>
                  </a:cxn>
                  <a:cxn ang="0">
                    <a:pos x="38" y="30"/>
                  </a:cxn>
                  <a:cxn ang="0">
                    <a:pos x="38" y="30"/>
                  </a:cxn>
                  <a:cxn ang="0">
                    <a:pos x="1" y="2"/>
                  </a:cxn>
                  <a:cxn ang="0">
                    <a:pos x="0" y="3"/>
                  </a:cxn>
                  <a:cxn ang="0">
                    <a:pos x="0" y="5"/>
                  </a:cxn>
                  <a:cxn ang="0">
                    <a:pos x="33" y="35"/>
                  </a:cxn>
                  <a:cxn ang="0">
                    <a:pos x="48" y="40"/>
                  </a:cxn>
                </a:cxnLst>
                <a:rect l="0" t="0" r="r" b="b"/>
                <a:pathLst>
                  <a:path w="49" h="41">
                    <a:moveTo>
                      <a:pt x="48" y="40"/>
                    </a:moveTo>
                    <a:cubicBezTo>
                      <a:pt x="49" y="39"/>
                      <a:pt x="49" y="39"/>
                      <a:pt x="49" y="38"/>
                    </a:cubicBezTo>
                    <a:cubicBezTo>
                      <a:pt x="47" y="37"/>
                      <a:pt x="43" y="34"/>
                      <a:pt x="38" y="30"/>
                    </a:cubicBezTo>
                    <a:cubicBezTo>
                      <a:pt x="38" y="30"/>
                      <a:pt x="38" y="30"/>
                      <a:pt x="38" y="30"/>
                    </a:cubicBezTo>
                    <a:cubicBezTo>
                      <a:pt x="24" y="19"/>
                      <a:pt x="6" y="0"/>
                      <a:pt x="1" y="2"/>
                    </a:cubicBezTo>
                    <a:cubicBezTo>
                      <a:pt x="1" y="3"/>
                      <a:pt x="1" y="3"/>
                      <a:pt x="0" y="3"/>
                    </a:cubicBezTo>
                    <a:cubicBezTo>
                      <a:pt x="0" y="3"/>
                      <a:pt x="0" y="4"/>
                      <a:pt x="0" y="5"/>
                    </a:cubicBezTo>
                    <a:cubicBezTo>
                      <a:pt x="3" y="11"/>
                      <a:pt x="21" y="25"/>
                      <a:pt x="33" y="35"/>
                    </a:cubicBezTo>
                    <a:cubicBezTo>
                      <a:pt x="40" y="39"/>
                      <a:pt x="46" y="41"/>
                      <a:pt x="48" y="4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1" name="Freeform 400"/>
              <p:cNvSpPr>
                <a:spLocks/>
              </p:cNvSpPr>
              <p:nvPr/>
            </p:nvSpPr>
            <p:spPr bwMode="auto">
              <a:xfrm>
                <a:off x="4149725" y="3660775"/>
                <a:ext cx="57150" cy="230188"/>
              </a:xfrm>
              <a:custGeom>
                <a:avLst/>
                <a:gdLst/>
                <a:ahLst/>
                <a:cxnLst>
                  <a:cxn ang="0">
                    <a:pos x="4" y="61"/>
                  </a:cxn>
                  <a:cxn ang="0">
                    <a:pos x="6" y="61"/>
                  </a:cxn>
                  <a:cxn ang="0">
                    <a:pos x="6" y="51"/>
                  </a:cxn>
                  <a:cxn ang="0">
                    <a:pos x="7" y="44"/>
                  </a:cxn>
                  <a:cxn ang="0">
                    <a:pos x="7" y="44"/>
                  </a:cxn>
                  <a:cxn ang="0">
                    <a:pos x="13" y="2"/>
                  </a:cxn>
                  <a:cxn ang="0">
                    <a:pos x="12" y="1"/>
                  </a:cxn>
                  <a:cxn ang="0">
                    <a:pos x="0" y="42"/>
                  </a:cxn>
                  <a:cxn ang="0">
                    <a:pos x="0" y="43"/>
                  </a:cxn>
                  <a:cxn ang="0">
                    <a:pos x="4" y="61"/>
                  </a:cxn>
                </a:cxnLst>
                <a:rect l="0" t="0" r="r" b="b"/>
                <a:pathLst>
                  <a:path w="15" h="61">
                    <a:moveTo>
                      <a:pt x="4" y="61"/>
                    </a:moveTo>
                    <a:cubicBezTo>
                      <a:pt x="5" y="61"/>
                      <a:pt x="5" y="61"/>
                      <a:pt x="6" y="61"/>
                    </a:cubicBezTo>
                    <a:cubicBezTo>
                      <a:pt x="6" y="59"/>
                      <a:pt x="6" y="55"/>
                      <a:pt x="6" y="51"/>
                    </a:cubicBezTo>
                    <a:cubicBezTo>
                      <a:pt x="7" y="49"/>
                      <a:pt x="7" y="47"/>
                      <a:pt x="7" y="44"/>
                    </a:cubicBezTo>
                    <a:cubicBezTo>
                      <a:pt x="7" y="44"/>
                      <a:pt x="7" y="44"/>
                      <a:pt x="7" y="44"/>
                    </a:cubicBezTo>
                    <a:cubicBezTo>
                      <a:pt x="10" y="29"/>
                      <a:pt x="15" y="8"/>
                      <a:pt x="13" y="2"/>
                    </a:cubicBezTo>
                    <a:cubicBezTo>
                      <a:pt x="13" y="1"/>
                      <a:pt x="12" y="1"/>
                      <a:pt x="12" y="1"/>
                    </a:cubicBezTo>
                    <a:cubicBezTo>
                      <a:pt x="7" y="0"/>
                      <a:pt x="4" y="24"/>
                      <a:pt x="0" y="42"/>
                    </a:cubicBezTo>
                    <a:cubicBezTo>
                      <a:pt x="0" y="42"/>
                      <a:pt x="0" y="43"/>
                      <a:pt x="0" y="43"/>
                    </a:cubicBezTo>
                    <a:cubicBezTo>
                      <a:pt x="1" y="52"/>
                      <a:pt x="2" y="60"/>
                      <a:pt x="4" y="6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2" name="Freeform 401"/>
              <p:cNvSpPr>
                <a:spLocks/>
              </p:cNvSpPr>
              <p:nvPr/>
            </p:nvSpPr>
            <p:spPr bwMode="auto">
              <a:xfrm>
                <a:off x="4195763" y="3883025"/>
                <a:ext cx="55563" cy="53975"/>
              </a:xfrm>
              <a:custGeom>
                <a:avLst/>
                <a:gdLst/>
                <a:ahLst/>
                <a:cxnLst>
                  <a:cxn ang="0">
                    <a:pos x="0" y="13"/>
                  </a:cxn>
                  <a:cxn ang="0">
                    <a:pos x="1" y="14"/>
                  </a:cxn>
                  <a:cxn ang="0">
                    <a:pos x="15" y="0"/>
                  </a:cxn>
                  <a:cxn ang="0">
                    <a:pos x="13" y="0"/>
                  </a:cxn>
                  <a:cxn ang="0">
                    <a:pos x="0" y="13"/>
                  </a:cxn>
                </a:cxnLst>
                <a:rect l="0" t="0" r="r" b="b"/>
                <a:pathLst>
                  <a:path w="15" h="14">
                    <a:moveTo>
                      <a:pt x="0" y="13"/>
                    </a:moveTo>
                    <a:cubicBezTo>
                      <a:pt x="0" y="13"/>
                      <a:pt x="1" y="14"/>
                      <a:pt x="1" y="14"/>
                    </a:cubicBezTo>
                    <a:cubicBezTo>
                      <a:pt x="7" y="9"/>
                      <a:pt x="11" y="4"/>
                      <a:pt x="15" y="0"/>
                    </a:cubicBezTo>
                    <a:cubicBezTo>
                      <a:pt x="14" y="0"/>
                      <a:pt x="14" y="0"/>
                      <a:pt x="13" y="0"/>
                    </a:cubicBezTo>
                    <a:cubicBezTo>
                      <a:pt x="6" y="6"/>
                      <a:pt x="0" y="11"/>
                      <a:pt x="0" y="13"/>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3" name="Freeform 402"/>
              <p:cNvSpPr>
                <a:spLocks/>
              </p:cNvSpPr>
              <p:nvPr/>
            </p:nvSpPr>
            <p:spPr bwMode="auto">
              <a:xfrm>
                <a:off x="4116388" y="3978275"/>
                <a:ext cx="7938" cy="7938"/>
              </a:xfrm>
              <a:custGeom>
                <a:avLst/>
                <a:gdLst/>
                <a:ahLst/>
                <a:cxnLst>
                  <a:cxn ang="0">
                    <a:pos x="0" y="0"/>
                  </a:cxn>
                  <a:cxn ang="0">
                    <a:pos x="0" y="2"/>
                  </a:cxn>
                  <a:cxn ang="0">
                    <a:pos x="2" y="1"/>
                  </a:cxn>
                  <a:cxn ang="0">
                    <a:pos x="2" y="0"/>
                  </a:cxn>
                  <a:cxn ang="0">
                    <a:pos x="0" y="0"/>
                  </a:cxn>
                </a:cxnLst>
                <a:rect l="0" t="0" r="r" b="b"/>
                <a:pathLst>
                  <a:path w="2" h="2">
                    <a:moveTo>
                      <a:pt x="0" y="0"/>
                    </a:moveTo>
                    <a:cubicBezTo>
                      <a:pt x="0" y="1"/>
                      <a:pt x="0" y="1"/>
                      <a:pt x="0" y="2"/>
                    </a:cubicBezTo>
                    <a:cubicBezTo>
                      <a:pt x="1" y="1"/>
                      <a:pt x="2" y="1"/>
                      <a:pt x="2" y="1"/>
                    </a:cubicBezTo>
                    <a:cubicBezTo>
                      <a:pt x="2" y="1"/>
                      <a:pt x="2" y="0"/>
                      <a:pt x="2" y="0"/>
                    </a:cubicBezTo>
                    <a:cubicBezTo>
                      <a:pt x="2" y="0"/>
                      <a:pt x="1" y="0"/>
                      <a:pt x="0" y="0"/>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4" name="Freeform 403"/>
              <p:cNvSpPr>
                <a:spLocks/>
              </p:cNvSpPr>
              <p:nvPr/>
            </p:nvSpPr>
            <p:spPr bwMode="auto">
              <a:xfrm>
                <a:off x="3886200" y="3657600"/>
                <a:ext cx="463550" cy="358775"/>
              </a:xfrm>
              <a:custGeom>
                <a:avLst/>
                <a:gdLst/>
                <a:ahLst/>
                <a:cxnLst>
                  <a:cxn ang="0">
                    <a:pos x="80" y="61"/>
                  </a:cxn>
                  <a:cxn ang="0">
                    <a:pos x="76" y="62"/>
                  </a:cxn>
                  <a:cxn ang="0">
                    <a:pos x="74" y="62"/>
                  </a:cxn>
                  <a:cxn ang="0">
                    <a:pos x="70" y="44"/>
                  </a:cxn>
                  <a:cxn ang="0">
                    <a:pos x="70" y="44"/>
                  </a:cxn>
                  <a:cxn ang="0">
                    <a:pos x="63" y="1"/>
                  </a:cxn>
                  <a:cxn ang="0">
                    <a:pos x="62" y="44"/>
                  </a:cxn>
                  <a:cxn ang="0">
                    <a:pos x="62" y="57"/>
                  </a:cxn>
                  <a:cxn ang="0">
                    <a:pos x="61" y="61"/>
                  </a:cxn>
                  <a:cxn ang="0">
                    <a:pos x="60" y="63"/>
                  </a:cxn>
                  <a:cxn ang="0">
                    <a:pos x="45" y="58"/>
                  </a:cxn>
                  <a:cxn ang="0">
                    <a:pos x="45" y="58"/>
                  </a:cxn>
                  <a:cxn ang="0">
                    <a:pos x="2" y="42"/>
                  </a:cxn>
                  <a:cxn ang="0">
                    <a:pos x="40" y="64"/>
                  </a:cxn>
                  <a:cxn ang="0">
                    <a:pos x="51" y="70"/>
                  </a:cxn>
                  <a:cxn ang="0">
                    <a:pos x="54" y="72"/>
                  </a:cxn>
                  <a:cxn ang="0">
                    <a:pos x="54" y="72"/>
                  </a:cxn>
                  <a:cxn ang="0">
                    <a:pos x="55" y="74"/>
                  </a:cxn>
                  <a:cxn ang="0">
                    <a:pos x="42" y="87"/>
                  </a:cxn>
                  <a:cxn ang="0">
                    <a:pos x="42" y="87"/>
                  </a:cxn>
                  <a:cxn ang="0">
                    <a:pos x="31" y="95"/>
                  </a:cxn>
                  <a:cxn ang="0">
                    <a:pos x="33" y="95"/>
                  </a:cxn>
                  <a:cxn ang="0">
                    <a:pos x="51" y="90"/>
                  </a:cxn>
                  <a:cxn ang="0">
                    <a:pos x="58" y="86"/>
                  </a:cxn>
                  <a:cxn ang="0">
                    <a:pos x="61" y="85"/>
                  </a:cxn>
                  <a:cxn ang="0">
                    <a:pos x="61" y="85"/>
                  </a:cxn>
                  <a:cxn ang="0">
                    <a:pos x="63" y="85"/>
                  </a:cxn>
                  <a:cxn ang="0">
                    <a:pos x="63" y="86"/>
                  </a:cxn>
                  <a:cxn ang="0">
                    <a:pos x="83" y="74"/>
                  </a:cxn>
                  <a:cxn ang="0">
                    <a:pos x="82" y="73"/>
                  </a:cxn>
                  <a:cxn ang="0">
                    <a:pos x="95" y="60"/>
                  </a:cxn>
                  <a:cxn ang="0">
                    <a:pos x="95" y="60"/>
                  </a:cxn>
                  <a:cxn ang="0">
                    <a:pos x="99" y="58"/>
                  </a:cxn>
                  <a:cxn ang="0">
                    <a:pos x="110" y="45"/>
                  </a:cxn>
                  <a:cxn ang="0">
                    <a:pos x="123" y="33"/>
                  </a:cxn>
                  <a:cxn ang="0">
                    <a:pos x="89" y="55"/>
                  </a:cxn>
                  <a:cxn ang="0">
                    <a:pos x="80" y="61"/>
                  </a:cxn>
                </a:cxnLst>
                <a:rect l="0" t="0" r="r" b="b"/>
                <a:pathLst>
                  <a:path w="123" h="95">
                    <a:moveTo>
                      <a:pt x="80" y="61"/>
                    </a:moveTo>
                    <a:cubicBezTo>
                      <a:pt x="78" y="61"/>
                      <a:pt x="77" y="62"/>
                      <a:pt x="76" y="62"/>
                    </a:cubicBezTo>
                    <a:cubicBezTo>
                      <a:pt x="75" y="62"/>
                      <a:pt x="75" y="62"/>
                      <a:pt x="74" y="62"/>
                    </a:cubicBezTo>
                    <a:cubicBezTo>
                      <a:pt x="72" y="61"/>
                      <a:pt x="71" y="53"/>
                      <a:pt x="70" y="44"/>
                    </a:cubicBezTo>
                    <a:cubicBezTo>
                      <a:pt x="70" y="44"/>
                      <a:pt x="70" y="44"/>
                      <a:pt x="70" y="44"/>
                    </a:cubicBezTo>
                    <a:cubicBezTo>
                      <a:pt x="68" y="26"/>
                      <a:pt x="68" y="0"/>
                      <a:pt x="63" y="1"/>
                    </a:cubicBezTo>
                    <a:cubicBezTo>
                      <a:pt x="58" y="1"/>
                      <a:pt x="61" y="26"/>
                      <a:pt x="62" y="44"/>
                    </a:cubicBezTo>
                    <a:cubicBezTo>
                      <a:pt x="62" y="49"/>
                      <a:pt x="62" y="53"/>
                      <a:pt x="62" y="57"/>
                    </a:cubicBezTo>
                    <a:cubicBezTo>
                      <a:pt x="62" y="58"/>
                      <a:pt x="62" y="60"/>
                      <a:pt x="61" y="61"/>
                    </a:cubicBezTo>
                    <a:cubicBezTo>
                      <a:pt x="61" y="62"/>
                      <a:pt x="61" y="62"/>
                      <a:pt x="60" y="63"/>
                    </a:cubicBezTo>
                    <a:cubicBezTo>
                      <a:pt x="58" y="64"/>
                      <a:pt x="52" y="62"/>
                      <a:pt x="45" y="58"/>
                    </a:cubicBezTo>
                    <a:cubicBezTo>
                      <a:pt x="45" y="58"/>
                      <a:pt x="45" y="58"/>
                      <a:pt x="45" y="58"/>
                    </a:cubicBezTo>
                    <a:cubicBezTo>
                      <a:pt x="29" y="51"/>
                      <a:pt x="4" y="37"/>
                      <a:pt x="2" y="42"/>
                    </a:cubicBezTo>
                    <a:cubicBezTo>
                      <a:pt x="0" y="47"/>
                      <a:pt x="24" y="56"/>
                      <a:pt x="40" y="64"/>
                    </a:cubicBezTo>
                    <a:cubicBezTo>
                      <a:pt x="44" y="66"/>
                      <a:pt x="48" y="68"/>
                      <a:pt x="51" y="70"/>
                    </a:cubicBezTo>
                    <a:cubicBezTo>
                      <a:pt x="52" y="71"/>
                      <a:pt x="53" y="72"/>
                      <a:pt x="54" y="72"/>
                    </a:cubicBezTo>
                    <a:cubicBezTo>
                      <a:pt x="54" y="72"/>
                      <a:pt x="54" y="72"/>
                      <a:pt x="54" y="72"/>
                    </a:cubicBezTo>
                    <a:cubicBezTo>
                      <a:pt x="54" y="73"/>
                      <a:pt x="55" y="73"/>
                      <a:pt x="55" y="74"/>
                    </a:cubicBezTo>
                    <a:cubicBezTo>
                      <a:pt x="55" y="77"/>
                      <a:pt x="49" y="81"/>
                      <a:pt x="42" y="87"/>
                    </a:cubicBezTo>
                    <a:cubicBezTo>
                      <a:pt x="42" y="87"/>
                      <a:pt x="42" y="87"/>
                      <a:pt x="42" y="87"/>
                    </a:cubicBezTo>
                    <a:cubicBezTo>
                      <a:pt x="39" y="89"/>
                      <a:pt x="35" y="92"/>
                      <a:pt x="31" y="95"/>
                    </a:cubicBezTo>
                    <a:cubicBezTo>
                      <a:pt x="31" y="95"/>
                      <a:pt x="32" y="95"/>
                      <a:pt x="33" y="95"/>
                    </a:cubicBezTo>
                    <a:cubicBezTo>
                      <a:pt x="40" y="93"/>
                      <a:pt x="46" y="92"/>
                      <a:pt x="51" y="90"/>
                    </a:cubicBezTo>
                    <a:cubicBezTo>
                      <a:pt x="54" y="89"/>
                      <a:pt x="56" y="87"/>
                      <a:pt x="58" y="86"/>
                    </a:cubicBezTo>
                    <a:cubicBezTo>
                      <a:pt x="59" y="86"/>
                      <a:pt x="60" y="85"/>
                      <a:pt x="61" y="85"/>
                    </a:cubicBezTo>
                    <a:cubicBezTo>
                      <a:pt x="61" y="85"/>
                      <a:pt x="61" y="85"/>
                      <a:pt x="61" y="85"/>
                    </a:cubicBezTo>
                    <a:cubicBezTo>
                      <a:pt x="62" y="85"/>
                      <a:pt x="63" y="85"/>
                      <a:pt x="63" y="85"/>
                    </a:cubicBezTo>
                    <a:cubicBezTo>
                      <a:pt x="63" y="85"/>
                      <a:pt x="63" y="86"/>
                      <a:pt x="63" y="86"/>
                    </a:cubicBezTo>
                    <a:cubicBezTo>
                      <a:pt x="72" y="82"/>
                      <a:pt x="78" y="78"/>
                      <a:pt x="83" y="74"/>
                    </a:cubicBezTo>
                    <a:cubicBezTo>
                      <a:pt x="83" y="74"/>
                      <a:pt x="82" y="73"/>
                      <a:pt x="82" y="73"/>
                    </a:cubicBezTo>
                    <a:cubicBezTo>
                      <a:pt x="82" y="71"/>
                      <a:pt x="88" y="66"/>
                      <a:pt x="95" y="60"/>
                    </a:cubicBezTo>
                    <a:cubicBezTo>
                      <a:pt x="95" y="60"/>
                      <a:pt x="95" y="60"/>
                      <a:pt x="95" y="60"/>
                    </a:cubicBezTo>
                    <a:cubicBezTo>
                      <a:pt x="96" y="59"/>
                      <a:pt x="97" y="59"/>
                      <a:pt x="99" y="58"/>
                    </a:cubicBezTo>
                    <a:cubicBezTo>
                      <a:pt x="102" y="53"/>
                      <a:pt x="106" y="49"/>
                      <a:pt x="110" y="45"/>
                    </a:cubicBezTo>
                    <a:cubicBezTo>
                      <a:pt x="113" y="42"/>
                      <a:pt x="118" y="38"/>
                      <a:pt x="123" y="33"/>
                    </a:cubicBezTo>
                    <a:cubicBezTo>
                      <a:pt x="114" y="37"/>
                      <a:pt x="100" y="48"/>
                      <a:pt x="89" y="55"/>
                    </a:cubicBezTo>
                    <a:cubicBezTo>
                      <a:pt x="85" y="58"/>
                      <a:pt x="82" y="59"/>
                      <a:pt x="80" y="6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0" name="Group 289"/>
            <p:cNvGrpSpPr/>
            <p:nvPr/>
          </p:nvGrpSpPr>
          <p:grpSpPr>
            <a:xfrm rot="1639090">
              <a:off x="7207991" y="711628"/>
              <a:ext cx="129953" cy="86636"/>
              <a:chOff x="3916363" y="1970088"/>
              <a:chExt cx="180975" cy="120650"/>
            </a:xfrm>
          </p:grpSpPr>
          <p:sp>
            <p:nvSpPr>
              <p:cNvPr id="373" name="Freeform 372"/>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4" name="Freeform 373"/>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5" name="Freeform 374"/>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6" name="Freeform 375"/>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1" name="Group 288"/>
            <p:cNvGrpSpPr/>
            <p:nvPr/>
          </p:nvGrpSpPr>
          <p:grpSpPr>
            <a:xfrm rot="1639090">
              <a:off x="6580582" y="684579"/>
              <a:ext cx="524374" cy="395561"/>
              <a:chOff x="3190875" y="2187575"/>
              <a:chExt cx="730250" cy="550863"/>
            </a:xfrm>
            <a:solidFill>
              <a:schemeClr val="accent1">
                <a:alpha val="20000"/>
              </a:schemeClr>
            </a:solidFill>
          </p:grpSpPr>
          <p:sp>
            <p:nvSpPr>
              <p:cNvPr id="329" name="Freeform 134"/>
              <p:cNvSpPr>
                <a:spLocks/>
              </p:cNvSpPr>
              <p:nvPr/>
            </p:nvSpPr>
            <p:spPr bwMode="auto">
              <a:xfrm>
                <a:off x="3521075" y="2343150"/>
                <a:ext cx="52388" cy="44450"/>
              </a:xfrm>
              <a:custGeom>
                <a:avLst/>
                <a:gdLst/>
                <a:ahLst/>
                <a:cxnLst>
                  <a:cxn ang="0">
                    <a:pos x="7" y="2"/>
                  </a:cxn>
                  <a:cxn ang="0">
                    <a:pos x="0" y="0"/>
                  </a:cxn>
                  <a:cxn ang="0">
                    <a:pos x="14" y="12"/>
                  </a:cxn>
                  <a:cxn ang="0">
                    <a:pos x="7" y="2"/>
                  </a:cxn>
                </a:cxnLst>
                <a:rect l="0" t="0" r="r" b="b"/>
                <a:pathLst>
                  <a:path w="14" h="12">
                    <a:moveTo>
                      <a:pt x="7" y="2"/>
                    </a:moveTo>
                    <a:cubicBezTo>
                      <a:pt x="5" y="1"/>
                      <a:pt x="2" y="0"/>
                      <a:pt x="0" y="0"/>
                    </a:cubicBezTo>
                    <a:cubicBezTo>
                      <a:pt x="4" y="4"/>
                      <a:pt x="9" y="8"/>
                      <a:pt x="14" y="12"/>
                    </a:cubicBezTo>
                    <a:cubicBezTo>
                      <a:pt x="12" y="9"/>
                      <a:pt x="9" y="5"/>
                      <a:pt x="7"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0" name="Freeform 135"/>
              <p:cNvSpPr>
                <a:spLocks/>
              </p:cNvSpPr>
              <p:nvPr/>
            </p:nvSpPr>
            <p:spPr bwMode="auto">
              <a:xfrm>
                <a:off x="3413125" y="2327275"/>
                <a:ext cx="142875" cy="79375"/>
              </a:xfrm>
              <a:custGeom>
                <a:avLst/>
                <a:gdLst/>
                <a:ahLst/>
                <a:cxnLst>
                  <a:cxn ang="0">
                    <a:pos x="38" y="21"/>
                  </a:cxn>
                  <a:cxn ang="0">
                    <a:pos x="34" y="18"/>
                  </a:cxn>
                  <a:cxn ang="0">
                    <a:pos x="13" y="0"/>
                  </a:cxn>
                  <a:cxn ang="0">
                    <a:pos x="9" y="0"/>
                  </a:cxn>
                  <a:cxn ang="0">
                    <a:pos x="0" y="4"/>
                  </a:cxn>
                  <a:cxn ang="0">
                    <a:pos x="38" y="21"/>
                  </a:cxn>
                </a:cxnLst>
                <a:rect l="0" t="0" r="r" b="b"/>
                <a:pathLst>
                  <a:path w="38" h="21">
                    <a:moveTo>
                      <a:pt x="38" y="21"/>
                    </a:moveTo>
                    <a:cubicBezTo>
                      <a:pt x="36" y="20"/>
                      <a:pt x="35" y="19"/>
                      <a:pt x="34" y="18"/>
                    </a:cubicBezTo>
                    <a:cubicBezTo>
                      <a:pt x="27" y="12"/>
                      <a:pt x="19" y="6"/>
                      <a:pt x="13" y="0"/>
                    </a:cubicBezTo>
                    <a:cubicBezTo>
                      <a:pt x="12" y="0"/>
                      <a:pt x="10" y="0"/>
                      <a:pt x="9" y="0"/>
                    </a:cubicBezTo>
                    <a:cubicBezTo>
                      <a:pt x="5" y="0"/>
                      <a:pt x="2" y="2"/>
                      <a:pt x="0" y="4"/>
                    </a:cubicBezTo>
                    <a:cubicBezTo>
                      <a:pt x="9" y="6"/>
                      <a:pt x="25" y="16"/>
                      <a:pt x="38" y="2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1" name="Freeform 136"/>
              <p:cNvSpPr>
                <a:spLocks/>
              </p:cNvSpPr>
              <p:nvPr/>
            </p:nvSpPr>
            <p:spPr bwMode="auto">
              <a:xfrm>
                <a:off x="3556000" y="2535238"/>
                <a:ext cx="11113" cy="6350"/>
              </a:xfrm>
              <a:custGeom>
                <a:avLst/>
                <a:gdLst/>
                <a:ahLst/>
                <a:cxnLst>
                  <a:cxn ang="0">
                    <a:pos x="3" y="0"/>
                  </a:cxn>
                  <a:cxn ang="0">
                    <a:pos x="0" y="2"/>
                  </a:cxn>
                  <a:cxn ang="0">
                    <a:pos x="3" y="0"/>
                  </a:cxn>
                </a:cxnLst>
                <a:rect l="0" t="0" r="r" b="b"/>
                <a:pathLst>
                  <a:path w="3" h="2">
                    <a:moveTo>
                      <a:pt x="3" y="0"/>
                    </a:moveTo>
                    <a:cubicBezTo>
                      <a:pt x="2" y="0"/>
                      <a:pt x="1" y="1"/>
                      <a:pt x="0" y="2"/>
                    </a:cubicBezTo>
                    <a:cubicBezTo>
                      <a:pt x="1" y="1"/>
                      <a:pt x="2" y="0"/>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2" name="Freeform 137"/>
              <p:cNvSpPr>
                <a:spLocks/>
              </p:cNvSpPr>
              <p:nvPr/>
            </p:nvSpPr>
            <p:spPr bwMode="auto">
              <a:xfrm>
                <a:off x="3416300" y="2516188"/>
                <a:ext cx="128588" cy="49213"/>
              </a:xfrm>
              <a:custGeom>
                <a:avLst/>
                <a:gdLst/>
                <a:ahLst/>
                <a:cxnLst>
                  <a:cxn ang="0">
                    <a:pos x="0" y="12"/>
                  </a:cxn>
                  <a:cxn ang="0">
                    <a:pos x="3" y="12"/>
                  </a:cxn>
                  <a:cxn ang="0">
                    <a:pos x="18" y="11"/>
                  </a:cxn>
                  <a:cxn ang="0">
                    <a:pos x="34" y="0"/>
                  </a:cxn>
                  <a:cxn ang="0">
                    <a:pos x="0" y="12"/>
                  </a:cxn>
                </a:cxnLst>
                <a:rect l="0" t="0" r="r" b="b"/>
                <a:pathLst>
                  <a:path w="34" h="13">
                    <a:moveTo>
                      <a:pt x="0" y="12"/>
                    </a:moveTo>
                    <a:cubicBezTo>
                      <a:pt x="1" y="12"/>
                      <a:pt x="2" y="12"/>
                      <a:pt x="3" y="12"/>
                    </a:cubicBezTo>
                    <a:cubicBezTo>
                      <a:pt x="9" y="13"/>
                      <a:pt x="16" y="11"/>
                      <a:pt x="18" y="11"/>
                    </a:cubicBezTo>
                    <a:cubicBezTo>
                      <a:pt x="23" y="7"/>
                      <a:pt x="29" y="3"/>
                      <a:pt x="34" y="0"/>
                    </a:cubicBezTo>
                    <a:cubicBezTo>
                      <a:pt x="22" y="4"/>
                      <a:pt x="8" y="9"/>
                      <a:pt x="0" y="1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3" name="Freeform 138"/>
              <p:cNvSpPr>
                <a:spLocks/>
              </p:cNvSpPr>
              <p:nvPr/>
            </p:nvSpPr>
            <p:spPr bwMode="auto">
              <a:xfrm>
                <a:off x="3578225" y="2338388"/>
                <a:ext cx="19050" cy="34925"/>
              </a:xfrm>
              <a:custGeom>
                <a:avLst/>
                <a:gdLst/>
                <a:ahLst/>
                <a:cxnLst>
                  <a:cxn ang="0">
                    <a:pos x="2" y="1"/>
                  </a:cxn>
                  <a:cxn ang="0">
                    <a:pos x="0" y="2"/>
                  </a:cxn>
                  <a:cxn ang="0">
                    <a:pos x="5" y="9"/>
                  </a:cxn>
                  <a:cxn ang="0">
                    <a:pos x="2" y="1"/>
                  </a:cxn>
                </a:cxnLst>
                <a:rect l="0" t="0" r="r" b="b"/>
                <a:pathLst>
                  <a:path w="5" h="9">
                    <a:moveTo>
                      <a:pt x="2" y="1"/>
                    </a:moveTo>
                    <a:cubicBezTo>
                      <a:pt x="0" y="0"/>
                      <a:pt x="0" y="1"/>
                      <a:pt x="0" y="2"/>
                    </a:cubicBezTo>
                    <a:cubicBezTo>
                      <a:pt x="2" y="4"/>
                      <a:pt x="3" y="7"/>
                      <a:pt x="5" y="9"/>
                    </a:cubicBezTo>
                    <a:cubicBezTo>
                      <a:pt x="4" y="6"/>
                      <a:pt x="3" y="4"/>
                      <a:pt x="2"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4" name="Freeform 139"/>
              <p:cNvSpPr>
                <a:spLocks/>
              </p:cNvSpPr>
              <p:nvPr/>
            </p:nvSpPr>
            <p:spPr bwMode="auto">
              <a:xfrm>
                <a:off x="3190875" y="2365375"/>
                <a:ext cx="346075" cy="200025"/>
              </a:xfrm>
              <a:custGeom>
                <a:avLst/>
                <a:gdLst/>
                <a:ahLst/>
                <a:cxnLst>
                  <a:cxn ang="0">
                    <a:pos x="8" y="33"/>
                  </a:cxn>
                  <a:cxn ang="0">
                    <a:pos x="20" y="44"/>
                  </a:cxn>
                  <a:cxn ang="0">
                    <a:pos x="41" y="49"/>
                  </a:cxn>
                  <a:cxn ang="0">
                    <a:pos x="50" y="46"/>
                  </a:cxn>
                  <a:cxn ang="0">
                    <a:pos x="53" y="48"/>
                  </a:cxn>
                  <a:cxn ang="0">
                    <a:pos x="91" y="32"/>
                  </a:cxn>
                  <a:cxn ang="0">
                    <a:pos x="48" y="33"/>
                  </a:cxn>
                  <a:cxn ang="0">
                    <a:pos x="48" y="33"/>
                  </a:cxn>
                  <a:cxn ang="0">
                    <a:pos x="48" y="33"/>
                  </a:cxn>
                  <a:cxn ang="0">
                    <a:pos x="48" y="32"/>
                  </a:cxn>
                  <a:cxn ang="0">
                    <a:pos x="33" y="33"/>
                  </a:cxn>
                  <a:cxn ang="0">
                    <a:pos x="2" y="26"/>
                  </a:cxn>
                  <a:cxn ang="0">
                    <a:pos x="37" y="31"/>
                  </a:cxn>
                  <a:cxn ang="0">
                    <a:pos x="68" y="25"/>
                  </a:cxn>
                  <a:cxn ang="0">
                    <a:pos x="82" y="23"/>
                  </a:cxn>
                  <a:cxn ang="0">
                    <a:pos x="48" y="14"/>
                  </a:cxn>
                  <a:cxn ang="0">
                    <a:pos x="92" y="17"/>
                  </a:cxn>
                  <a:cxn ang="0">
                    <a:pos x="57" y="0"/>
                  </a:cxn>
                  <a:cxn ang="0">
                    <a:pos x="57" y="0"/>
                  </a:cxn>
                  <a:cxn ang="0">
                    <a:pos x="51" y="5"/>
                  </a:cxn>
                  <a:cxn ang="0">
                    <a:pos x="32" y="7"/>
                  </a:cxn>
                  <a:cxn ang="0">
                    <a:pos x="16" y="16"/>
                  </a:cxn>
                  <a:cxn ang="0">
                    <a:pos x="4" y="23"/>
                  </a:cxn>
                  <a:cxn ang="0">
                    <a:pos x="0" y="24"/>
                  </a:cxn>
                  <a:cxn ang="0">
                    <a:pos x="3" y="31"/>
                  </a:cxn>
                  <a:cxn ang="0">
                    <a:pos x="8" y="33"/>
                  </a:cxn>
                </a:cxnLst>
                <a:rect l="0" t="0" r="r" b="b"/>
                <a:pathLst>
                  <a:path w="92" h="53">
                    <a:moveTo>
                      <a:pt x="8" y="33"/>
                    </a:moveTo>
                    <a:cubicBezTo>
                      <a:pt x="14" y="34"/>
                      <a:pt x="18" y="42"/>
                      <a:pt x="20" y="44"/>
                    </a:cubicBezTo>
                    <a:cubicBezTo>
                      <a:pt x="27" y="53"/>
                      <a:pt x="41" y="49"/>
                      <a:pt x="41" y="49"/>
                    </a:cubicBezTo>
                    <a:cubicBezTo>
                      <a:pt x="50" y="46"/>
                      <a:pt x="50" y="46"/>
                      <a:pt x="50" y="46"/>
                    </a:cubicBezTo>
                    <a:cubicBezTo>
                      <a:pt x="50" y="46"/>
                      <a:pt x="51" y="47"/>
                      <a:pt x="53" y="48"/>
                    </a:cubicBezTo>
                    <a:cubicBezTo>
                      <a:pt x="58" y="44"/>
                      <a:pt x="77" y="38"/>
                      <a:pt x="91" y="32"/>
                    </a:cubicBezTo>
                    <a:cubicBezTo>
                      <a:pt x="73" y="34"/>
                      <a:pt x="48" y="37"/>
                      <a:pt x="48" y="33"/>
                    </a:cubicBezTo>
                    <a:cubicBezTo>
                      <a:pt x="48" y="33"/>
                      <a:pt x="48" y="33"/>
                      <a:pt x="48" y="33"/>
                    </a:cubicBezTo>
                    <a:cubicBezTo>
                      <a:pt x="48" y="33"/>
                      <a:pt x="48" y="33"/>
                      <a:pt x="48" y="33"/>
                    </a:cubicBezTo>
                    <a:cubicBezTo>
                      <a:pt x="48" y="32"/>
                      <a:pt x="48" y="32"/>
                      <a:pt x="48" y="32"/>
                    </a:cubicBezTo>
                    <a:cubicBezTo>
                      <a:pt x="42" y="33"/>
                      <a:pt x="36" y="34"/>
                      <a:pt x="33" y="33"/>
                    </a:cubicBezTo>
                    <a:cubicBezTo>
                      <a:pt x="25" y="31"/>
                      <a:pt x="2" y="26"/>
                      <a:pt x="2" y="26"/>
                    </a:cubicBezTo>
                    <a:cubicBezTo>
                      <a:pt x="2" y="26"/>
                      <a:pt x="34" y="32"/>
                      <a:pt x="37" y="31"/>
                    </a:cubicBezTo>
                    <a:cubicBezTo>
                      <a:pt x="41" y="31"/>
                      <a:pt x="65" y="25"/>
                      <a:pt x="68" y="25"/>
                    </a:cubicBezTo>
                    <a:cubicBezTo>
                      <a:pt x="70" y="25"/>
                      <a:pt x="76" y="24"/>
                      <a:pt x="82" y="23"/>
                    </a:cubicBezTo>
                    <a:cubicBezTo>
                      <a:pt x="66" y="20"/>
                      <a:pt x="48" y="18"/>
                      <a:pt x="48" y="14"/>
                    </a:cubicBezTo>
                    <a:cubicBezTo>
                      <a:pt x="49" y="9"/>
                      <a:pt x="74" y="14"/>
                      <a:pt x="92" y="17"/>
                    </a:cubicBezTo>
                    <a:cubicBezTo>
                      <a:pt x="80" y="11"/>
                      <a:pt x="64" y="5"/>
                      <a:pt x="57" y="0"/>
                    </a:cubicBezTo>
                    <a:cubicBezTo>
                      <a:pt x="57" y="0"/>
                      <a:pt x="57" y="0"/>
                      <a:pt x="57" y="0"/>
                    </a:cubicBezTo>
                    <a:cubicBezTo>
                      <a:pt x="57" y="4"/>
                      <a:pt x="57" y="4"/>
                      <a:pt x="51" y="5"/>
                    </a:cubicBezTo>
                    <a:cubicBezTo>
                      <a:pt x="44" y="6"/>
                      <a:pt x="38" y="5"/>
                      <a:pt x="32" y="7"/>
                    </a:cubicBezTo>
                    <a:cubicBezTo>
                      <a:pt x="26" y="8"/>
                      <a:pt x="21" y="15"/>
                      <a:pt x="16" y="16"/>
                    </a:cubicBezTo>
                    <a:cubicBezTo>
                      <a:pt x="11" y="17"/>
                      <a:pt x="10" y="22"/>
                      <a:pt x="4" y="23"/>
                    </a:cubicBezTo>
                    <a:cubicBezTo>
                      <a:pt x="3" y="24"/>
                      <a:pt x="2" y="24"/>
                      <a:pt x="0" y="24"/>
                    </a:cubicBezTo>
                    <a:cubicBezTo>
                      <a:pt x="1" y="26"/>
                      <a:pt x="2" y="29"/>
                      <a:pt x="3" y="31"/>
                    </a:cubicBezTo>
                    <a:cubicBezTo>
                      <a:pt x="5" y="32"/>
                      <a:pt x="6" y="32"/>
                      <a:pt x="8" y="3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5" name="Freeform 140"/>
              <p:cNvSpPr>
                <a:spLocks/>
              </p:cNvSpPr>
              <p:nvPr/>
            </p:nvSpPr>
            <p:spPr bwMode="auto">
              <a:xfrm>
                <a:off x="3435350" y="2466975"/>
                <a:ext cx="14288" cy="1588"/>
              </a:xfrm>
              <a:custGeom>
                <a:avLst/>
                <a:gdLst/>
                <a:ahLst/>
                <a:cxnLst>
                  <a:cxn ang="0">
                    <a:pos x="0" y="0"/>
                  </a:cxn>
                  <a:cxn ang="0">
                    <a:pos x="4" y="0"/>
                  </a:cxn>
                  <a:cxn ang="0">
                    <a:pos x="1" y="0"/>
                  </a:cxn>
                  <a:cxn ang="0">
                    <a:pos x="0" y="0"/>
                  </a:cxn>
                </a:cxnLst>
                <a:rect l="0" t="0" r="r" b="b"/>
                <a:pathLst>
                  <a:path w="4">
                    <a:moveTo>
                      <a:pt x="0" y="0"/>
                    </a:moveTo>
                    <a:cubicBezTo>
                      <a:pt x="1" y="0"/>
                      <a:pt x="3" y="0"/>
                      <a:pt x="4" y="0"/>
                    </a:cubicBezTo>
                    <a:cubicBezTo>
                      <a:pt x="3" y="0"/>
                      <a:pt x="2" y="0"/>
                      <a:pt x="1" y="0"/>
                    </a:cubicBezTo>
                    <a:cubicBezTo>
                      <a:pt x="1" y="0"/>
                      <a:pt x="1" y="0"/>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6" name="Freeform 141"/>
              <p:cNvSpPr>
                <a:spLocks/>
              </p:cNvSpPr>
              <p:nvPr/>
            </p:nvSpPr>
            <p:spPr bwMode="auto">
              <a:xfrm>
                <a:off x="3460750" y="2455863"/>
                <a:ext cx="71438" cy="7938"/>
              </a:xfrm>
              <a:custGeom>
                <a:avLst/>
                <a:gdLst/>
                <a:ahLst/>
                <a:cxnLst>
                  <a:cxn ang="0">
                    <a:pos x="0" y="2"/>
                  </a:cxn>
                  <a:cxn ang="0">
                    <a:pos x="19" y="1"/>
                  </a:cxn>
                  <a:cxn ang="0">
                    <a:pos x="14" y="0"/>
                  </a:cxn>
                  <a:cxn ang="0">
                    <a:pos x="0" y="2"/>
                  </a:cxn>
                </a:cxnLst>
                <a:rect l="0" t="0" r="r" b="b"/>
                <a:pathLst>
                  <a:path w="19" h="2">
                    <a:moveTo>
                      <a:pt x="0" y="2"/>
                    </a:moveTo>
                    <a:cubicBezTo>
                      <a:pt x="6" y="2"/>
                      <a:pt x="13" y="1"/>
                      <a:pt x="19" y="1"/>
                    </a:cubicBezTo>
                    <a:cubicBezTo>
                      <a:pt x="17" y="0"/>
                      <a:pt x="16" y="0"/>
                      <a:pt x="14" y="0"/>
                    </a:cubicBezTo>
                    <a:cubicBezTo>
                      <a:pt x="9" y="1"/>
                      <a:pt x="4" y="2"/>
                      <a:pt x="0"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7" name="Freeform 142"/>
              <p:cNvSpPr>
                <a:spLocks/>
              </p:cNvSpPr>
              <p:nvPr/>
            </p:nvSpPr>
            <p:spPr bwMode="auto">
              <a:xfrm>
                <a:off x="3197225" y="2451100"/>
                <a:ext cx="317500" cy="42863"/>
              </a:xfrm>
              <a:custGeom>
                <a:avLst/>
                <a:gdLst/>
                <a:ahLst/>
                <a:cxnLst>
                  <a:cxn ang="0">
                    <a:pos x="63" y="4"/>
                  </a:cxn>
                  <a:cxn ang="0">
                    <a:pos x="64" y="4"/>
                  </a:cxn>
                  <a:cxn ang="0">
                    <a:pos x="67" y="4"/>
                  </a:cxn>
                  <a:cxn ang="0">
                    <a:pos x="70" y="3"/>
                  </a:cxn>
                  <a:cxn ang="0">
                    <a:pos x="84" y="1"/>
                  </a:cxn>
                  <a:cxn ang="0">
                    <a:pos x="80" y="0"/>
                  </a:cxn>
                  <a:cxn ang="0">
                    <a:pos x="66" y="2"/>
                  </a:cxn>
                  <a:cxn ang="0">
                    <a:pos x="35" y="8"/>
                  </a:cxn>
                  <a:cxn ang="0">
                    <a:pos x="0" y="3"/>
                  </a:cxn>
                  <a:cxn ang="0">
                    <a:pos x="31" y="10"/>
                  </a:cxn>
                  <a:cxn ang="0">
                    <a:pos x="46" y="9"/>
                  </a:cxn>
                  <a:cxn ang="0">
                    <a:pos x="63" y="4"/>
                  </a:cxn>
                </a:cxnLst>
                <a:rect l="0" t="0" r="r" b="b"/>
                <a:pathLst>
                  <a:path w="84" h="11">
                    <a:moveTo>
                      <a:pt x="63" y="4"/>
                    </a:moveTo>
                    <a:cubicBezTo>
                      <a:pt x="64" y="4"/>
                      <a:pt x="64" y="4"/>
                      <a:pt x="64" y="4"/>
                    </a:cubicBezTo>
                    <a:cubicBezTo>
                      <a:pt x="65" y="4"/>
                      <a:pt x="66" y="4"/>
                      <a:pt x="67" y="4"/>
                    </a:cubicBezTo>
                    <a:cubicBezTo>
                      <a:pt x="68" y="4"/>
                      <a:pt x="69" y="3"/>
                      <a:pt x="70" y="3"/>
                    </a:cubicBezTo>
                    <a:cubicBezTo>
                      <a:pt x="74" y="3"/>
                      <a:pt x="79" y="2"/>
                      <a:pt x="84" y="1"/>
                    </a:cubicBezTo>
                    <a:cubicBezTo>
                      <a:pt x="83" y="0"/>
                      <a:pt x="82" y="0"/>
                      <a:pt x="80" y="0"/>
                    </a:cubicBezTo>
                    <a:cubicBezTo>
                      <a:pt x="74" y="1"/>
                      <a:pt x="68" y="2"/>
                      <a:pt x="66" y="2"/>
                    </a:cubicBezTo>
                    <a:cubicBezTo>
                      <a:pt x="63" y="2"/>
                      <a:pt x="39" y="8"/>
                      <a:pt x="35" y="8"/>
                    </a:cubicBezTo>
                    <a:cubicBezTo>
                      <a:pt x="32" y="9"/>
                      <a:pt x="0" y="3"/>
                      <a:pt x="0" y="3"/>
                    </a:cubicBezTo>
                    <a:cubicBezTo>
                      <a:pt x="0" y="3"/>
                      <a:pt x="23" y="8"/>
                      <a:pt x="31" y="10"/>
                    </a:cubicBezTo>
                    <a:cubicBezTo>
                      <a:pt x="34" y="11"/>
                      <a:pt x="40" y="10"/>
                      <a:pt x="46" y="9"/>
                    </a:cubicBezTo>
                    <a:cubicBezTo>
                      <a:pt x="47" y="6"/>
                      <a:pt x="54" y="5"/>
                      <a:pt x="63"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8" name="Freeform 337"/>
              <p:cNvSpPr>
                <a:spLocks/>
              </p:cNvSpPr>
              <p:nvPr/>
            </p:nvSpPr>
            <p:spPr bwMode="auto">
              <a:xfrm>
                <a:off x="3709988" y="2470150"/>
                <a:ext cx="206375" cy="60325"/>
              </a:xfrm>
              <a:custGeom>
                <a:avLst/>
                <a:gdLst/>
                <a:ahLst/>
                <a:cxnLst>
                  <a:cxn ang="0">
                    <a:pos x="11" y="8"/>
                  </a:cxn>
                  <a:cxn ang="0">
                    <a:pos x="54" y="11"/>
                  </a:cxn>
                  <a:cxn ang="0">
                    <a:pos x="12" y="0"/>
                  </a:cxn>
                  <a:cxn ang="0">
                    <a:pos x="0" y="2"/>
                  </a:cxn>
                  <a:cxn ang="0">
                    <a:pos x="11" y="8"/>
                  </a:cxn>
                </a:cxnLst>
                <a:rect l="0" t="0" r="r" b="b"/>
                <a:pathLst>
                  <a:path w="55" h="16">
                    <a:moveTo>
                      <a:pt x="11" y="8"/>
                    </a:moveTo>
                    <a:cubicBezTo>
                      <a:pt x="29" y="11"/>
                      <a:pt x="53" y="16"/>
                      <a:pt x="54" y="11"/>
                    </a:cubicBezTo>
                    <a:cubicBezTo>
                      <a:pt x="55" y="6"/>
                      <a:pt x="30" y="4"/>
                      <a:pt x="12" y="0"/>
                    </a:cubicBezTo>
                    <a:cubicBezTo>
                      <a:pt x="7" y="1"/>
                      <a:pt x="3" y="1"/>
                      <a:pt x="0" y="2"/>
                    </a:cubicBezTo>
                    <a:cubicBezTo>
                      <a:pt x="3" y="4"/>
                      <a:pt x="7" y="6"/>
                      <a:pt x="11"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9" name="Freeform 338"/>
              <p:cNvSpPr>
                <a:spLocks/>
              </p:cNvSpPr>
              <p:nvPr/>
            </p:nvSpPr>
            <p:spPr bwMode="auto">
              <a:xfrm>
                <a:off x="3449638" y="2511425"/>
                <a:ext cx="150813" cy="174625"/>
              </a:xfrm>
              <a:custGeom>
                <a:avLst/>
                <a:gdLst/>
                <a:ahLst/>
                <a:cxnLst>
                  <a:cxn ang="0">
                    <a:pos x="31" y="6"/>
                  </a:cxn>
                  <a:cxn ang="0">
                    <a:pos x="4" y="43"/>
                  </a:cxn>
                  <a:cxn ang="0">
                    <a:pos x="36" y="12"/>
                  </a:cxn>
                  <a:cxn ang="0">
                    <a:pos x="40" y="0"/>
                  </a:cxn>
                  <a:cxn ang="0">
                    <a:pos x="31" y="6"/>
                  </a:cxn>
                </a:cxnLst>
                <a:rect l="0" t="0" r="r" b="b"/>
                <a:pathLst>
                  <a:path w="40" h="46">
                    <a:moveTo>
                      <a:pt x="31" y="6"/>
                    </a:moveTo>
                    <a:cubicBezTo>
                      <a:pt x="20" y="20"/>
                      <a:pt x="0" y="40"/>
                      <a:pt x="4" y="43"/>
                    </a:cubicBezTo>
                    <a:cubicBezTo>
                      <a:pt x="8" y="46"/>
                      <a:pt x="23" y="26"/>
                      <a:pt x="36" y="12"/>
                    </a:cubicBezTo>
                    <a:cubicBezTo>
                      <a:pt x="38" y="8"/>
                      <a:pt x="40" y="3"/>
                      <a:pt x="40" y="0"/>
                    </a:cubicBezTo>
                    <a:cubicBezTo>
                      <a:pt x="38" y="1"/>
                      <a:pt x="35" y="3"/>
                      <a:pt x="31"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0" name="Freeform 339"/>
              <p:cNvSpPr>
                <a:spLocks/>
              </p:cNvSpPr>
              <p:nvPr/>
            </p:nvSpPr>
            <p:spPr bwMode="auto">
              <a:xfrm>
                <a:off x="3668713" y="2527300"/>
                <a:ext cx="85725" cy="206375"/>
              </a:xfrm>
              <a:custGeom>
                <a:avLst/>
                <a:gdLst/>
                <a:ahLst/>
                <a:cxnLst>
                  <a:cxn ang="0">
                    <a:pos x="0" y="13"/>
                  </a:cxn>
                  <a:cxn ang="0">
                    <a:pos x="18" y="53"/>
                  </a:cxn>
                  <a:cxn ang="0">
                    <a:pos x="6" y="8"/>
                  </a:cxn>
                  <a:cxn ang="0">
                    <a:pos x="0" y="0"/>
                  </a:cxn>
                  <a:cxn ang="0">
                    <a:pos x="0" y="13"/>
                  </a:cxn>
                </a:cxnLst>
                <a:rect l="0" t="0" r="r" b="b"/>
                <a:pathLst>
                  <a:path w="23" h="55">
                    <a:moveTo>
                      <a:pt x="0" y="13"/>
                    </a:moveTo>
                    <a:cubicBezTo>
                      <a:pt x="6" y="30"/>
                      <a:pt x="13" y="55"/>
                      <a:pt x="18" y="53"/>
                    </a:cubicBezTo>
                    <a:cubicBezTo>
                      <a:pt x="23" y="51"/>
                      <a:pt x="12" y="25"/>
                      <a:pt x="6" y="8"/>
                    </a:cubicBezTo>
                    <a:cubicBezTo>
                      <a:pt x="4" y="5"/>
                      <a:pt x="2" y="2"/>
                      <a:pt x="0" y="0"/>
                    </a:cubicBezTo>
                    <a:cubicBezTo>
                      <a:pt x="0" y="4"/>
                      <a:pt x="0" y="8"/>
                      <a:pt x="0"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1" name="Freeform 340"/>
              <p:cNvSpPr>
                <a:spLocks/>
              </p:cNvSpPr>
              <p:nvPr/>
            </p:nvSpPr>
            <p:spPr bwMode="auto">
              <a:xfrm>
                <a:off x="3683000" y="2241550"/>
                <a:ext cx="153988" cy="173038"/>
              </a:xfrm>
              <a:custGeom>
                <a:avLst/>
                <a:gdLst/>
                <a:ahLst/>
                <a:cxnLst>
                  <a:cxn ang="0">
                    <a:pos x="9" y="41"/>
                  </a:cxn>
                  <a:cxn ang="0">
                    <a:pos x="37" y="4"/>
                  </a:cxn>
                  <a:cxn ang="0">
                    <a:pos x="5" y="34"/>
                  </a:cxn>
                  <a:cxn ang="0">
                    <a:pos x="0" y="46"/>
                  </a:cxn>
                  <a:cxn ang="0">
                    <a:pos x="9" y="41"/>
                  </a:cxn>
                </a:cxnLst>
                <a:rect l="0" t="0" r="r" b="b"/>
                <a:pathLst>
                  <a:path w="41" h="46">
                    <a:moveTo>
                      <a:pt x="9" y="41"/>
                    </a:moveTo>
                    <a:cubicBezTo>
                      <a:pt x="21" y="27"/>
                      <a:pt x="41" y="7"/>
                      <a:pt x="37" y="4"/>
                    </a:cubicBezTo>
                    <a:cubicBezTo>
                      <a:pt x="33" y="0"/>
                      <a:pt x="17" y="21"/>
                      <a:pt x="5" y="34"/>
                    </a:cubicBezTo>
                    <a:cubicBezTo>
                      <a:pt x="3" y="39"/>
                      <a:pt x="1" y="43"/>
                      <a:pt x="0" y="46"/>
                    </a:cubicBezTo>
                    <a:cubicBezTo>
                      <a:pt x="3" y="45"/>
                      <a:pt x="6" y="43"/>
                      <a:pt x="9" y="4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2" name="Freeform 341"/>
              <p:cNvSpPr>
                <a:spLocks/>
              </p:cNvSpPr>
              <p:nvPr/>
            </p:nvSpPr>
            <p:spPr bwMode="auto">
              <a:xfrm>
                <a:off x="3370263" y="2398713"/>
                <a:ext cx="207963" cy="60325"/>
              </a:xfrm>
              <a:custGeom>
                <a:avLst/>
                <a:gdLst/>
                <a:ahLst/>
                <a:cxnLst>
                  <a:cxn ang="0">
                    <a:pos x="43" y="16"/>
                  </a:cxn>
                  <a:cxn ang="0">
                    <a:pos x="55" y="14"/>
                  </a:cxn>
                  <a:cxn ang="0">
                    <a:pos x="44" y="8"/>
                  </a:cxn>
                  <a:cxn ang="0">
                    <a:pos x="0" y="5"/>
                  </a:cxn>
                  <a:cxn ang="0">
                    <a:pos x="34" y="14"/>
                  </a:cxn>
                  <a:cxn ang="0">
                    <a:pos x="38" y="15"/>
                  </a:cxn>
                  <a:cxn ang="0">
                    <a:pos x="43" y="16"/>
                  </a:cxn>
                </a:cxnLst>
                <a:rect l="0" t="0" r="r" b="b"/>
                <a:pathLst>
                  <a:path w="55" h="16">
                    <a:moveTo>
                      <a:pt x="43" y="16"/>
                    </a:moveTo>
                    <a:cubicBezTo>
                      <a:pt x="47" y="15"/>
                      <a:pt x="51" y="14"/>
                      <a:pt x="55" y="14"/>
                    </a:cubicBezTo>
                    <a:cubicBezTo>
                      <a:pt x="52" y="12"/>
                      <a:pt x="48" y="10"/>
                      <a:pt x="44" y="8"/>
                    </a:cubicBezTo>
                    <a:cubicBezTo>
                      <a:pt x="26" y="5"/>
                      <a:pt x="1" y="0"/>
                      <a:pt x="0" y="5"/>
                    </a:cubicBezTo>
                    <a:cubicBezTo>
                      <a:pt x="0" y="9"/>
                      <a:pt x="18" y="11"/>
                      <a:pt x="34" y="14"/>
                    </a:cubicBezTo>
                    <a:cubicBezTo>
                      <a:pt x="36" y="14"/>
                      <a:pt x="37" y="14"/>
                      <a:pt x="38" y="15"/>
                    </a:cubicBezTo>
                    <a:cubicBezTo>
                      <a:pt x="40" y="15"/>
                      <a:pt x="41" y="15"/>
                      <a:pt x="43"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3" name="Freeform 342"/>
              <p:cNvSpPr>
                <a:spLocks/>
              </p:cNvSpPr>
              <p:nvPr/>
            </p:nvSpPr>
            <p:spPr bwMode="auto">
              <a:xfrm>
                <a:off x="3532188" y="2195513"/>
                <a:ext cx="87313" cy="203200"/>
              </a:xfrm>
              <a:custGeom>
                <a:avLst/>
                <a:gdLst/>
                <a:ahLst/>
                <a:cxnLst>
                  <a:cxn ang="0">
                    <a:pos x="17" y="47"/>
                  </a:cxn>
                  <a:cxn ang="0">
                    <a:pos x="23" y="54"/>
                  </a:cxn>
                  <a:cxn ang="0">
                    <a:pos x="23" y="42"/>
                  </a:cxn>
                  <a:cxn ang="0">
                    <a:pos x="4" y="2"/>
                  </a:cxn>
                  <a:cxn ang="0">
                    <a:pos x="14" y="39"/>
                  </a:cxn>
                  <a:cxn ang="0">
                    <a:pos x="17" y="47"/>
                  </a:cxn>
                </a:cxnLst>
                <a:rect l="0" t="0" r="r" b="b"/>
                <a:pathLst>
                  <a:path w="23" h="54">
                    <a:moveTo>
                      <a:pt x="17" y="47"/>
                    </a:moveTo>
                    <a:cubicBezTo>
                      <a:pt x="19" y="50"/>
                      <a:pt x="21" y="52"/>
                      <a:pt x="23" y="54"/>
                    </a:cubicBezTo>
                    <a:cubicBezTo>
                      <a:pt x="23" y="51"/>
                      <a:pt x="23" y="47"/>
                      <a:pt x="23" y="42"/>
                    </a:cubicBezTo>
                    <a:cubicBezTo>
                      <a:pt x="16" y="25"/>
                      <a:pt x="9" y="0"/>
                      <a:pt x="4" y="2"/>
                    </a:cubicBezTo>
                    <a:cubicBezTo>
                      <a:pt x="0" y="4"/>
                      <a:pt x="8" y="23"/>
                      <a:pt x="14" y="39"/>
                    </a:cubicBezTo>
                    <a:cubicBezTo>
                      <a:pt x="15" y="42"/>
                      <a:pt x="16" y="44"/>
                      <a:pt x="17" y="4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4" name="Freeform 343"/>
              <p:cNvSpPr>
                <a:spLocks/>
              </p:cNvSpPr>
              <p:nvPr/>
            </p:nvSpPr>
            <p:spPr bwMode="auto">
              <a:xfrm>
                <a:off x="3525838" y="2689225"/>
                <a:ext cx="25400" cy="26988"/>
              </a:xfrm>
              <a:custGeom>
                <a:avLst/>
                <a:gdLst/>
                <a:ahLst/>
                <a:cxnLst>
                  <a:cxn ang="0">
                    <a:pos x="0" y="6"/>
                  </a:cxn>
                  <a:cxn ang="0">
                    <a:pos x="0" y="6"/>
                  </a:cxn>
                  <a:cxn ang="0">
                    <a:pos x="0" y="6"/>
                  </a:cxn>
                  <a:cxn ang="0">
                    <a:pos x="7" y="0"/>
                  </a:cxn>
                  <a:cxn ang="0">
                    <a:pos x="0" y="6"/>
                  </a:cxn>
                </a:cxnLst>
                <a:rect l="0" t="0" r="r" b="b"/>
                <a:pathLst>
                  <a:path w="7" h="7">
                    <a:moveTo>
                      <a:pt x="0" y="6"/>
                    </a:moveTo>
                    <a:cubicBezTo>
                      <a:pt x="0" y="6"/>
                      <a:pt x="0" y="6"/>
                      <a:pt x="0" y="6"/>
                    </a:cubicBezTo>
                    <a:cubicBezTo>
                      <a:pt x="0" y="6"/>
                      <a:pt x="0" y="6"/>
                      <a:pt x="0" y="6"/>
                    </a:cubicBezTo>
                    <a:cubicBezTo>
                      <a:pt x="2" y="7"/>
                      <a:pt x="4" y="4"/>
                      <a:pt x="7" y="0"/>
                    </a:cubicBezTo>
                    <a:cubicBezTo>
                      <a:pt x="4" y="4"/>
                      <a:pt x="2" y="7"/>
                      <a:pt x="0" y="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5" name="Freeform 344"/>
              <p:cNvSpPr>
                <a:spLocks/>
              </p:cNvSpPr>
              <p:nvPr/>
            </p:nvSpPr>
            <p:spPr bwMode="auto">
              <a:xfrm>
                <a:off x="3487738" y="2259013"/>
                <a:ext cx="7938" cy="15875"/>
              </a:xfrm>
              <a:custGeom>
                <a:avLst/>
                <a:gdLst/>
                <a:ahLst/>
                <a:cxnLst>
                  <a:cxn ang="0">
                    <a:pos x="2" y="4"/>
                  </a:cxn>
                  <a:cxn ang="0">
                    <a:pos x="0" y="0"/>
                  </a:cxn>
                  <a:cxn ang="0">
                    <a:pos x="2" y="4"/>
                  </a:cxn>
                </a:cxnLst>
                <a:rect l="0" t="0" r="r" b="b"/>
                <a:pathLst>
                  <a:path w="2" h="4">
                    <a:moveTo>
                      <a:pt x="2" y="4"/>
                    </a:moveTo>
                    <a:cubicBezTo>
                      <a:pt x="1" y="3"/>
                      <a:pt x="1" y="1"/>
                      <a:pt x="0" y="0"/>
                    </a:cubicBezTo>
                    <a:cubicBezTo>
                      <a:pt x="1" y="1"/>
                      <a:pt x="1" y="3"/>
                      <a:pt x="2"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6" name="Freeform 345"/>
              <p:cNvSpPr>
                <a:spLocks/>
              </p:cNvSpPr>
              <p:nvPr/>
            </p:nvSpPr>
            <p:spPr bwMode="auto">
              <a:xfrm>
                <a:off x="3735388" y="2228850"/>
                <a:ext cx="7938" cy="12700"/>
              </a:xfrm>
              <a:custGeom>
                <a:avLst/>
                <a:gdLst/>
                <a:ahLst/>
                <a:cxnLst>
                  <a:cxn ang="0">
                    <a:pos x="0" y="3"/>
                  </a:cxn>
                  <a:cxn ang="0">
                    <a:pos x="2" y="0"/>
                  </a:cxn>
                  <a:cxn ang="0">
                    <a:pos x="0" y="3"/>
                  </a:cxn>
                </a:cxnLst>
                <a:rect l="0" t="0" r="r" b="b"/>
                <a:pathLst>
                  <a:path w="2" h="3">
                    <a:moveTo>
                      <a:pt x="0" y="3"/>
                    </a:moveTo>
                    <a:cubicBezTo>
                      <a:pt x="0" y="2"/>
                      <a:pt x="1" y="1"/>
                      <a:pt x="2" y="0"/>
                    </a:cubicBezTo>
                    <a:cubicBezTo>
                      <a:pt x="1" y="1"/>
                      <a:pt x="0" y="2"/>
                      <a:pt x="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7" name="Freeform 346"/>
              <p:cNvSpPr>
                <a:spLocks/>
              </p:cNvSpPr>
              <p:nvPr/>
            </p:nvSpPr>
            <p:spPr bwMode="auto">
              <a:xfrm>
                <a:off x="3484563" y="2247900"/>
                <a:ext cx="1588" cy="4763"/>
              </a:xfrm>
              <a:custGeom>
                <a:avLst/>
                <a:gdLst/>
                <a:ahLst/>
                <a:cxnLst>
                  <a:cxn ang="0">
                    <a:pos x="0" y="1"/>
                  </a:cxn>
                  <a:cxn ang="0">
                    <a:pos x="0" y="0"/>
                  </a:cxn>
                  <a:cxn ang="0">
                    <a:pos x="0" y="1"/>
                  </a:cxn>
                </a:cxnLst>
                <a:rect l="0" t="0" r="r" b="b"/>
                <a:pathLst>
                  <a:path h="1">
                    <a:moveTo>
                      <a:pt x="0" y="1"/>
                    </a:moveTo>
                    <a:cubicBezTo>
                      <a:pt x="0" y="1"/>
                      <a:pt x="0" y="0"/>
                      <a:pt x="0" y="0"/>
                    </a:cubicBezTo>
                    <a:cubicBezTo>
                      <a:pt x="0" y="0"/>
                      <a:pt x="0" y="1"/>
                      <a:pt x="0"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8" name="Freeform 347"/>
              <p:cNvSpPr>
                <a:spLocks/>
              </p:cNvSpPr>
              <p:nvPr/>
            </p:nvSpPr>
            <p:spPr bwMode="auto">
              <a:xfrm>
                <a:off x="3751263" y="2428875"/>
                <a:ext cx="153988" cy="11113"/>
              </a:xfrm>
              <a:custGeom>
                <a:avLst/>
                <a:gdLst/>
                <a:ahLst/>
                <a:cxnLst>
                  <a:cxn ang="0">
                    <a:pos x="41" y="1"/>
                  </a:cxn>
                  <a:cxn ang="0">
                    <a:pos x="0" y="3"/>
                  </a:cxn>
                  <a:cxn ang="0">
                    <a:pos x="0" y="3"/>
                  </a:cxn>
                  <a:cxn ang="0">
                    <a:pos x="41" y="1"/>
                  </a:cxn>
                </a:cxnLst>
                <a:rect l="0" t="0" r="r" b="b"/>
                <a:pathLst>
                  <a:path w="41" h="3">
                    <a:moveTo>
                      <a:pt x="41" y="1"/>
                    </a:moveTo>
                    <a:cubicBezTo>
                      <a:pt x="34" y="0"/>
                      <a:pt x="15" y="2"/>
                      <a:pt x="0" y="3"/>
                    </a:cubicBezTo>
                    <a:cubicBezTo>
                      <a:pt x="0" y="3"/>
                      <a:pt x="0" y="3"/>
                      <a:pt x="0" y="3"/>
                    </a:cubicBezTo>
                    <a:cubicBezTo>
                      <a:pt x="15" y="2"/>
                      <a:pt x="34" y="0"/>
                      <a:pt x="41"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9" name="Freeform 348"/>
              <p:cNvSpPr>
                <a:spLocks/>
              </p:cNvSpPr>
              <p:nvPr/>
            </p:nvSpPr>
            <p:spPr bwMode="auto">
              <a:xfrm>
                <a:off x="3717925" y="2255838"/>
                <a:ext cx="6350" cy="15875"/>
              </a:xfrm>
              <a:custGeom>
                <a:avLst/>
                <a:gdLst/>
                <a:ahLst/>
                <a:cxnLst>
                  <a:cxn ang="0">
                    <a:pos x="0" y="4"/>
                  </a:cxn>
                  <a:cxn ang="0">
                    <a:pos x="2" y="0"/>
                  </a:cxn>
                  <a:cxn ang="0">
                    <a:pos x="0" y="4"/>
                  </a:cxn>
                </a:cxnLst>
                <a:rect l="0" t="0" r="r" b="b"/>
                <a:pathLst>
                  <a:path w="2" h="4">
                    <a:moveTo>
                      <a:pt x="0" y="4"/>
                    </a:moveTo>
                    <a:cubicBezTo>
                      <a:pt x="1" y="3"/>
                      <a:pt x="2" y="1"/>
                      <a:pt x="2" y="0"/>
                    </a:cubicBezTo>
                    <a:cubicBezTo>
                      <a:pt x="2" y="1"/>
                      <a:pt x="1" y="3"/>
                      <a:pt x="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0" name="Freeform 349"/>
              <p:cNvSpPr>
                <a:spLocks/>
              </p:cNvSpPr>
              <p:nvPr/>
            </p:nvSpPr>
            <p:spPr bwMode="auto">
              <a:xfrm>
                <a:off x="3675063" y="2271713"/>
                <a:ext cx="42863" cy="85725"/>
              </a:xfrm>
              <a:custGeom>
                <a:avLst/>
                <a:gdLst/>
                <a:ahLst/>
                <a:cxnLst>
                  <a:cxn ang="0">
                    <a:pos x="11" y="0"/>
                  </a:cxn>
                  <a:cxn ang="0">
                    <a:pos x="0" y="23"/>
                  </a:cxn>
                  <a:cxn ang="0">
                    <a:pos x="0" y="23"/>
                  </a:cxn>
                  <a:cxn ang="0">
                    <a:pos x="11" y="0"/>
                  </a:cxn>
                </a:cxnLst>
                <a:rect l="0" t="0" r="r" b="b"/>
                <a:pathLst>
                  <a:path w="11" h="23">
                    <a:moveTo>
                      <a:pt x="11" y="0"/>
                    </a:moveTo>
                    <a:cubicBezTo>
                      <a:pt x="8" y="7"/>
                      <a:pt x="4" y="16"/>
                      <a:pt x="0" y="23"/>
                    </a:cubicBezTo>
                    <a:cubicBezTo>
                      <a:pt x="0" y="23"/>
                      <a:pt x="0" y="23"/>
                      <a:pt x="0" y="23"/>
                    </a:cubicBezTo>
                    <a:cubicBezTo>
                      <a:pt x="4" y="16"/>
                      <a:pt x="8" y="7"/>
                      <a:pt x="1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1" name="Freeform 350"/>
              <p:cNvSpPr>
                <a:spLocks/>
              </p:cNvSpPr>
              <p:nvPr/>
            </p:nvSpPr>
            <p:spPr bwMode="auto">
              <a:xfrm>
                <a:off x="3506788" y="2289175"/>
                <a:ext cx="7938" cy="11113"/>
              </a:xfrm>
              <a:custGeom>
                <a:avLst/>
                <a:gdLst/>
                <a:ahLst/>
                <a:cxnLst>
                  <a:cxn ang="0">
                    <a:pos x="2" y="3"/>
                  </a:cxn>
                  <a:cxn ang="0">
                    <a:pos x="0" y="0"/>
                  </a:cxn>
                  <a:cxn ang="0">
                    <a:pos x="2" y="3"/>
                  </a:cxn>
                </a:cxnLst>
                <a:rect l="0" t="0" r="r" b="b"/>
                <a:pathLst>
                  <a:path w="2" h="3">
                    <a:moveTo>
                      <a:pt x="2" y="3"/>
                    </a:moveTo>
                    <a:cubicBezTo>
                      <a:pt x="1" y="2"/>
                      <a:pt x="0" y="1"/>
                      <a:pt x="0" y="0"/>
                    </a:cubicBezTo>
                    <a:cubicBezTo>
                      <a:pt x="0" y="1"/>
                      <a:pt x="1" y="2"/>
                      <a:pt x="2"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2" name="Freeform 351"/>
              <p:cNvSpPr>
                <a:spLocks/>
              </p:cNvSpPr>
              <p:nvPr/>
            </p:nvSpPr>
            <p:spPr bwMode="auto">
              <a:xfrm>
                <a:off x="3367088" y="2451100"/>
                <a:ext cx="211138" cy="38100"/>
              </a:xfrm>
              <a:custGeom>
                <a:avLst/>
                <a:gdLst/>
                <a:ahLst/>
                <a:cxnLst>
                  <a:cxn ang="0">
                    <a:pos x="56" y="0"/>
                  </a:cxn>
                  <a:cxn ang="0">
                    <a:pos x="56" y="0"/>
                  </a:cxn>
                  <a:cxn ang="0">
                    <a:pos x="44" y="2"/>
                  </a:cxn>
                  <a:cxn ang="0">
                    <a:pos x="25" y="3"/>
                  </a:cxn>
                  <a:cxn ang="0">
                    <a:pos x="22" y="4"/>
                  </a:cxn>
                  <a:cxn ang="0">
                    <a:pos x="18" y="4"/>
                  </a:cxn>
                  <a:cxn ang="0">
                    <a:pos x="1" y="9"/>
                  </a:cxn>
                  <a:cxn ang="0">
                    <a:pos x="1" y="10"/>
                  </a:cxn>
                  <a:cxn ang="0">
                    <a:pos x="1" y="10"/>
                  </a:cxn>
                  <a:cxn ang="0">
                    <a:pos x="56" y="0"/>
                  </a:cxn>
                </a:cxnLst>
                <a:rect l="0" t="0" r="r" b="b"/>
                <a:pathLst>
                  <a:path w="56" h="10">
                    <a:moveTo>
                      <a:pt x="56" y="0"/>
                    </a:moveTo>
                    <a:cubicBezTo>
                      <a:pt x="56" y="0"/>
                      <a:pt x="56" y="0"/>
                      <a:pt x="56" y="0"/>
                    </a:cubicBezTo>
                    <a:cubicBezTo>
                      <a:pt x="52" y="0"/>
                      <a:pt x="48" y="1"/>
                      <a:pt x="44" y="2"/>
                    </a:cubicBezTo>
                    <a:cubicBezTo>
                      <a:pt x="38" y="2"/>
                      <a:pt x="31" y="3"/>
                      <a:pt x="25" y="3"/>
                    </a:cubicBezTo>
                    <a:cubicBezTo>
                      <a:pt x="24" y="3"/>
                      <a:pt x="23" y="4"/>
                      <a:pt x="22" y="4"/>
                    </a:cubicBezTo>
                    <a:cubicBezTo>
                      <a:pt x="21" y="4"/>
                      <a:pt x="19" y="4"/>
                      <a:pt x="18" y="4"/>
                    </a:cubicBezTo>
                    <a:cubicBezTo>
                      <a:pt x="9" y="5"/>
                      <a:pt x="2" y="6"/>
                      <a:pt x="1" y="9"/>
                    </a:cubicBezTo>
                    <a:cubicBezTo>
                      <a:pt x="1" y="9"/>
                      <a:pt x="1" y="9"/>
                      <a:pt x="1" y="10"/>
                    </a:cubicBezTo>
                    <a:cubicBezTo>
                      <a:pt x="1" y="10"/>
                      <a:pt x="1" y="10"/>
                      <a:pt x="1" y="10"/>
                    </a:cubicBezTo>
                    <a:cubicBezTo>
                      <a:pt x="0" y="3"/>
                      <a:pt x="40" y="3"/>
                      <a:pt x="5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3" name="Freeform 352"/>
              <p:cNvSpPr>
                <a:spLocks/>
              </p:cNvSpPr>
              <p:nvPr/>
            </p:nvSpPr>
            <p:spPr bwMode="auto">
              <a:xfrm>
                <a:off x="3532188" y="2330450"/>
                <a:ext cx="41275" cy="57150"/>
              </a:xfrm>
              <a:custGeom>
                <a:avLst/>
                <a:gdLst/>
                <a:ahLst/>
                <a:cxnLst>
                  <a:cxn ang="0">
                    <a:pos x="11" y="15"/>
                  </a:cxn>
                  <a:cxn ang="0">
                    <a:pos x="0" y="0"/>
                  </a:cxn>
                  <a:cxn ang="0">
                    <a:pos x="4" y="5"/>
                  </a:cxn>
                  <a:cxn ang="0">
                    <a:pos x="11" y="15"/>
                  </a:cxn>
                </a:cxnLst>
                <a:rect l="0" t="0" r="r" b="b"/>
                <a:pathLst>
                  <a:path w="11" h="15">
                    <a:moveTo>
                      <a:pt x="11" y="15"/>
                    </a:moveTo>
                    <a:cubicBezTo>
                      <a:pt x="8" y="10"/>
                      <a:pt x="4" y="5"/>
                      <a:pt x="0" y="0"/>
                    </a:cubicBezTo>
                    <a:cubicBezTo>
                      <a:pt x="2" y="2"/>
                      <a:pt x="3" y="3"/>
                      <a:pt x="4" y="5"/>
                    </a:cubicBezTo>
                    <a:cubicBezTo>
                      <a:pt x="6" y="8"/>
                      <a:pt x="9" y="12"/>
                      <a:pt x="11"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4" name="Freeform 353"/>
              <p:cNvSpPr>
                <a:spLocks/>
              </p:cNvSpPr>
              <p:nvPr/>
            </p:nvSpPr>
            <p:spPr bwMode="auto">
              <a:xfrm>
                <a:off x="3586163" y="2511425"/>
                <a:ext cx="14288" cy="49213"/>
              </a:xfrm>
              <a:custGeom>
                <a:avLst/>
                <a:gdLst/>
                <a:ahLst/>
                <a:cxnLst>
                  <a:cxn ang="0">
                    <a:pos x="4" y="0"/>
                  </a:cxn>
                  <a:cxn ang="0">
                    <a:pos x="4" y="0"/>
                  </a:cxn>
                  <a:cxn ang="0">
                    <a:pos x="0" y="12"/>
                  </a:cxn>
                  <a:cxn ang="0">
                    <a:pos x="0" y="13"/>
                  </a:cxn>
                  <a:cxn ang="0">
                    <a:pos x="4" y="0"/>
                  </a:cxn>
                </a:cxnLst>
                <a:rect l="0" t="0" r="r" b="b"/>
                <a:pathLst>
                  <a:path w="4" h="13">
                    <a:moveTo>
                      <a:pt x="4" y="0"/>
                    </a:moveTo>
                    <a:cubicBezTo>
                      <a:pt x="4" y="0"/>
                      <a:pt x="4" y="0"/>
                      <a:pt x="4" y="0"/>
                    </a:cubicBezTo>
                    <a:cubicBezTo>
                      <a:pt x="4" y="3"/>
                      <a:pt x="2" y="8"/>
                      <a:pt x="0" y="12"/>
                    </a:cubicBezTo>
                    <a:cubicBezTo>
                      <a:pt x="0" y="13"/>
                      <a:pt x="0" y="13"/>
                      <a:pt x="0" y="13"/>
                    </a:cubicBezTo>
                    <a:cubicBezTo>
                      <a:pt x="2" y="8"/>
                      <a:pt x="4" y="4"/>
                      <a:pt x="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5" name="Freeform 354"/>
              <p:cNvSpPr>
                <a:spLocks/>
              </p:cNvSpPr>
              <p:nvPr/>
            </p:nvSpPr>
            <p:spPr bwMode="auto">
              <a:xfrm>
                <a:off x="3668713" y="2214563"/>
                <a:ext cx="107950" cy="206375"/>
              </a:xfrm>
              <a:custGeom>
                <a:avLst/>
                <a:gdLst/>
                <a:ahLst/>
                <a:cxnLst>
                  <a:cxn ang="0">
                    <a:pos x="1" y="55"/>
                  </a:cxn>
                  <a:cxn ang="0">
                    <a:pos x="4" y="53"/>
                  </a:cxn>
                  <a:cxn ang="0">
                    <a:pos x="9" y="41"/>
                  </a:cxn>
                  <a:cxn ang="0">
                    <a:pos x="25" y="0"/>
                  </a:cxn>
                  <a:cxn ang="0">
                    <a:pos x="20" y="4"/>
                  </a:cxn>
                  <a:cxn ang="0">
                    <a:pos x="18" y="7"/>
                  </a:cxn>
                  <a:cxn ang="0">
                    <a:pos x="15" y="11"/>
                  </a:cxn>
                  <a:cxn ang="0">
                    <a:pos x="13" y="15"/>
                  </a:cxn>
                  <a:cxn ang="0">
                    <a:pos x="2" y="38"/>
                  </a:cxn>
                  <a:cxn ang="0">
                    <a:pos x="1" y="55"/>
                  </a:cxn>
                </a:cxnLst>
                <a:rect l="0" t="0" r="r" b="b"/>
                <a:pathLst>
                  <a:path w="29" h="55">
                    <a:moveTo>
                      <a:pt x="1" y="55"/>
                    </a:moveTo>
                    <a:cubicBezTo>
                      <a:pt x="2" y="54"/>
                      <a:pt x="3" y="54"/>
                      <a:pt x="4" y="53"/>
                    </a:cubicBezTo>
                    <a:cubicBezTo>
                      <a:pt x="5" y="50"/>
                      <a:pt x="7" y="46"/>
                      <a:pt x="9" y="41"/>
                    </a:cubicBezTo>
                    <a:cubicBezTo>
                      <a:pt x="17" y="25"/>
                      <a:pt x="29" y="3"/>
                      <a:pt x="25" y="0"/>
                    </a:cubicBezTo>
                    <a:cubicBezTo>
                      <a:pt x="23" y="0"/>
                      <a:pt x="22" y="1"/>
                      <a:pt x="20" y="4"/>
                    </a:cubicBezTo>
                    <a:cubicBezTo>
                      <a:pt x="19" y="5"/>
                      <a:pt x="18" y="6"/>
                      <a:pt x="18" y="7"/>
                    </a:cubicBezTo>
                    <a:cubicBezTo>
                      <a:pt x="17" y="8"/>
                      <a:pt x="16" y="10"/>
                      <a:pt x="15" y="11"/>
                    </a:cubicBezTo>
                    <a:cubicBezTo>
                      <a:pt x="15" y="12"/>
                      <a:pt x="14" y="14"/>
                      <a:pt x="13" y="15"/>
                    </a:cubicBezTo>
                    <a:cubicBezTo>
                      <a:pt x="10" y="22"/>
                      <a:pt x="6" y="31"/>
                      <a:pt x="2" y="38"/>
                    </a:cubicBezTo>
                    <a:cubicBezTo>
                      <a:pt x="1" y="45"/>
                      <a:pt x="0" y="52"/>
                      <a:pt x="1" y="5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6" name="Freeform 355"/>
              <p:cNvSpPr>
                <a:spLocks/>
              </p:cNvSpPr>
              <p:nvPr/>
            </p:nvSpPr>
            <p:spPr bwMode="auto">
              <a:xfrm>
                <a:off x="3514725" y="2508250"/>
                <a:ext cx="104775" cy="207963"/>
              </a:xfrm>
              <a:custGeom>
                <a:avLst/>
                <a:gdLst/>
                <a:ahLst/>
                <a:cxnLst>
                  <a:cxn ang="0">
                    <a:pos x="27" y="0"/>
                  </a:cxn>
                  <a:cxn ang="0">
                    <a:pos x="23" y="1"/>
                  </a:cxn>
                  <a:cxn ang="0">
                    <a:pos x="19" y="14"/>
                  </a:cxn>
                  <a:cxn ang="0">
                    <a:pos x="3" y="54"/>
                  </a:cxn>
                  <a:cxn ang="0">
                    <a:pos x="3" y="54"/>
                  </a:cxn>
                  <a:cxn ang="0">
                    <a:pos x="10" y="48"/>
                  </a:cxn>
                  <a:cxn ang="0">
                    <a:pos x="26" y="17"/>
                  </a:cxn>
                  <a:cxn ang="0">
                    <a:pos x="27" y="0"/>
                  </a:cxn>
                </a:cxnLst>
                <a:rect l="0" t="0" r="r" b="b"/>
                <a:pathLst>
                  <a:path w="28" h="55">
                    <a:moveTo>
                      <a:pt x="27" y="0"/>
                    </a:moveTo>
                    <a:cubicBezTo>
                      <a:pt x="26" y="0"/>
                      <a:pt x="25" y="1"/>
                      <a:pt x="23" y="1"/>
                    </a:cubicBezTo>
                    <a:cubicBezTo>
                      <a:pt x="23" y="5"/>
                      <a:pt x="21" y="9"/>
                      <a:pt x="19" y="14"/>
                    </a:cubicBezTo>
                    <a:cubicBezTo>
                      <a:pt x="11" y="29"/>
                      <a:pt x="0" y="50"/>
                      <a:pt x="3" y="54"/>
                    </a:cubicBezTo>
                    <a:cubicBezTo>
                      <a:pt x="3" y="54"/>
                      <a:pt x="3" y="54"/>
                      <a:pt x="3" y="54"/>
                    </a:cubicBezTo>
                    <a:cubicBezTo>
                      <a:pt x="5" y="55"/>
                      <a:pt x="7" y="52"/>
                      <a:pt x="10" y="48"/>
                    </a:cubicBezTo>
                    <a:cubicBezTo>
                      <a:pt x="15" y="40"/>
                      <a:pt x="21" y="27"/>
                      <a:pt x="26" y="17"/>
                    </a:cubicBezTo>
                    <a:cubicBezTo>
                      <a:pt x="27" y="9"/>
                      <a:pt x="28" y="3"/>
                      <a:pt x="27"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7" name="Freeform 356"/>
              <p:cNvSpPr>
                <a:spLocks/>
              </p:cNvSpPr>
              <p:nvPr/>
            </p:nvSpPr>
            <p:spPr bwMode="auto">
              <a:xfrm>
                <a:off x="3698875" y="2428875"/>
                <a:ext cx="222250" cy="49213"/>
              </a:xfrm>
              <a:custGeom>
                <a:avLst/>
                <a:gdLst/>
                <a:ahLst/>
                <a:cxnLst>
                  <a:cxn ang="0">
                    <a:pos x="0" y="11"/>
                  </a:cxn>
                  <a:cxn ang="0">
                    <a:pos x="3" y="13"/>
                  </a:cxn>
                  <a:cxn ang="0">
                    <a:pos x="15" y="11"/>
                  </a:cxn>
                  <a:cxn ang="0">
                    <a:pos x="58" y="3"/>
                  </a:cxn>
                  <a:cxn ang="0">
                    <a:pos x="55" y="1"/>
                  </a:cxn>
                  <a:cxn ang="0">
                    <a:pos x="14" y="3"/>
                  </a:cxn>
                  <a:cxn ang="0">
                    <a:pos x="0" y="11"/>
                  </a:cxn>
                </a:cxnLst>
                <a:rect l="0" t="0" r="r" b="b"/>
                <a:pathLst>
                  <a:path w="59" h="13">
                    <a:moveTo>
                      <a:pt x="0" y="11"/>
                    </a:moveTo>
                    <a:cubicBezTo>
                      <a:pt x="1" y="11"/>
                      <a:pt x="2" y="12"/>
                      <a:pt x="3" y="13"/>
                    </a:cubicBezTo>
                    <a:cubicBezTo>
                      <a:pt x="6" y="12"/>
                      <a:pt x="10" y="12"/>
                      <a:pt x="15" y="11"/>
                    </a:cubicBezTo>
                    <a:cubicBezTo>
                      <a:pt x="33" y="9"/>
                      <a:pt x="59" y="8"/>
                      <a:pt x="58" y="3"/>
                    </a:cubicBezTo>
                    <a:cubicBezTo>
                      <a:pt x="58" y="2"/>
                      <a:pt x="57" y="2"/>
                      <a:pt x="55" y="1"/>
                    </a:cubicBezTo>
                    <a:cubicBezTo>
                      <a:pt x="48" y="0"/>
                      <a:pt x="29" y="2"/>
                      <a:pt x="14" y="3"/>
                    </a:cubicBezTo>
                    <a:cubicBezTo>
                      <a:pt x="8" y="6"/>
                      <a:pt x="2" y="8"/>
                      <a:pt x="0" y="1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8" name="Freeform 357"/>
              <p:cNvSpPr>
                <a:spLocks/>
              </p:cNvSpPr>
              <p:nvPr/>
            </p:nvSpPr>
            <p:spPr bwMode="auto">
              <a:xfrm>
                <a:off x="3479800" y="2233613"/>
                <a:ext cx="139700" cy="180975"/>
              </a:xfrm>
              <a:custGeom>
                <a:avLst/>
                <a:gdLst/>
                <a:ahLst/>
                <a:cxnLst>
                  <a:cxn ang="0">
                    <a:pos x="25" y="41"/>
                  </a:cxn>
                  <a:cxn ang="0">
                    <a:pos x="36" y="48"/>
                  </a:cxn>
                  <a:cxn ang="0">
                    <a:pos x="37" y="44"/>
                  </a:cxn>
                  <a:cxn ang="0">
                    <a:pos x="31" y="37"/>
                  </a:cxn>
                  <a:cxn ang="0">
                    <a:pos x="26" y="30"/>
                  </a:cxn>
                  <a:cxn ang="0">
                    <a:pos x="5" y="1"/>
                  </a:cxn>
                  <a:cxn ang="0">
                    <a:pos x="1" y="1"/>
                  </a:cxn>
                  <a:cxn ang="0">
                    <a:pos x="1" y="4"/>
                  </a:cxn>
                  <a:cxn ang="0">
                    <a:pos x="1" y="5"/>
                  </a:cxn>
                  <a:cxn ang="0">
                    <a:pos x="2" y="7"/>
                  </a:cxn>
                  <a:cxn ang="0">
                    <a:pos x="4" y="11"/>
                  </a:cxn>
                  <a:cxn ang="0">
                    <a:pos x="7" y="15"/>
                  </a:cxn>
                  <a:cxn ang="0">
                    <a:pos x="9" y="18"/>
                  </a:cxn>
                  <a:cxn ang="0">
                    <a:pos x="14" y="26"/>
                  </a:cxn>
                  <a:cxn ang="0">
                    <a:pos x="25" y="41"/>
                  </a:cxn>
                </a:cxnLst>
                <a:rect l="0" t="0" r="r" b="b"/>
                <a:pathLst>
                  <a:path w="37" h="48">
                    <a:moveTo>
                      <a:pt x="25" y="41"/>
                    </a:moveTo>
                    <a:cubicBezTo>
                      <a:pt x="29" y="45"/>
                      <a:pt x="33" y="48"/>
                      <a:pt x="36" y="48"/>
                    </a:cubicBezTo>
                    <a:cubicBezTo>
                      <a:pt x="36" y="47"/>
                      <a:pt x="37" y="46"/>
                      <a:pt x="37" y="44"/>
                    </a:cubicBezTo>
                    <a:cubicBezTo>
                      <a:pt x="35" y="42"/>
                      <a:pt x="33" y="40"/>
                      <a:pt x="31" y="37"/>
                    </a:cubicBezTo>
                    <a:cubicBezTo>
                      <a:pt x="29" y="35"/>
                      <a:pt x="28" y="32"/>
                      <a:pt x="26" y="30"/>
                    </a:cubicBezTo>
                    <a:cubicBezTo>
                      <a:pt x="18" y="19"/>
                      <a:pt x="10" y="5"/>
                      <a:pt x="5" y="1"/>
                    </a:cubicBezTo>
                    <a:cubicBezTo>
                      <a:pt x="3" y="1"/>
                      <a:pt x="2" y="0"/>
                      <a:pt x="1" y="1"/>
                    </a:cubicBezTo>
                    <a:cubicBezTo>
                      <a:pt x="1" y="1"/>
                      <a:pt x="0" y="2"/>
                      <a:pt x="1" y="4"/>
                    </a:cubicBezTo>
                    <a:cubicBezTo>
                      <a:pt x="1" y="4"/>
                      <a:pt x="1" y="5"/>
                      <a:pt x="1" y="5"/>
                    </a:cubicBezTo>
                    <a:cubicBezTo>
                      <a:pt x="1" y="6"/>
                      <a:pt x="2" y="6"/>
                      <a:pt x="2" y="7"/>
                    </a:cubicBezTo>
                    <a:cubicBezTo>
                      <a:pt x="3" y="8"/>
                      <a:pt x="3" y="10"/>
                      <a:pt x="4" y="11"/>
                    </a:cubicBezTo>
                    <a:cubicBezTo>
                      <a:pt x="5" y="12"/>
                      <a:pt x="6" y="14"/>
                      <a:pt x="7" y="15"/>
                    </a:cubicBezTo>
                    <a:cubicBezTo>
                      <a:pt x="7" y="16"/>
                      <a:pt x="8" y="17"/>
                      <a:pt x="9" y="18"/>
                    </a:cubicBezTo>
                    <a:cubicBezTo>
                      <a:pt x="10" y="21"/>
                      <a:pt x="12" y="23"/>
                      <a:pt x="14" y="26"/>
                    </a:cubicBezTo>
                    <a:cubicBezTo>
                      <a:pt x="18" y="31"/>
                      <a:pt x="22" y="36"/>
                      <a:pt x="25" y="4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9" name="Freeform 358"/>
              <p:cNvSpPr>
                <a:spLocks/>
              </p:cNvSpPr>
              <p:nvPr/>
            </p:nvSpPr>
            <p:spPr bwMode="auto">
              <a:xfrm>
                <a:off x="3367088" y="2451100"/>
                <a:ext cx="222250" cy="53975"/>
              </a:xfrm>
              <a:custGeom>
                <a:avLst/>
                <a:gdLst/>
                <a:ahLst/>
                <a:cxnLst>
                  <a:cxn ang="0">
                    <a:pos x="59" y="2"/>
                  </a:cxn>
                  <a:cxn ang="0">
                    <a:pos x="56" y="0"/>
                  </a:cxn>
                  <a:cxn ang="0">
                    <a:pos x="1" y="10"/>
                  </a:cxn>
                  <a:cxn ang="0">
                    <a:pos x="1" y="10"/>
                  </a:cxn>
                  <a:cxn ang="0">
                    <a:pos x="44" y="9"/>
                  </a:cxn>
                  <a:cxn ang="0">
                    <a:pos x="59" y="2"/>
                  </a:cxn>
                </a:cxnLst>
                <a:rect l="0" t="0" r="r" b="b"/>
                <a:pathLst>
                  <a:path w="59" h="14">
                    <a:moveTo>
                      <a:pt x="59" y="2"/>
                    </a:moveTo>
                    <a:cubicBezTo>
                      <a:pt x="58" y="1"/>
                      <a:pt x="57" y="1"/>
                      <a:pt x="56" y="0"/>
                    </a:cubicBezTo>
                    <a:cubicBezTo>
                      <a:pt x="40" y="3"/>
                      <a:pt x="0" y="3"/>
                      <a:pt x="1" y="10"/>
                    </a:cubicBezTo>
                    <a:cubicBezTo>
                      <a:pt x="1" y="10"/>
                      <a:pt x="1" y="10"/>
                      <a:pt x="1" y="10"/>
                    </a:cubicBezTo>
                    <a:cubicBezTo>
                      <a:pt x="1" y="14"/>
                      <a:pt x="26" y="11"/>
                      <a:pt x="44" y="9"/>
                    </a:cubicBezTo>
                    <a:cubicBezTo>
                      <a:pt x="51" y="7"/>
                      <a:pt x="56" y="4"/>
                      <a:pt x="59"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0" name="Freeform 359"/>
              <p:cNvSpPr>
                <a:spLocks/>
              </p:cNvSpPr>
              <p:nvPr/>
            </p:nvSpPr>
            <p:spPr bwMode="auto">
              <a:xfrm>
                <a:off x="3668713" y="2511425"/>
                <a:ext cx="150813" cy="185738"/>
              </a:xfrm>
              <a:custGeom>
                <a:avLst/>
                <a:gdLst/>
                <a:ahLst/>
                <a:cxnLst>
                  <a:cxn ang="0">
                    <a:pos x="1" y="0"/>
                  </a:cxn>
                  <a:cxn ang="0">
                    <a:pos x="0" y="4"/>
                  </a:cxn>
                  <a:cxn ang="0">
                    <a:pos x="6" y="12"/>
                  </a:cxn>
                  <a:cxn ang="0">
                    <a:pos x="32" y="47"/>
                  </a:cxn>
                  <a:cxn ang="0">
                    <a:pos x="35" y="48"/>
                  </a:cxn>
                  <a:cxn ang="0">
                    <a:pos x="12" y="8"/>
                  </a:cxn>
                  <a:cxn ang="0">
                    <a:pos x="1" y="0"/>
                  </a:cxn>
                </a:cxnLst>
                <a:rect l="0" t="0" r="r" b="b"/>
                <a:pathLst>
                  <a:path w="40" h="49">
                    <a:moveTo>
                      <a:pt x="1" y="0"/>
                    </a:moveTo>
                    <a:cubicBezTo>
                      <a:pt x="0" y="1"/>
                      <a:pt x="0" y="3"/>
                      <a:pt x="0" y="4"/>
                    </a:cubicBezTo>
                    <a:cubicBezTo>
                      <a:pt x="2" y="6"/>
                      <a:pt x="4" y="9"/>
                      <a:pt x="6" y="12"/>
                    </a:cubicBezTo>
                    <a:cubicBezTo>
                      <a:pt x="15" y="24"/>
                      <a:pt x="26" y="43"/>
                      <a:pt x="32" y="47"/>
                    </a:cubicBezTo>
                    <a:cubicBezTo>
                      <a:pt x="33" y="48"/>
                      <a:pt x="35" y="49"/>
                      <a:pt x="35" y="48"/>
                    </a:cubicBezTo>
                    <a:cubicBezTo>
                      <a:pt x="40" y="45"/>
                      <a:pt x="22" y="23"/>
                      <a:pt x="12" y="8"/>
                    </a:cubicBezTo>
                    <a:cubicBezTo>
                      <a:pt x="7" y="4"/>
                      <a:pt x="3" y="1"/>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1" name="Freeform 360"/>
              <p:cNvSpPr>
                <a:spLocks/>
              </p:cNvSpPr>
              <p:nvPr/>
            </p:nvSpPr>
            <p:spPr bwMode="auto">
              <a:xfrm>
                <a:off x="3649663" y="2195513"/>
                <a:ext cx="41275" cy="142875"/>
              </a:xfrm>
              <a:custGeom>
                <a:avLst/>
                <a:gdLst/>
                <a:ahLst/>
                <a:cxnLst>
                  <a:cxn ang="0">
                    <a:pos x="11" y="0"/>
                  </a:cxn>
                  <a:cxn ang="0">
                    <a:pos x="0" y="38"/>
                  </a:cxn>
                  <a:cxn ang="0">
                    <a:pos x="11" y="0"/>
                  </a:cxn>
                </a:cxnLst>
                <a:rect l="0" t="0" r="r" b="b"/>
                <a:pathLst>
                  <a:path w="11" h="38">
                    <a:moveTo>
                      <a:pt x="11" y="0"/>
                    </a:moveTo>
                    <a:cubicBezTo>
                      <a:pt x="7" y="1"/>
                      <a:pt x="3" y="22"/>
                      <a:pt x="0" y="38"/>
                    </a:cubicBezTo>
                    <a:cubicBezTo>
                      <a:pt x="3" y="22"/>
                      <a:pt x="7" y="1"/>
                      <a:pt x="1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2" name="Freeform 361"/>
              <p:cNvSpPr>
                <a:spLocks/>
              </p:cNvSpPr>
              <p:nvPr/>
            </p:nvSpPr>
            <p:spPr bwMode="auto">
              <a:xfrm>
                <a:off x="3646488" y="2338388"/>
                <a:ext cx="3175" cy="15875"/>
              </a:xfrm>
              <a:custGeom>
                <a:avLst/>
                <a:gdLst/>
                <a:ahLst/>
                <a:cxnLst>
                  <a:cxn ang="0">
                    <a:pos x="1" y="0"/>
                  </a:cxn>
                  <a:cxn ang="0">
                    <a:pos x="0" y="4"/>
                  </a:cxn>
                  <a:cxn ang="0">
                    <a:pos x="0" y="4"/>
                  </a:cxn>
                  <a:cxn ang="0">
                    <a:pos x="1" y="0"/>
                  </a:cxn>
                </a:cxnLst>
                <a:rect l="0" t="0" r="r" b="b"/>
                <a:pathLst>
                  <a:path w="1" h="4">
                    <a:moveTo>
                      <a:pt x="1" y="0"/>
                    </a:moveTo>
                    <a:cubicBezTo>
                      <a:pt x="1" y="2"/>
                      <a:pt x="1" y="3"/>
                      <a:pt x="0" y="4"/>
                    </a:cubicBezTo>
                    <a:cubicBezTo>
                      <a:pt x="0" y="4"/>
                      <a:pt x="0" y="4"/>
                      <a:pt x="0" y="4"/>
                    </a:cubicBezTo>
                    <a:cubicBezTo>
                      <a:pt x="1" y="3"/>
                      <a:pt x="1" y="2"/>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3" name="Freeform 362"/>
              <p:cNvSpPr>
                <a:spLocks/>
              </p:cNvSpPr>
              <p:nvPr/>
            </p:nvSpPr>
            <p:spPr bwMode="auto">
              <a:xfrm>
                <a:off x="3540125" y="2395538"/>
                <a:ext cx="15875" cy="11113"/>
              </a:xfrm>
              <a:custGeom>
                <a:avLst/>
                <a:gdLst/>
                <a:ahLst/>
                <a:cxnLst>
                  <a:cxn ang="0">
                    <a:pos x="4" y="3"/>
                  </a:cxn>
                  <a:cxn ang="0">
                    <a:pos x="4" y="3"/>
                  </a:cxn>
                  <a:cxn ang="0">
                    <a:pos x="0" y="0"/>
                  </a:cxn>
                  <a:cxn ang="0">
                    <a:pos x="4" y="3"/>
                  </a:cxn>
                </a:cxnLst>
                <a:rect l="0" t="0" r="r" b="b"/>
                <a:pathLst>
                  <a:path w="4" h="3">
                    <a:moveTo>
                      <a:pt x="4" y="3"/>
                    </a:moveTo>
                    <a:cubicBezTo>
                      <a:pt x="4" y="3"/>
                      <a:pt x="4" y="3"/>
                      <a:pt x="4" y="3"/>
                    </a:cubicBezTo>
                    <a:cubicBezTo>
                      <a:pt x="2" y="2"/>
                      <a:pt x="1" y="1"/>
                      <a:pt x="0" y="0"/>
                    </a:cubicBezTo>
                    <a:cubicBezTo>
                      <a:pt x="1" y="1"/>
                      <a:pt x="2" y="2"/>
                      <a:pt x="4"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4" name="Freeform 363"/>
              <p:cNvSpPr>
                <a:spLocks/>
              </p:cNvSpPr>
              <p:nvPr/>
            </p:nvSpPr>
            <p:spPr bwMode="auto">
              <a:xfrm>
                <a:off x="3386138" y="2459038"/>
                <a:ext cx="203200" cy="90488"/>
              </a:xfrm>
              <a:custGeom>
                <a:avLst/>
                <a:gdLst/>
                <a:ahLst/>
                <a:cxnLst>
                  <a:cxn ang="0">
                    <a:pos x="54" y="0"/>
                  </a:cxn>
                  <a:cxn ang="0">
                    <a:pos x="54" y="0"/>
                  </a:cxn>
                  <a:cxn ang="0">
                    <a:pos x="39" y="7"/>
                  </a:cxn>
                  <a:cxn ang="0">
                    <a:pos x="1" y="23"/>
                  </a:cxn>
                  <a:cxn ang="0">
                    <a:pos x="0" y="24"/>
                  </a:cxn>
                  <a:cxn ang="0">
                    <a:pos x="54" y="0"/>
                  </a:cxn>
                </a:cxnLst>
                <a:rect l="0" t="0" r="r" b="b"/>
                <a:pathLst>
                  <a:path w="54" h="24">
                    <a:moveTo>
                      <a:pt x="54" y="0"/>
                    </a:moveTo>
                    <a:cubicBezTo>
                      <a:pt x="54" y="0"/>
                      <a:pt x="54" y="0"/>
                      <a:pt x="54" y="0"/>
                    </a:cubicBezTo>
                    <a:cubicBezTo>
                      <a:pt x="51" y="2"/>
                      <a:pt x="46" y="5"/>
                      <a:pt x="39" y="7"/>
                    </a:cubicBezTo>
                    <a:cubicBezTo>
                      <a:pt x="25" y="13"/>
                      <a:pt x="6" y="19"/>
                      <a:pt x="1" y="23"/>
                    </a:cubicBezTo>
                    <a:cubicBezTo>
                      <a:pt x="1" y="24"/>
                      <a:pt x="1" y="24"/>
                      <a:pt x="0" y="24"/>
                    </a:cubicBezTo>
                    <a:cubicBezTo>
                      <a:pt x="7" y="17"/>
                      <a:pt x="46" y="7"/>
                      <a:pt x="5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5" name="Freeform 364"/>
              <p:cNvSpPr>
                <a:spLocks/>
              </p:cNvSpPr>
              <p:nvPr/>
            </p:nvSpPr>
            <p:spPr bwMode="auto">
              <a:xfrm>
                <a:off x="3578225" y="2508250"/>
                <a:ext cx="44450" cy="219075"/>
              </a:xfrm>
              <a:custGeom>
                <a:avLst/>
                <a:gdLst/>
                <a:ahLst/>
                <a:cxnLst>
                  <a:cxn ang="0">
                    <a:pos x="10" y="0"/>
                  </a:cxn>
                  <a:cxn ang="0">
                    <a:pos x="10" y="0"/>
                  </a:cxn>
                  <a:cxn ang="0">
                    <a:pos x="9" y="17"/>
                  </a:cxn>
                  <a:cxn ang="0">
                    <a:pos x="3" y="58"/>
                  </a:cxn>
                  <a:cxn ang="0">
                    <a:pos x="10" y="0"/>
                  </a:cxn>
                </a:cxnLst>
                <a:rect l="0" t="0" r="r" b="b"/>
                <a:pathLst>
                  <a:path w="12" h="58">
                    <a:moveTo>
                      <a:pt x="10" y="0"/>
                    </a:moveTo>
                    <a:cubicBezTo>
                      <a:pt x="10" y="0"/>
                      <a:pt x="10" y="0"/>
                      <a:pt x="10" y="0"/>
                    </a:cubicBezTo>
                    <a:cubicBezTo>
                      <a:pt x="11" y="3"/>
                      <a:pt x="10" y="9"/>
                      <a:pt x="9" y="17"/>
                    </a:cubicBezTo>
                    <a:cubicBezTo>
                      <a:pt x="6" y="32"/>
                      <a:pt x="1" y="52"/>
                      <a:pt x="3" y="58"/>
                    </a:cubicBezTo>
                    <a:cubicBezTo>
                      <a:pt x="0" y="50"/>
                      <a:pt x="12" y="10"/>
                      <a:pt x="1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6" name="Freeform 365"/>
              <p:cNvSpPr>
                <a:spLocks/>
              </p:cNvSpPr>
              <p:nvPr/>
            </p:nvSpPr>
            <p:spPr bwMode="auto">
              <a:xfrm>
                <a:off x="3646488" y="2192338"/>
                <a:ext cx="63500" cy="228600"/>
              </a:xfrm>
              <a:custGeom>
                <a:avLst/>
                <a:gdLst/>
                <a:ahLst/>
                <a:cxnLst>
                  <a:cxn ang="0">
                    <a:pos x="5" y="61"/>
                  </a:cxn>
                  <a:cxn ang="0">
                    <a:pos x="7" y="61"/>
                  </a:cxn>
                  <a:cxn ang="0">
                    <a:pos x="8" y="44"/>
                  </a:cxn>
                  <a:cxn ang="0">
                    <a:pos x="8" y="44"/>
                  </a:cxn>
                  <a:cxn ang="0">
                    <a:pos x="13" y="1"/>
                  </a:cxn>
                  <a:cxn ang="0">
                    <a:pos x="12" y="1"/>
                  </a:cxn>
                  <a:cxn ang="0">
                    <a:pos x="1" y="39"/>
                  </a:cxn>
                  <a:cxn ang="0">
                    <a:pos x="0" y="43"/>
                  </a:cxn>
                  <a:cxn ang="0">
                    <a:pos x="5" y="61"/>
                  </a:cxn>
                </a:cxnLst>
                <a:rect l="0" t="0" r="r" b="b"/>
                <a:pathLst>
                  <a:path w="17" h="61">
                    <a:moveTo>
                      <a:pt x="5" y="61"/>
                    </a:moveTo>
                    <a:cubicBezTo>
                      <a:pt x="5" y="61"/>
                      <a:pt x="6" y="61"/>
                      <a:pt x="7" y="61"/>
                    </a:cubicBezTo>
                    <a:cubicBezTo>
                      <a:pt x="6" y="58"/>
                      <a:pt x="7" y="51"/>
                      <a:pt x="8" y="44"/>
                    </a:cubicBezTo>
                    <a:cubicBezTo>
                      <a:pt x="8" y="44"/>
                      <a:pt x="8" y="44"/>
                      <a:pt x="8" y="44"/>
                    </a:cubicBezTo>
                    <a:cubicBezTo>
                      <a:pt x="11" y="26"/>
                      <a:pt x="17" y="1"/>
                      <a:pt x="13" y="1"/>
                    </a:cubicBezTo>
                    <a:cubicBezTo>
                      <a:pt x="12" y="0"/>
                      <a:pt x="12" y="0"/>
                      <a:pt x="12" y="1"/>
                    </a:cubicBezTo>
                    <a:cubicBezTo>
                      <a:pt x="8" y="2"/>
                      <a:pt x="4" y="23"/>
                      <a:pt x="1" y="39"/>
                    </a:cubicBezTo>
                    <a:cubicBezTo>
                      <a:pt x="1" y="41"/>
                      <a:pt x="1" y="42"/>
                      <a:pt x="0" y="43"/>
                    </a:cubicBezTo>
                    <a:cubicBezTo>
                      <a:pt x="1" y="52"/>
                      <a:pt x="2" y="59"/>
                      <a:pt x="5" y="6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7" name="Freeform 366"/>
              <p:cNvSpPr>
                <a:spLocks/>
              </p:cNvSpPr>
              <p:nvPr/>
            </p:nvSpPr>
            <p:spPr bwMode="auto">
              <a:xfrm>
                <a:off x="3578225" y="2508250"/>
                <a:ext cx="60325" cy="225425"/>
              </a:xfrm>
              <a:custGeom>
                <a:avLst/>
                <a:gdLst/>
                <a:ahLst/>
                <a:cxnLst>
                  <a:cxn ang="0">
                    <a:pos x="12" y="0"/>
                  </a:cxn>
                  <a:cxn ang="0">
                    <a:pos x="10" y="0"/>
                  </a:cxn>
                  <a:cxn ang="0">
                    <a:pos x="3" y="58"/>
                  </a:cxn>
                  <a:cxn ang="0">
                    <a:pos x="4" y="60"/>
                  </a:cxn>
                  <a:cxn ang="0">
                    <a:pos x="6" y="60"/>
                  </a:cxn>
                  <a:cxn ang="0">
                    <a:pos x="16" y="18"/>
                  </a:cxn>
                  <a:cxn ang="0">
                    <a:pos x="12" y="0"/>
                  </a:cxn>
                </a:cxnLst>
                <a:rect l="0" t="0" r="r" b="b"/>
                <a:pathLst>
                  <a:path w="16" h="60">
                    <a:moveTo>
                      <a:pt x="12" y="0"/>
                    </a:moveTo>
                    <a:cubicBezTo>
                      <a:pt x="11" y="0"/>
                      <a:pt x="11" y="0"/>
                      <a:pt x="10" y="0"/>
                    </a:cubicBezTo>
                    <a:cubicBezTo>
                      <a:pt x="12" y="10"/>
                      <a:pt x="0" y="50"/>
                      <a:pt x="3" y="58"/>
                    </a:cubicBezTo>
                    <a:cubicBezTo>
                      <a:pt x="3" y="59"/>
                      <a:pt x="3" y="60"/>
                      <a:pt x="4" y="60"/>
                    </a:cubicBezTo>
                    <a:cubicBezTo>
                      <a:pt x="5" y="60"/>
                      <a:pt x="5" y="60"/>
                      <a:pt x="6" y="60"/>
                    </a:cubicBezTo>
                    <a:cubicBezTo>
                      <a:pt x="10" y="56"/>
                      <a:pt x="13" y="34"/>
                      <a:pt x="16" y="18"/>
                    </a:cubicBezTo>
                    <a:cubicBezTo>
                      <a:pt x="15" y="9"/>
                      <a:pt x="14" y="1"/>
                      <a:pt x="1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8" name="Freeform 367"/>
              <p:cNvSpPr>
                <a:spLocks/>
              </p:cNvSpPr>
              <p:nvPr/>
            </p:nvSpPr>
            <p:spPr bwMode="auto">
              <a:xfrm>
                <a:off x="3424238" y="2274888"/>
                <a:ext cx="192088" cy="153988"/>
              </a:xfrm>
              <a:custGeom>
                <a:avLst/>
                <a:gdLst/>
                <a:ahLst/>
                <a:cxnLst>
                  <a:cxn ang="0">
                    <a:pos x="35" y="35"/>
                  </a:cxn>
                  <a:cxn ang="0">
                    <a:pos x="50" y="39"/>
                  </a:cxn>
                  <a:cxn ang="0">
                    <a:pos x="51" y="37"/>
                  </a:cxn>
                  <a:cxn ang="0">
                    <a:pos x="40" y="30"/>
                  </a:cxn>
                  <a:cxn ang="0">
                    <a:pos x="40" y="30"/>
                  </a:cxn>
                  <a:cxn ang="0">
                    <a:pos x="26" y="18"/>
                  </a:cxn>
                  <a:cxn ang="0">
                    <a:pos x="2" y="3"/>
                  </a:cxn>
                  <a:cxn ang="0">
                    <a:pos x="10" y="14"/>
                  </a:cxn>
                  <a:cxn ang="0">
                    <a:pos x="31" y="32"/>
                  </a:cxn>
                  <a:cxn ang="0">
                    <a:pos x="35" y="35"/>
                  </a:cxn>
                </a:cxnLst>
                <a:rect l="0" t="0" r="r" b="b"/>
                <a:pathLst>
                  <a:path w="51" h="41">
                    <a:moveTo>
                      <a:pt x="35" y="35"/>
                    </a:moveTo>
                    <a:cubicBezTo>
                      <a:pt x="42" y="39"/>
                      <a:pt x="48" y="41"/>
                      <a:pt x="50" y="39"/>
                    </a:cubicBezTo>
                    <a:cubicBezTo>
                      <a:pt x="50" y="39"/>
                      <a:pt x="51" y="38"/>
                      <a:pt x="51" y="37"/>
                    </a:cubicBezTo>
                    <a:cubicBezTo>
                      <a:pt x="48" y="37"/>
                      <a:pt x="44" y="34"/>
                      <a:pt x="40" y="30"/>
                    </a:cubicBezTo>
                    <a:cubicBezTo>
                      <a:pt x="40" y="30"/>
                      <a:pt x="40" y="30"/>
                      <a:pt x="40" y="30"/>
                    </a:cubicBezTo>
                    <a:cubicBezTo>
                      <a:pt x="35" y="26"/>
                      <a:pt x="30" y="22"/>
                      <a:pt x="26" y="18"/>
                    </a:cubicBezTo>
                    <a:cubicBezTo>
                      <a:pt x="15" y="8"/>
                      <a:pt x="5" y="0"/>
                      <a:pt x="2" y="3"/>
                    </a:cubicBezTo>
                    <a:cubicBezTo>
                      <a:pt x="0" y="5"/>
                      <a:pt x="4" y="9"/>
                      <a:pt x="10" y="14"/>
                    </a:cubicBezTo>
                    <a:cubicBezTo>
                      <a:pt x="16" y="20"/>
                      <a:pt x="24" y="26"/>
                      <a:pt x="31" y="32"/>
                    </a:cubicBezTo>
                    <a:cubicBezTo>
                      <a:pt x="32" y="33"/>
                      <a:pt x="33" y="34"/>
                      <a:pt x="35"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9" name="Freeform 368"/>
              <p:cNvSpPr>
                <a:spLocks/>
              </p:cNvSpPr>
              <p:nvPr/>
            </p:nvSpPr>
            <p:spPr bwMode="auto">
              <a:xfrm>
                <a:off x="3382963" y="2459038"/>
                <a:ext cx="209550" cy="106363"/>
              </a:xfrm>
              <a:custGeom>
                <a:avLst/>
                <a:gdLst/>
                <a:ahLst/>
                <a:cxnLst>
                  <a:cxn ang="0">
                    <a:pos x="43" y="15"/>
                  </a:cxn>
                  <a:cxn ang="0">
                    <a:pos x="56" y="2"/>
                  </a:cxn>
                  <a:cxn ang="0">
                    <a:pos x="55" y="0"/>
                  </a:cxn>
                  <a:cxn ang="0">
                    <a:pos x="1" y="24"/>
                  </a:cxn>
                  <a:cxn ang="0">
                    <a:pos x="1" y="26"/>
                  </a:cxn>
                  <a:cxn ang="0">
                    <a:pos x="9" y="27"/>
                  </a:cxn>
                  <a:cxn ang="0">
                    <a:pos x="43" y="15"/>
                  </a:cxn>
                </a:cxnLst>
                <a:rect l="0" t="0" r="r" b="b"/>
                <a:pathLst>
                  <a:path w="56" h="28">
                    <a:moveTo>
                      <a:pt x="43" y="15"/>
                    </a:moveTo>
                    <a:cubicBezTo>
                      <a:pt x="50" y="9"/>
                      <a:pt x="56" y="4"/>
                      <a:pt x="56" y="2"/>
                    </a:cubicBezTo>
                    <a:cubicBezTo>
                      <a:pt x="55" y="1"/>
                      <a:pt x="55" y="1"/>
                      <a:pt x="55" y="0"/>
                    </a:cubicBezTo>
                    <a:cubicBezTo>
                      <a:pt x="47" y="7"/>
                      <a:pt x="8" y="17"/>
                      <a:pt x="1" y="24"/>
                    </a:cubicBezTo>
                    <a:cubicBezTo>
                      <a:pt x="1" y="25"/>
                      <a:pt x="0" y="26"/>
                      <a:pt x="1" y="26"/>
                    </a:cubicBezTo>
                    <a:cubicBezTo>
                      <a:pt x="1" y="28"/>
                      <a:pt x="4" y="28"/>
                      <a:pt x="9" y="27"/>
                    </a:cubicBezTo>
                    <a:cubicBezTo>
                      <a:pt x="17" y="24"/>
                      <a:pt x="31" y="19"/>
                      <a:pt x="43" y="1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0" name="Freeform 369"/>
              <p:cNvSpPr>
                <a:spLocks/>
              </p:cNvSpPr>
              <p:nvPr/>
            </p:nvSpPr>
            <p:spPr bwMode="auto">
              <a:xfrm>
                <a:off x="3694113" y="2354263"/>
                <a:ext cx="214313" cy="115888"/>
              </a:xfrm>
              <a:custGeom>
                <a:avLst/>
                <a:gdLst/>
                <a:ahLst/>
                <a:cxnLst>
                  <a:cxn ang="0">
                    <a:pos x="0" y="29"/>
                  </a:cxn>
                  <a:cxn ang="0">
                    <a:pos x="1" y="31"/>
                  </a:cxn>
                  <a:cxn ang="0">
                    <a:pos x="15" y="23"/>
                  </a:cxn>
                  <a:cxn ang="0">
                    <a:pos x="15" y="23"/>
                  </a:cxn>
                  <a:cxn ang="0">
                    <a:pos x="55" y="5"/>
                  </a:cxn>
                  <a:cxn ang="0">
                    <a:pos x="13" y="16"/>
                  </a:cxn>
                  <a:cxn ang="0">
                    <a:pos x="0" y="29"/>
                  </a:cxn>
                </a:cxnLst>
                <a:rect l="0" t="0" r="r" b="b"/>
                <a:pathLst>
                  <a:path w="57" h="31">
                    <a:moveTo>
                      <a:pt x="0" y="29"/>
                    </a:moveTo>
                    <a:cubicBezTo>
                      <a:pt x="0" y="29"/>
                      <a:pt x="1" y="30"/>
                      <a:pt x="1" y="31"/>
                    </a:cubicBezTo>
                    <a:cubicBezTo>
                      <a:pt x="3" y="28"/>
                      <a:pt x="9" y="26"/>
                      <a:pt x="15" y="23"/>
                    </a:cubicBezTo>
                    <a:cubicBezTo>
                      <a:pt x="15" y="23"/>
                      <a:pt x="15" y="23"/>
                      <a:pt x="15" y="23"/>
                    </a:cubicBezTo>
                    <a:cubicBezTo>
                      <a:pt x="32" y="17"/>
                      <a:pt x="57" y="9"/>
                      <a:pt x="55" y="5"/>
                    </a:cubicBezTo>
                    <a:cubicBezTo>
                      <a:pt x="53" y="0"/>
                      <a:pt x="30" y="10"/>
                      <a:pt x="13" y="16"/>
                    </a:cubicBezTo>
                    <a:cubicBezTo>
                      <a:pt x="5" y="22"/>
                      <a:pt x="0" y="26"/>
                      <a:pt x="0" y="2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1" name="Freeform 370"/>
              <p:cNvSpPr>
                <a:spLocks/>
              </p:cNvSpPr>
              <p:nvPr/>
            </p:nvSpPr>
            <p:spPr bwMode="auto">
              <a:xfrm>
                <a:off x="3671888" y="2500313"/>
                <a:ext cx="195263" cy="147638"/>
              </a:xfrm>
              <a:custGeom>
                <a:avLst/>
                <a:gdLst/>
                <a:ahLst/>
                <a:cxnLst>
                  <a:cxn ang="0">
                    <a:pos x="1" y="1"/>
                  </a:cxn>
                  <a:cxn ang="0">
                    <a:pos x="0" y="3"/>
                  </a:cxn>
                  <a:cxn ang="0">
                    <a:pos x="11" y="11"/>
                  </a:cxn>
                  <a:cxn ang="0">
                    <a:pos x="46" y="38"/>
                  </a:cxn>
                  <a:cxn ang="0">
                    <a:pos x="49" y="38"/>
                  </a:cxn>
                  <a:cxn ang="0">
                    <a:pos x="16" y="5"/>
                  </a:cxn>
                  <a:cxn ang="0">
                    <a:pos x="1" y="1"/>
                  </a:cxn>
                </a:cxnLst>
                <a:rect l="0" t="0" r="r" b="b"/>
                <a:pathLst>
                  <a:path w="52" h="39">
                    <a:moveTo>
                      <a:pt x="1" y="1"/>
                    </a:moveTo>
                    <a:cubicBezTo>
                      <a:pt x="0" y="2"/>
                      <a:pt x="0" y="2"/>
                      <a:pt x="0" y="3"/>
                    </a:cubicBezTo>
                    <a:cubicBezTo>
                      <a:pt x="2" y="4"/>
                      <a:pt x="6" y="7"/>
                      <a:pt x="11" y="11"/>
                    </a:cubicBezTo>
                    <a:cubicBezTo>
                      <a:pt x="23" y="21"/>
                      <a:pt x="40" y="37"/>
                      <a:pt x="46" y="38"/>
                    </a:cubicBezTo>
                    <a:cubicBezTo>
                      <a:pt x="47" y="39"/>
                      <a:pt x="48" y="39"/>
                      <a:pt x="49" y="38"/>
                    </a:cubicBezTo>
                    <a:cubicBezTo>
                      <a:pt x="52" y="34"/>
                      <a:pt x="30" y="17"/>
                      <a:pt x="16" y="5"/>
                    </a:cubicBezTo>
                    <a:cubicBezTo>
                      <a:pt x="8" y="2"/>
                      <a:pt x="3" y="0"/>
                      <a:pt x="1" y="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2" name="Freeform 371"/>
              <p:cNvSpPr>
                <a:spLocks/>
              </p:cNvSpPr>
              <p:nvPr/>
            </p:nvSpPr>
            <p:spPr bwMode="auto">
              <a:xfrm>
                <a:off x="3389313" y="2187575"/>
                <a:ext cx="512763" cy="550863"/>
              </a:xfrm>
              <a:custGeom>
                <a:avLst/>
                <a:gdLst/>
                <a:ahLst/>
                <a:cxnLst>
                  <a:cxn ang="0">
                    <a:pos x="39" y="64"/>
                  </a:cxn>
                  <a:cxn ang="0">
                    <a:pos x="50" y="70"/>
                  </a:cxn>
                  <a:cxn ang="0">
                    <a:pos x="50" y="70"/>
                  </a:cxn>
                  <a:cxn ang="0">
                    <a:pos x="53" y="72"/>
                  </a:cxn>
                  <a:cxn ang="0">
                    <a:pos x="53" y="72"/>
                  </a:cxn>
                  <a:cxn ang="0">
                    <a:pos x="54" y="74"/>
                  </a:cxn>
                  <a:cxn ang="0">
                    <a:pos x="41" y="87"/>
                  </a:cxn>
                  <a:cxn ang="0">
                    <a:pos x="25" y="98"/>
                  </a:cxn>
                  <a:cxn ang="0">
                    <a:pos x="7" y="115"/>
                  </a:cxn>
                  <a:cxn ang="0">
                    <a:pos x="44" y="94"/>
                  </a:cxn>
                  <a:cxn ang="0">
                    <a:pos x="47" y="92"/>
                  </a:cxn>
                  <a:cxn ang="0">
                    <a:pos x="47" y="92"/>
                  </a:cxn>
                  <a:cxn ang="0">
                    <a:pos x="56" y="86"/>
                  </a:cxn>
                  <a:cxn ang="0">
                    <a:pos x="56" y="86"/>
                  </a:cxn>
                  <a:cxn ang="0">
                    <a:pos x="60" y="85"/>
                  </a:cxn>
                  <a:cxn ang="0">
                    <a:pos x="60" y="85"/>
                  </a:cxn>
                  <a:cxn ang="0">
                    <a:pos x="62" y="85"/>
                  </a:cxn>
                  <a:cxn ang="0">
                    <a:pos x="66" y="103"/>
                  </a:cxn>
                  <a:cxn ang="0">
                    <a:pos x="73" y="146"/>
                  </a:cxn>
                  <a:cxn ang="0">
                    <a:pos x="74" y="103"/>
                  </a:cxn>
                  <a:cxn ang="0">
                    <a:pos x="74" y="90"/>
                  </a:cxn>
                  <a:cxn ang="0">
                    <a:pos x="75" y="86"/>
                  </a:cxn>
                  <a:cxn ang="0">
                    <a:pos x="76" y="84"/>
                  </a:cxn>
                  <a:cxn ang="0">
                    <a:pos x="91" y="88"/>
                  </a:cxn>
                  <a:cxn ang="0">
                    <a:pos x="134" y="105"/>
                  </a:cxn>
                  <a:cxn ang="0">
                    <a:pos x="96" y="83"/>
                  </a:cxn>
                  <a:cxn ang="0">
                    <a:pos x="85" y="77"/>
                  </a:cxn>
                  <a:cxn ang="0">
                    <a:pos x="82" y="75"/>
                  </a:cxn>
                  <a:cxn ang="0">
                    <a:pos x="81" y="73"/>
                  </a:cxn>
                  <a:cxn ang="0">
                    <a:pos x="94" y="60"/>
                  </a:cxn>
                  <a:cxn ang="0">
                    <a:pos x="127" y="32"/>
                  </a:cxn>
                  <a:cxn ang="0">
                    <a:pos x="87" y="55"/>
                  </a:cxn>
                  <a:cxn ang="0">
                    <a:pos x="78" y="60"/>
                  </a:cxn>
                  <a:cxn ang="0">
                    <a:pos x="75" y="62"/>
                  </a:cxn>
                  <a:cxn ang="0">
                    <a:pos x="73" y="62"/>
                  </a:cxn>
                  <a:cxn ang="0">
                    <a:pos x="68" y="44"/>
                  </a:cxn>
                  <a:cxn ang="0">
                    <a:pos x="68" y="44"/>
                  </a:cxn>
                  <a:cxn ang="0">
                    <a:pos x="61" y="1"/>
                  </a:cxn>
                  <a:cxn ang="0">
                    <a:pos x="61" y="44"/>
                  </a:cxn>
                  <a:cxn ang="0">
                    <a:pos x="61" y="56"/>
                  </a:cxn>
                  <a:cxn ang="0">
                    <a:pos x="60" y="60"/>
                  </a:cxn>
                  <a:cxn ang="0">
                    <a:pos x="59" y="62"/>
                  </a:cxn>
                  <a:cxn ang="0">
                    <a:pos x="44" y="58"/>
                  </a:cxn>
                  <a:cxn ang="0">
                    <a:pos x="44" y="58"/>
                  </a:cxn>
                  <a:cxn ang="0">
                    <a:pos x="6" y="41"/>
                  </a:cxn>
                  <a:cxn ang="0">
                    <a:pos x="1" y="42"/>
                  </a:cxn>
                  <a:cxn ang="0">
                    <a:pos x="4" y="47"/>
                  </a:cxn>
                  <a:cxn ang="0">
                    <a:pos x="39" y="64"/>
                  </a:cxn>
                </a:cxnLst>
                <a:rect l="0" t="0" r="r" b="b"/>
                <a:pathLst>
                  <a:path w="136" h="146">
                    <a:moveTo>
                      <a:pt x="39" y="64"/>
                    </a:moveTo>
                    <a:cubicBezTo>
                      <a:pt x="43" y="66"/>
                      <a:pt x="47" y="68"/>
                      <a:pt x="50" y="70"/>
                    </a:cubicBezTo>
                    <a:cubicBezTo>
                      <a:pt x="50" y="70"/>
                      <a:pt x="50" y="70"/>
                      <a:pt x="50" y="70"/>
                    </a:cubicBezTo>
                    <a:cubicBezTo>
                      <a:pt x="51" y="71"/>
                      <a:pt x="52" y="71"/>
                      <a:pt x="53" y="72"/>
                    </a:cubicBezTo>
                    <a:cubicBezTo>
                      <a:pt x="53" y="72"/>
                      <a:pt x="53" y="72"/>
                      <a:pt x="53" y="72"/>
                    </a:cubicBezTo>
                    <a:cubicBezTo>
                      <a:pt x="53" y="73"/>
                      <a:pt x="53" y="73"/>
                      <a:pt x="54" y="74"/>
                    </a:cubicBezTo>
                    <a:cubicBezTo>
                      <a:pt x="54" y="76"/>
                      <a:pt x="48" y="81"/>
                      <a:pt x="41" y="87"/>
                    </a:cubicBezTo>
                    <a:cubicBezTo>
                      <a:pt x="36" y="90"/>
                      <a:pt x="30" y="94"/>
                      <a:pt x="25" y="98"/>
                    </a:cubicBezTo>
                    <a:cubicBezTo>
                      <a:pt x="15" y="105"/>
                      <a:pt x="5" y="112"/>
                      <a:pt x="7" y="115"/>
                    </a:cubicBezTo>
                    <a:cubicBezTo>
                      <a:pt x="10" y="119"/>
                      <a:pt x="29" y="104"/>
                      <a:pt x="44" y="94"/>
                    </a:cubicBezTo>
                    <a:cubicBezTo>
                      <a:pt x="45" y="93"/>
                      <a:pt x="46" y="92"/>
                      <a:pt x="47" y="92"/>
                    </a:cubicBezTo>
                    <a:cubicBezTo>
                      <a:pt x="47" y="92"/>
                      <a:pt x="47" y="92"/>
                      <a:pt x="47" y="92"/>
                    </a:cubicBezTo>
                    <a:cubicBezTo>
                      <a:pt x="51" y="89"/>
                      <a:pt x="54" y="87"/>
                      <a:pt x="56" y="86"/>
                    </a:cubicBezTo>
                    <a:cubicBezTo>
                      <a:pt x="56" y="86"/>
                      <a:pt x="56" y="86"/>
                      <a:pt x="56" y="86"/>
                    </a:cubicBezTo>
                    <a:cubicBezTo>
                      <a:pt x="58" y="86"/>
                      <a:pt x="59" y="85"/>
                      <a:pt x="60" y="85"/>
                    </a:cubicBezTo>
                    <a:cubicBezTo>
                      <a:pt x="60" y="85"/>
                      <a:pt x="60" y="85"/>
                      <a:pt x="60" y="85"/>
                    </a:cubicBezTo>
                    <a:cubicBezTo>
                      <a:pt x="61" y="85"/>
                      <a:pt x="61" y="85"/>
                      <a:pt x="62" y="85"/>
                    </a:cubicBezTo>
                    <a:cubicBezTo>
                      <a:pt x="64" y="86"/>
                      <a:pt x="65" y="94"/>
                      <a:pt x="66" y="103"/>
                    </a:cubicBezTo>
                    <a:cubicBezTo>
                      <a:pt x="68" y="121"/>
                      <a:pt x="68" y="146"/>
                      <a:pt x="73" y="146"/>
                    </a:cubicBezTo>
                    <a:cubicBezTo>
                      <a:pt x="78" y="146"/>
                      <a:pt x="75" y="121"/>
                      <a:pt x="74" y="103"/>
                    </a:cubicBezTo>
                    <a:cubicBezTo>
                      <a:pt x="74" y="98"/>
                      <a:pt x="74" y="94"/>
                      <a:pt x="74" y="90"/>
                    </a:cubicBezTo>
                    <a:cubicBezTo>
                      <a:pt x="74" y="89"/>
                      <a:pt x="74" y="87"/>
                      <a:pt x="75" y="86"/>
                    </a:cubicBezTo>
                    <a:cubicBezTo>
                      <a:pt x="75" y="85"/>
                      <a:pt x="75" y="85"/>
                      <a:pt x="76" y="84"/>
                    </a:cubicBezTo>
                    <a:cubicBezTo>
                      <a:pt x="78" y="83"/>
                      <a:pt x="83" y="85"/>
                      <a:pt x="91" y="88"/>
                    </a:cubicBezTo>
                    <a:cubicBezTo>
                      <a:pt x="107" y="96"/>
                      <a:pt x="132" y="110"/>
                      <a:pt x="134" y="105"/>
                    </a:cubicBezTo>
                    <a:cubicBezTo>
                      <a:pt x="136" y="100"/>
                      <a:pt x="112" y="91"/>
                      <a:pt x="96" y="83"/>
                    </a:cubicBezTo>
                    <a:cubicBezTo>
                      <a:pt x="92" y="81"/>
                      <a:pt x="88" y="79"/>
                      <a:pt x="85" y="77"/>
                    </a:cubicBezTo>
                    <a:cubicBezTo>
                      <a:pt x="84" y="76"/>
                      <a:pt x="83" y="75"/>
                      <a:pt x="82" y="75"/>
                    </a:cubicBezTo>
                    <a:cubicBezTo>
                      <a:pt x="82" y="74"/>
                      <a:pt x="81" y="73"/>
                      <a:pt x="81" y="73"/>
                    </a:cubicBezTo>
                    <a:cubicBezTo>
                      <a:pt x="81" y="70"/>
                      <a:pt x="86" y="66"/>
                      <a:pt x="94" y="60"/>
                    </a:cubicBezTo>
                    <a:cubicBezTo>
                      <a:pt x="108" y="49"/>
                      <a:pt x="130" y="36"/>
                      <a:pt x="127" y="32"/>
                    </a:cubicBezTo>
                    <a:cubicBezTo>
                      <a:pt x="124" y="27"/>
                      <a:pt x="103" y="45"/>
                      <a:pt x="87" y="55"/>
                    </a:cubicBezTo>
                    <a:cubicBezTo>
                      <a:pt x="84" y="57"/>
                      <a:pt x="81" y="59"/>
                      <a:pt x="78" y="60"/>
                    </a:cubicBezTo>
                    <a:cubicBezTo>
                      <a:pt x="77" y="61"/>
                      <a:pt x="76" y="61"/>
                      <a:pt x="75" y="62"/>
                    </a:cubicBezTo>
                    <a:cubicBezTo>
                      <a:pt x="74" y="62"/>
                      <a:pt x="73" y="62"/>
                      <a:pt x="73" y="62"/>
                    </a:cubicBezTo>
                    <a:cubicBezTo>
                      <a:pt x="70" y="60"/>
                      <a:pt x="69" y="53"/>
                      <a:pt x="68" y="44"/>
                    </a:cubicBezTo>
                    <a:cubicBezTo>
                      <a:pt x="68" y="44"/>
                      <a:pt x="68" y="44"/>
                      <a:pt x="68" y="44"/>
                    </a:cubicBezTo>
                    <a:cubicBezTo>
                      <a:pt x="67" y="26"/>
                      <a:pt x="66" y="0"/>
                      <a:pt x="61" y="1"/>
                    </a:cubicBezTo>
                    <a:cubicBezTo>
                      <a:pt x="56" y="1"/>
                      <a:pt x="60" y="26"/>
                      <a:pt x="61" y="44"/>
                    </a:cubicBezTo>
                    <a:cubicBezTo>
                      <a:pt x="61" y="49"/>
                      <a:pt x="61" y="53"/>
                      <a:pt x="61" y="56"/>
                    </a:cubicBezTo>
                    <a:cubicBezTo>
                      <a:pt x="61" y="58"/>
                      <a:pt x="60" y="59"/>
                      <a:pt x="60" y="60"/>
                    </a:cubicBezTo>
                    <a:cubicBezTo>
                      <a:pt x="60" y="61"/>
                      <a:pt x="59" y="62"/>
                      <a:pt x="59" y="62"/>
                    </a:cubicBezTo>
                    <a:cubicBezTo>
                      <a:pt x="57" y="64"/>
                      <a:pt x="51" y="62"/>
                      <a:pt x="44" y="58"/>
                    </a:cubicBezTo>
                    <a:cubicBezTo>
                      <a:pt x="44" y="58"/>
                      <a:pt x="44" y="58"/>
                      <a:pt x="44" y="58"/>
                    </a:cubicBezTo>
                    <a:cubicBezTo>
                      <a:pt x="31" y="53"/>
                      <a:pt x="15" y="43"/>
                      <a:pt x="6" y="41"/>
                    </a:cubicBezTo>
                    <a:cubicBezTo>
                      <a:pt x="3" y="41"/>
                      <a:pt x="1" y="41"/>
                      <a:pt x="1" y="42"/>
                    </a:cubicBezTo>
                    <a:cubicBezTo>
                      <a:pt x="0" y="43"/>
                      <a:pt x="1" y="45"/>
                      <a:pt x="4" y="47"/>
                    </a:cubicBezTo>
                    <a:cubicBezTo>
                      <a:pt x="11" y="52"/>
                      <a:pt x="27" y="58"/>
                      <a:pt x="39" y="6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 name="Group 281"/>
            <p:cNvGrpSpPr/>
            <p:nvPr/>
          </p:nvGrpSpPr>
          <p:grpSpPr>
            <a:xfrm rot="1639090">
              <a:off x="7439061" y="1694089"/>
              <a:ext cx="288406" cy="246228"/>
              <a:chOff x="6294438" y="1638300"/>
              <a:chExt cx="401638" cy="342900"/>
            </a:xfrm>
            <a:solidFill>
              <a:schemeClr val="accent1">
                <a:alpha val="20000"/>
              </a:schemeClr>
            </a:solidFill>
          </p:grpSpPr>
          <p:sp>
            <p:nvSpPr>
              <p:cNvPr id="32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323" name="Freeform 283"/>
            <p:cNvSpPr>
              <a:spLocks/>
            </p:cNvSpPr>
            <p:nvPr/>
          </p:nvSpPr>
          <p:spPr bwMode="auto">
            <a:xfrm rot="1639090">
              <a:off x="7420358" y="865033"/>
              <a:ext cx="181252" cy="490176"/>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4" name="Freeform 284"/>
            <p:cNvSpPr>
              <a:spLocks/>
            </p:cNvSpPr>
            <p:nvPr/>
          </p:nvSpPr>
          <p:spPr bwMode="auto">
            <a:xfrm rot="1639090">
              <a:off x="7642024" y="962290"/>
              <a:ext cx="173272" cy="493596"/>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 name="Group 1724"/>
          <p:cNvGrpSpPr/>
          <p:nvPr/>
        </p:nvGrpSpPr>
        <p:grpSpPr>
          <a:xfrm>
            <a:off x="1669229" y="5000575"/>
            <a:ext cx="690418" cy="906472"/>
            <a:chOff x="1669229" y="5000575"/>
            <a:chExt cx="690418" cy="906472"/>
          </a:xfrm>
        </p:grpSpPr>
        <p:sp>
          <p:nvSpPr>
            <p:cNvPr id="1299" name="AutoShape 3"/>
            <p:cNvSpPr>
              <a:spLocks noChangeAspect="1" noChangeArrowheads="1" noTextEdit="1"/>
            </p:cNvSpPr>
            <p:nvPr/>
          </p:nvSpPr>
          <p:spPr bwMode="auto">
            <a:xfrm rot="4516355">
              <a:off x="1572569" y="5121113"/>
              <a:ext cx="898195" cy="663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0" name="Freeform 1299"/>
            <p:cNvSpPr>
              <a:spLocks noEditPoints="1"/>
            </p:cNvSpPr>
            <p:nvPr/>
          </p:nvSpPr>
          <p:spPr bwMode="auto">
            <a:xfrm rot="4516355">
              <a:off x="1561202" y="5108602"/>
              <a:ext cx="906472" cy="690418"/>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3">
                <a:alpha val="7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4" name="Group 296"/>
            <p:cNvGrpSpPr/>
            <p:nvPr/>
          </p:nvGrpSpPr>
          <p:grpSpPr>
            <a:xfrm rot="4516355">
              <a:off x="1940620" y="5277944"/>
              <a:ext cx="225204" cy="228684"/>
              <a:chOff x="5902325" y="2266950"/>
              <a:chExt cx="820738" cy="833438"/>
            </a:xfrm>
            <a:solidFill>
              <a:schemeClr val="accent4"/>
            </a:solidFill>
          </p:grpSpPr>
          <p:sp>
            <p:nvSpPr>
              <p:cNvPr id="139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5" name="Group 291"/>
              <p:cNvGrpSpPr/>
              <p:nvPr/>
            </p:nvGrpSpPr>
            <p:grpSpPr>
              <a:xfrm>
                <a:off x="5902325" y="2266950"/>
                <a:ext cx="820738" cy="784225"/>
                <a:chOff x="4111625" y="2266950"/>
                <a:chExt cx="820738" cy="784225"/>
              </a:xfrm>
              <a:grpFill/>
            </p:grpSpPr>
            <p:sp>
              <p:nvSpPr>
                <p:cNvPr id="140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6" name="Group 281"/>
            <p:cNvGrpSpPr/>
            <p:nvPr/>
          </p:nvGrpSpPr>
          <p:grpSpPr>
            <a:xfrm rot="4516355">
              <a:off x="1913510" y="5522862"/>
              <a:ext cx="110206" cy="94089"/>
              <a:chOff x="6294438" y="1638300"/>
              <a:chExt cx="401638" cy="342900"/>
            </a:xfrm>
          </p:grpSpPr>
          <p:sp>
            <p:nvSpPr>
              <p:cNvPr id="13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313" name="Freeform 283"/>
            <p:cNvSpPr>
              <a:spLocks/>
            </p:cNvSpPr>
            <p:nvPr/>
          </p:nvSpPr>
          <p:spPr bwMode="auto">
            <a:xfrm rot="4516355">
              <a:off x="2116130" y="5274782"/>
              <a:ext cx="69260" cy="18730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4" name="Freeform 284"/>
            <p:cNvSpPr>
              <a:spLocks/>
            </p:cNvSpPr>
            <p:nvPr/>
          </p:nvSpPr>
          <p:spPr bwMode="auto">
            <a:xfrm rot="4516355">
              <a:off x="2145277" y="5361225"/>
              <a:ext cx="66210" cy="188613"/>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7" name="Group 1725"/>
          <p:cNvGrpSpPr/>
          <p:nvPr/>
        </p:nvGrpSpPr>
        <p:grpSpPr>
          <a:xfrm>
            <a:off x="1238130" y="6052653"/>
            <a:ext cx="698371" cy="531091"/>
            <a:chOff x="1238130" y="6052653"/>
            <a:chExt cx="698371" cy="531091"/>
          </a:xfrm>
        </p:grpSpPr>
        <p:sp>
          <p:nvSpPr>
            <p:cNvPr id="1019"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0" name="Freeform 1019"/>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8" name="Group 296"/>
            <p:cNvGrpSpPr/>
            <p:nvPr/>
          </p:nvGrpSpPr>
          <p:grpSpPr>
            <a:xfrm rot="2467258">
              <a:off x="1498277" y="6174330"/>
              <a:ext cx="173234" cy="175911"/>
              <a:chOff x="5902325" y="2266950"/>
              <a:chExt cx="820738" cy="833438"/>
            </a:xfrm>
            <a:solidFill>
              <a:schemeClr val="accent4"/>
            </a:solidFill>
          </p:grpSpPr>
          <p:sp>
            <p:nvSpPr>
              <p:cNvPr id="111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9" name="Group 291"/>
              <p:cNvGrpSpPr/>
              <p:nvPr/>
            </p:nvGrpSpPr>
            <p:grpSpPr>
              <a:xfrm>
                <a:off x="5902325" y="2266950"/>
                <a:ext cx="820738" cy="784225"/>
                <a:chOff x="4111625" y="2266950"/>
                <a:chExt cx="820738" cy="784225"/>
              </a:xfrm>
              <a:grpFill/>
            </p:grpSpPr>
            <p:sp>
              <p:nvSpPr>
                <p:cNvPr id="112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2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30" name="Group 289"/>
            <p:cNvGrpSpPr/>
            <p:nvPr/>
          </p:nvGrpSpPr>
          <p:grpSpPr>
            <a:xfrm rot="2467258">
              <a:off x="1574579" y="6074179"/>
              <a:ext cx="38200" cy="25465"/>
              <a:chOff x="3916363" y="1970088"/>
              <a:chExt cx="180975" cy="120650"/>
            </a:xfrm>
          </p:grpSpPr>
          <p:sp>
            <p:nvSpPr>
              <p:cNvPr id="1082" name="Freeform 1081"/>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3" name="Freeform 1082"/>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4" name="Freeform 1083"/>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5" name="Freeform 1084"/>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31" name="Group 281"/>
            <p:cNvGrpSpPr/>
            <p:nvPr/>
          </p:nvGrpSpPr>
          <p:grpSpPr>
            <a:xfrm rot="2467258">
              <a:off x="1565350" y="6375704"/>
              <a:ext cx="84774" cy="72376"/>
              <a:chOff x="6294438" y="1638300"/>
              <a:chExt cx="401638" cy="342900"/>
            </a:xfrm>
          </p:grpSpPr>
          <p:sp>
            <p:nvSpPr>
              <p:cNvPr id="103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03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39" name="Group 1726"/>
          <p:cNvGrpSpPr/>
          <p:nvPr/>
        </p:nvGrpSpPr>
        <p:grpSpPr>
          <a:xfrm>
            <a:off x="515430" y="6131024"/>
            <a:ext cx="424872" cy="557829"/>
            <a:chOff x="515430" y="6131024"/>
            <a:chExt cx="424872" cy="557829"/>
          </a:xfrm>
        </p:grpSpPr>
        <p:sp>
          <p:nvSpPr>
            <p:cNvPr id="612"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14" name="Freeform 613"/>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1" name="Group 296"/>
            <p:cNvGrpSpPr/>
            <p:nvPr/>
          </p:nvGrpSpPr>
          <p:grpSpPr>
            <a:xfrm rot="3025731">
              <a:off x="664323" y="6295190"/>
              <a:ext cx="138587" cy="140729"/>
              <a:chOff x="5902325" y="2266950"/>
              <a:chExt cx="820738" cy="833438"/>
            </a:xfrm>
            <a:solidFill>
              <a:schemeClr val="accent4"/>
            </a:solidFill>
          </p:grpSpPr>
          <p:sp>
            <p:nvSpPr>
              <p:cNvPr id="97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2" name="Group 291"/>
              <p:cNvGrpSpPr/>
              <p:nvPr/>
            </p:nvGrpSpPr>
            <p:grpSpPr>
              <a:xfrm>
                <a:off x="5902325" y="2266950"/>
                <a:ext cx="820738" cy="784225"/>
                <a:chOff x="4111625" y="2266950"/>
                <a:chExt cx="820738" cy="784225"/>
              </a:xfrm>
              <a:grpFill/>
            </p:grpSpPr>
            <p:sp>
              <p:nvSpPr>
                <p:cNvPr id="98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73" name="Group 281"/>
            <p:cNvGrpSpPr/>
            <p:nvPr/>
          </p:nvGrpSpPr>
          <p:grpSpPr>
            <a:xfrm rot="3025731">
              <a:off x="698382" y="6457669"/>
              <a:ext cx="67819" cy="57901"/>
              <a:chOff x="6294438" y="1638300"/>
              <a:chExt cx="401638" cy="342900"/>
            </a:xfrm>
          </p:grpSpPr>
          <p:sp>
            <p:nvSpPr>
              <p:cNvPr id="89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893"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4"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74" name="Group 1578"/>
          <p:cNvGrpSpPr/>
          <p:nvPr/>
        </p:nvGrpSpPr>
        <p:grpSpPr>
          <a:xfrm>
            <a:off x="1475175" y="3681289"/>
            <a:ext cx="558053" cy="424872"/>
            <a:chOff x="1475175" y="3681289"/>
            <a:chExt cx="558053" cy="424872"/>
          </a:xfrm>
        </p:grpSpPr>
        <p:sp>
          <p:nvSpPr>
            <p:cNvPr id="1584"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85" name="Freeform 1584"/>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5" name="Group 296"/>
            <p:cNvGrpSpPr/>
            <p:nvPr/>
          </p:nvGrpSpPr>
          <p:grpSpPr>
            <a:xfrm rot="1778703">
              <a:off x="1674422" y="3779824"/>
              <a:ext cx="138587" cy="140729"/>
              <a:chOff x="5902325" y="2266950"/>
              <a:chExt cx="820738" cy="833438"/>
            </a:xfrm>
            <a:noFill/>
          </p:grpSpPr>
          <p:sp>
            <p:nvSpPr>
              <p:cNvPr id="168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6" name="Group 291"/>
              <p:cNvGrpSpPr/>
              <p:nvPr/>
            </p:nvGrpSpPr>
            <p:grpSpPr>
              <a:xfrm>
                <a:off x="5902325" y="2266950"/>
                <a:ext cx="820738" cy="784225"/>
                <a:chOff x="4111625" y="2266950"/>
                <a:chExt cx="820738" cy="784225"/>
              </a:xfrm>
              <a:grpFill/>
            </p:grpSpPr>
            <p:sp>
              <p:nvSpPr>
                <p:cNvPr id="168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8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9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0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1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598"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99"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77" name="Group 1727"/>
          <p:cNvGrpSpPr>
            <a:grpSpLocks noChangeAspect="1"/>
          </p:cNvGrpSpPr>
          <p:nvPr/>
        </p:nvGrpSpPr>
        <p:grpSpPr>
          <a:xfrm>
            <a:off x="320040" y="5029200"/>
            <a:ext cx="1042416" cy="795528"/>
            <a:chOff x="1238130" y="6052653"/>
            <a:chExt cx="698371" cy="531091"/>
          </a:xfrm>
        </p:grpSpPr>
        <p:sp>
          <p:nvSpPr>
            <p:cNvPr id="1729"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0" name="Freeform 1729"/>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6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8" name="Group 296"/>
            <p:cNvGrpSpPr/>
            <p:nvPr/>
          </p:nvGrpSpPr>
          <p:grpSpPr>
            <a:xfrm rot="2467258">
              <a:off x="1498291" y="6174338"/>
              <a:ext cx="173236" cy="175910"/>
              <a:chOff x="5902325" y="2266950"/>
              <a:chExt cx="820738" cy="833438"/>
            </a:xfrm>
            <a:solidFill>
              <a:schemeClr val="accent4"/>
            </a:solidFill>
          </p:grpSpPr>
          <p:sp>
            <p:nvSpPr>
              <p:cNvPr id="1744"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5"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6"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79" name="Group 291"/>
              <p:cNvGrpSpPr/>
              <p:nvPr/>
            </p:nvGrpSpPr>
            <p:grpSpPr>
              <a:xfrm>
                <a:off x="5902325" y="2266950"/>
                <a:ext cx="820738" cy="784225"/>
                <a:chOff x="4111625" y="2266950"/>
                <a:chExt cx="820738" cy="784225"/>
              </a:xfrm>
              <a:grpFill/>
            </p:grpSpPr>
            <p:sp>
              <p:nvSpPr>
                <p:cNvPr id="1748"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9"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0"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1"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2"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3"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4"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5"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6"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7"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8"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59"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0"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1"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2"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3"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4"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5"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6"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7"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8"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69"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0"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1"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2"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3"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4"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5"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6"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7"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78"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80" name="Group 289"/>
            <p:cNvGrpSpPr/>
            <p:nvPr/>
          </p:nvGrpSpPr>
          <p:grpSpPr>
            <a:xfrm rot="2467258">
              <a:off x="1574607" y="6074181"/>
              <a:ext cx="38201" cy="25464"/>
              <a:chOff x="3916363" y="1970088"/>
              <a:chExt cx="180975" cy="120650"/>
            </a:xfrm>
          </p:grpSpPr>
          <p:sp>
            <p:nvSpPr>
              <p:cNvPr id="1740" name="Freeform 1739"/>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1" name="Freeform 1740"/>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2" name="Freeform 1741"/>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43" name="Freeform 1742"/>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581" name="Group 281"/>
            <p:cNvGrpSpPr/>
            <p:nvPr/>
          </p:nvGrpSpPr>
          <p:grpSpPr>
            <a:xfrm rot="2467258">
              <a:off x="1565335" y="6375697"/>
              <a:ext cx="84773" cy="72377"/>
              <a:chOff x="6294438" y="1638300"/>
              <a:chExt cx="401638" cy="342900"/>
            </a:xfrm>
          </p:grpSpPr>
          <p:sp>
            <p:nvSpPr>
              <p:cNvPr id="1736"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7"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8"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9"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734"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35"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CD381A8-000C-334D-9CD4-260F5AC84103}"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vines15.png"/>
          <p:cNvPicPr>
            <a:picLocks noChangeAspect="1"/>
          </p:cNvPicPr>
          <p:nvPr/>
        </p:nvPicPr>
        <p:blipFill>
          <a:blip r:embed="rId2"/>
          <a:srcRect l="27271" t="11030" r="45970" b="37244"/>
          <a:stretch>
            <a:fillRect/>
          </a:stretch>
        </p:blipFill>
        <p:spPr>
          <a:xfrm flipH="1">
            <a:off x="-1" y="2895600"/>
            <a:ext cx="2444681" cy="3886200"/>
          </a:xfrm>
          <a:prstGeom prst="rect">
            <a:avLst/>
          </a:prstGeom>
        </p:spPr>
      </p:pic>
      <p:sp>
        <p:nvSpPr>
          <p:cNvPr id="8" name="Rectangle 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1216152" y="6015897"/>
            <a:ext cx="698371" cy="531091"/>
            <a:chOff x="1238130" y="6052653"/>
            <a:chExt cx="698371" cy="531091"/>
          </a:xfrm>
        </p:grpSpPr>
        <p:sp>
          <p:nvSpPr>
            <p:cNvPr id="10"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 name="Freeform 10"/>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6"/>
            <p:cNvGrpSpPr/>
            <p:nvPr/>
          </p:nvGrpSpPr>
          <p:grpSpPr>
            <a:xfrm rot="2467258">
              <a:off x="1498294" y="6174338"/>
              <a:ext cx="173236" cy="175910"/>
              <a:chOff x="5902325" y="2266950"/>
              <a:chExt cx="820738" cy="833438"/>
            </a:xfrm>
            <a:solidFill>
              <a:schemeClr val="accent4"/>
            </a:solidFill>
          </p:grpSpPr>
          <p:sp>
            <p:nvSpPr>
              <p:cNvPr id="25"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291"/>
              <p:cNvGrpSpPr/>
              <p:nvPr/>
            </p:nvGrpSpPr>
            <p:grpSpPr>
              <a:xfrm>
                <a:off x="5902325" y="2266950"/>
                <a:ext cx="820738" cy="784225"/>
                <a:chOff x="4111625" y="2266950"/>
                <a:chExt cx="820738" cy="784225"/>
              </a:xfrm>
              <a:grpFill/>
            </p:grpSpPr>
            <p:sp>
              <p:nvSpPr>
                <p:cNvPr id="29"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4" name="Group 289"/>
            <p:cNvGrpSpPr/>
            <p:nvPr/>
          </p:nvGrpSpPr>
          <p:grpSpPr>
            <a:xfrm rot="2467258">
              <a:off x="1574607" y="6074181"/>
              <a:ext cx="38201" cy="25464"/>
              <a:chOff x="3916363" y="1970088"/>
              <a:chExt cx="180975" cy="120650"/>
            </a:xfrm>
          </p:grpSpPr>
          <p:sp>
            <p:nvSpPr>
              <p:cNvPr id="21" name="Freeform 20"/>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8" name="Group 281"/>
            <p:cNvGrpSpPr/>
            <p:nvPr/>
          </p:nvGrpSpPr>
          <p:grpSpPr>
            <a:xfrm rot="2467258">
              <a:off x="1565335" y="6375697"/>
              <a:ext cx="84773" cy="72377"/>
              <a:chOff x="6294438" y="1638300"/>
              <a:chExt cx="401638" cy="342900"/>
            </a:xfrm>
          </p:grpSpPr>
          <p:sp>
            <p:nvSpPr>
              <p:cNvPr id="1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60" name="Group 59"/>
          <p:cNvGrpSpPr/>
          <p:nvPr/>
        </p:nvGrpSpPr>
        <p:grpSpPr>
          <a:xfrm>
            <a:off x="429768" y="6162201"/>
            <a:ext cx="424872" cy="557829"/>
            <a:chOff x="515430" y="6131024"/>
            <a:chExt cx="424872" cy="557829"/>
          </a:xfrm>
        </p:grpSpPr>
        <p:sp>
          <p:nvSpPr>
            <p:cNvPr id="61"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2" name="Freeform 61"/>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3" name="Group 296"/>
            <p:cNvGrpSpPr/>
            <p:nvPr/>
          </p:nvGrpSpPr>
          <p:grpSpPr>
            <a:xfrm rot="3025731">
              <a:off x="664340" y="6295202"/>
              <a:ext cx="138589" cy="140726"/>
              <a:chOff x="5902325" y="2266950"/>
              <a:chExt cx="820738" cy="833438"/>
            </a:xfrm>
            <a:solidFill>
              <a:schemeClr val="accent4"/>
            </a:solidFill>
          </p:grpSpPr>
          <p:sp>
            <p:nvSpPr>
              <p:cNvPr id="7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4" name="Group 291"/>
              <p:cNvGrpSpPr/>
              <p:nvPr/>
            </p:nvGrpSpPr>
            <p:grpSpPr>
              <a:xfrm>
                <a:off x="5902325" y="2266950"/>
                <a:ext cx="820738" cy="784225"/>
                <a:chOff x="4111625" y="2266950"/>
                <a:chExt cx="820738" cy="784225"/>
              </a:xfrm>
              <a:grpFill/>
            </p:grpSpPr>
            <p:sp>
              <p:nvSpPr>
                <p:cNvPr id="7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74" name="Group 281"/>
            <p:cNvGrpSpPr/>
            <p:nvPr/>
          </p:nvGrpSpPr>
          <p:grpSpPr>
            <a:xfrm rot="3025731">
              <a:off x="698372" y="6457657"/>
              <a:ext cx="67818" cy="57901"/>
              <a:chOff x="6294438" y="1638300"/>
              <a:chExt cx="401638" cy="342900"/>
            </a:xfrm>
          </p:grpSpPr>
          <p:sp>
            <p:nvSpPr>
              <p:cNvPr id="6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5"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6" name="Group 105"/>
          <p:cNvGrpSpPr>
            <a:grpSpLocks noChangeAspect="1"/>
          </p:cNvGrpSpPr>
          <p:nvPr/>
        </p:nvGrpSpPr>
        <p:grpSpPr>
          <a:xfrm rot="21069806">
            <a:off x="484632" y="5028345"/>
            <a:ext cx="1042416" cy="795528"/>
            <a:chOff x="1238130" y="6052653"/>
            <a:chExt cx="698371" cy="531091"/>
          </a:xfrm>
        </p:grpSpPr>
        <p:sp>
          <p:nvSpPr>
            <p:cNvPr id="107"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 name="Freeform 107"/>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9" name="Group 296"/>
            <p:cNvGrpSpPr/>
            <p:nvPr/>
          </p:nvGrpSpPr>
          <p:grpSpPr>
            <a:xfrm rot="2467258">
              <a:off x="1498295" y="6174338"/>
              <a:ext cx="173236" cy="175910"/>
              <a:chOff x="5902325" y="2266950"/>
              <a:chExt cx="820738" cy="833438"/>
            </a:xfrm>
            <a:solidFill>
              <a:schemeClr val="accent4"/>
            </a:solidFill>
          </p:grpSpPr>
          <p:sp>
            <p:nvSpPr>
              <p:cNvPr id="12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0" name="Group 291"/>
              <p:cNvGrpSpPr/>
              <p:nvPr/>
            </p:nvGrpSpPr>
            <p:grpSpPr>
              <a:xfrm>
                <a:off x="5902325" y="2266950"/>
                <a:ext cx="820738" cy="784225"/>
                <a:chOff x="4111625" y="2266950"/>
                <a:chExt cx="820738" cy="784225"/>
              </a:xfrm>
              <a:grpFill/>
            </p:grpSpPr>
            <p:sp>
              <p:nvSpPr>
                <p:cNvPr id="12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11" name="Group 289"/>
            <p:cNvGrpSpPr/>
            <p:nvPr/>
          </p:nvGrpSpPr>
          <p:grpSpPr>
            <a:xfrm rot="2467258">
              <a:off x="1574607" y="6074181"/>
              <a:ext cx="38201" cy="25464"/>
              <a:chOff x="3916363" y="1970088"/>
              <a:chExt cx="180975" cy="120650"/>
            </a:xfrm>
          </p:grpSpPr>
          <p:sp>
            <p:nvSpPr>
              <p:cNvPr id="118" name="Freeform 117"/>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5" name="Group 281"/>
            <p:cNvGrpSpPr/>
            <p:nvPr/>
          </p:nvGrpSpPr>
          <p:grpSpPr>
            <a:xfrm rot="2467258">
              <a:off x="1565335" y="6375697"/>
              <a:ext cx="84773" cy="72377"/>
              <a:chOff x="6294438" y="1638300"/>
              <a:chExt cx="401638" cy="342900"/>
            </a:xfrm>
          </p:grpSpPr>
          <p:sp>
            <p:nvSpPr>
              <p:cNvPr id="114"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2"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a:xfrm>
            <a:off x="972345" y="1600200"/>
            <a:ext cx="7041356" cy="1362075"/>
          </a:xfrm>
        </p:spPr>
        <p:txBody>
          <a:bodyPr vert="horz" lIns="91440" tIns="45720" rIns="91440" bIns="45720" rtlCol="0" anchor="ctr">
            <a:normAutofit/>
          </a:bodyPr>
          <a:lstStyle>
            <a:lvl1pPr algn="r" defTabSz="914400" rtl="0" eaLnBrk="1" latinLnBrk="0" hangingPunct="1">
              <a:spcBef>
                <a:spcPct val="0"/>
              </a:spcBef>
              <a:buNone/>
              <a:defRPr sz="4800" kern="1200" spc="200" baseline="0">
                <a:solidFill>
                  <a:schemeClr val="tx1">
                    <a:lumMod val="65000"/>
                    <a:lumOff val="35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2438401" y="3059113"/>
            <a:ext cx="5575299" cy="1970087"/>
          </a:xfrm>
        </p:spPr>
        <p:txBody>
          <a:bodyPr vert="horz" lIns="91440" tIns="45720" rIns="91440" bIns="45720" rtlCol="0">
            <a:normAutofit/>
          </a:bodyPr>
          <a:lstStyle>
            <a:lvl1pPr marL="0" indent="0" algn="r" defTabSz="914400" rtl="0" eaLnBrk="1" latinLnBrk="0" hangingPunct="1">
              <a:lnSpc>
                <a:spcPct val="110000"/>
              </a:lnSpc>
              <a:spcBef>
                <a:spcPts val="1000"/>
              </a:spcBef>
              <a:buSzPct val="80000"/>
              <a:buFont typeface="Wingdings" pitchFamily="2" charset="2"/>
              <a:buNone/>
              <a:defRPr sz="1800" kern="1200" spc="100" baseline="0">
                <a:solidFill>
                  <a:schemeClr val="tx1">
                    <a:lumMod val="65000"/>
                    <a:lumOff val="35000"/>
                  </a:schemeClr>
                </a:solidFill>
                <a:effectLst>
                  <a:innerShdw blurRad="38100">
                    <a:schemeClr val="bg1"/>
                  </a:inn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9D24D-CA0D-2243-AFBA-7E18D38E0308}"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070100" y="2151063"/>
            <a:ext cx="2743200" cy="3886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257800" y="2151063"/>
            <a:ext cx="2743200" cy="3886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2389432-DF33-7B40-9E45-DBDF9F3E7FE3}"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057400" y="2139297"/>
            <a:ext cx="2743200"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57400" y="2895600"/>
            <a:ext cx="2743200" cy="3141662"/>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257800" y="2139297"/>
            <a:ext cx="2743200"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57800" y="2895600"/>
            <a:ext cx="2743200" cy="3141662"/>
          </a:xfrm>
        </p:spPr>
        <p:txBody>
          <a:bodyPr>
            <a:normAutofit/>
          </a:bodyPr>
          <a:lstStyle>
            <a:lvl1pPr>
              <a:defRPr sz="1800" b="0"/>
            </a:lvl1pPr>
            <a:lvl2pPr>
              <a:defRPr sz="1800" b="0"/>
            </a:lvl2pPr>
            <a:lvl3pPr>
              <a:defRPr sz="1800" b="0"/>
            </a:lvl3pPr>
            <a:lvl4pPr>
              <a:defRPr sz="1800" b="0"/>
            </a:lvl4pPr>
            <a:lvl5pPr>
              <a:defRPr sz="1800" b="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37B0FD9-E446-7749-A897-09844785E265}" type="datetime1">
              <a:rPr lang="en-US" smtClean="0"/>
              <a:pPr/>
              <a:t>6/4/2012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pic>
        <p:nvPicPr>
          <p:cNvPr id="7" name="Picture 6" descr="vines15.png"/>
          <p:cNvPicPr>
            <a:picLocks noChangeAspect="1"/>
          </p:cNvPicPr>
          <p:nvPr/>
        </p:nvPicPr>
        <p:blipFill>
          <a:blip r:embed="rId2"/>
          <a:srcRect l="27271" t="11030" r="45970" b="37244"/>
          <a:stretch>
            <a:fillRect/>
          </a:stretch>
        </p:blipFill>
        <p:spPr>
          <a:xfrm flipH="1">
            <a:off x="-1" y="2895600"/>
            <a:ext cx="2444681" cy="3886200"/>
          </a:xfrm>
          <a:prstGeom prst="rect">
            <a:avLst/>
          </a:prstGeom>
        </p:spPr>
      </p:pic>
      <p:sp>
        <p:nvSpPr>
          <p:cNvPr id="8" name="Rectangle 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8"/>
          <p:cNvGrpSpPr/>
          <p:nvPr/>
        </p:nvGrpSpPr>
        <p:grpSpPr>
          <a:xfrm>
            <a:off x="1216152" y="6015897"/>
            <a:ext cx="698371" cy="531091"/>
            <a:chOff x="1238130" y="6052653"/>
            <a:chExt cx="698371" cy="531091"/>
          </a:xfrm>
        </p:grpSpPr>
        <p:sp>
          <p:nvSpPr>
            <p:cNvPr id="10"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 name="Freeform 10"/>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6"/>
            <p:cNvGrpSpPr/>
            <p:nvPr/>
          </p:nvGrpSpPr>
          <p:grpSpPr>
            <a:xfrm rot="2467258">
              <a:off x="1498296" y="6174338"/>
              <a:ext cx="173236" cy="175910"/>
              <a:chOff x="5902325" y="2266950"/>
              <a:chExt cx="820738" cy="833438"/>
            </a:xfrm>
            <a:solidFill>
              <a:schemeClr val="accent4"/>
            </a:solidFill>
          </p:grpSpPr>
          <p:sp>
            <p:nvSpPr>
              <p:cNvPr id="25"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1"/>
              <p:cNvGrpSpPr/>
              <p:nvPr/>
            </p:nvGrpSpPr>
            <p:grpSpPr>
              <a:xfrm>
                <a:off x="5902325" y="2266950"/>
                <a:ext cx="820738" cy="784225"/>
                <a:chOff x="4111625" y="2266950"/>
                <a:chExt cx="820738" cy="784225"/>
              </a:xfrm>
              <a:grpFill/>
            </p:grpSpPr>
            <p:sp>
              <p:nvSpPr>
                <p:cNvPr id="29"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3" name="Group 289"/>
            <p:cNvGrpSpPr/>
            <p:nvPr/>
          </p:nvGrpSpPr>
          <p:grpSpPr>
            <a:xfrm rot="2467258">
              <a:off x="1574607" y="6074181"/>
              <a:ext cx="38201" cy="25464"/>
              <a:chOff x="3916363" y="1970088"/>
              <a:chExt cx="180975" cy="120650"/>
            </a:xfrm>
          </p:grpSpPr>
          <p:sp>
            <p:nvSpPr>
              <p:cNvPr id="21" name="Freeform 20"/>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281"/>
            <p:cNvGrpSpPr/>
            <p:nvPr/>
          </p:nvGrpSpPr>
          <p:grpSpPr>
            <a:xfrm rot="2467258">
              <a:off x="1565335" y="6375697"/>
              <a:ext cx="84773" cy="72377"/>
              <a:chOff x="6294438" y="1638300"/>
              <a:chExt cx="401638" cy="342900"/>
            </a:xfrm>
          </p:grpSpPr>
          <p:sp>
            <p:nvSpPr>
              <p:cNvPr id="1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8" name="Group 59"/>
          <p:cNvGrpSpPr/>
          <p:nvPr/>
        </p:nvGrpSpPr>
        <p:grpSpPr>
          <a:xfrm>
            <a:off x="429768" y="6162201"/>
            <a:ext cx="424872" cy="557829"/>
            <a:chOff x="515430" y="6131024"/>
            <a:chExt cx="424872" cy="557829"/>
          </a:xfrm>
        </p:grpSpPr>
        <p:sp>
          <p:nvSpPr>
            <p:cNvPr id="61"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2" name="Freeform 61"/>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0" name="Group 296"/>
            <p:cNvGrpSpPr/>
            <p:nvPr/>
          </p:nvGrpSpPr>
          <p:grpSpPr>
            <a:xfrm rot="3025731">
              <a:off x="664340" y="6295204"/>
              <a:ext cx="138589" cy="140726"/>
              <a:chOff x="5902325" y="2266950"/>
              <a:chExt cx="820738" cy="833438"/>
            </a:xfrm>
            <a:solidFill>
              <a:schemeClr val="accent4"/>
            </a:solidFill>
          </p:grpSpPr>
          <p:sp>
            <p:nvSpPr>
              <p:cNvPr id="7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3" name="Group 291"/>
              <p:cNvGrpSpPr/>
              <p:nvPr/>
            </p:nvGrpSpPr>
            <p:grpSpPr>
              <a:xfrm>
                <a:off x="5902325" y="2266950"/>
                <a:ext cx="820738" cy="784225"/>
                <a:chOff x="4111625" y="2266950"/>
                <a:chExt cx="820738" cy="784225"/>
              </a:xfrm>
              <a:grpFill/>
            </p:grpSpPr>
            <p:sp>
              <p:nvSpPr>
                <p:cNvPr id="7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64" name="Group 281"/>
            <p:cNvGrpSpPr/>
            <p:nvPr/>
          </p:nvGrpSpPr>
          <p:grpSpPr>
            <a:xfrm rot="3025731">
              <a:off x="698372" y="6457657"/>
              <a:ext cx="67818" cy="57901"/>
              <a:chOff x="6294438" y="1638300"/>
              <a:chExt cx="401638" cy="342900"/>
            </a:xfrm>
          </p:grpSpPr>
          <p:sp>
            <p:nvSpPr>
              <p:cNvPr id="67"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5"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74" name="Group 105"/>
          <p:cNvGrpSpPr>
            <a:grpSpLocks noChangeAspect="1"/>
          </p:cNvGrpSpPr>
          <p:nvPr/>
        </p:nvGrpSpPr>
        <p:grpSpPr>
          <a:xfrm rot="21069806">
            <a:off x="484632" y="5028345"/>
            <a:ext cx="1042416" cy="795528"/>
            <a:chOff x="1238130" y="6052653"/>
            <a:chExt cx="698371" cy="531091"/>
          </a:xfrm>
        </p:grpSpPr>
        <p:sp>
          <p:nvSpPr>
            <p:cNvPr id="107"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8" name="Freeform 107"/>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6" name="Group 296"/>
            <p:cNvGrpSpPr/>
            <p:nvPr/>
          </p:nvGrpSpPr>
          <p:grpSpPr>
            <a:xfrm rot="2467258">
              <a:off x="1498297" y="6174338"/>
              <a:ext cx="173236" cy="175910"/>
              <a:chOff x="5902325" y="2266950"/>
              <a:chExt cx="820738" cy="833438"/>
            </a:xfrm>
            <a:solidFill>
              <a:schemeClr val="accent4"/>
            </a:solidFill>
          </p:grpSpPr>
          <p:sp>
            <p:nvSpPr>
              <p:cNvPr id="12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9" name="Group 291"/>
              <p:cNvGrpSpPr/>
              <p:nvPr/>
            </p:nvGrpSpPr>
            <p:grpSpPr>
              <a:xfrm>
                <a:off x="5902325" y="2266950"/>
                <a:ext cx="820738" cy="784225"/>
                <a:chOff x="4111625" y="2266950"/>
                <a:chExt cx="820738" cy="784225"/>
              </a:xfrm>
              <a:grpFill/>
            </p:grpSpPr>
            <p:sp>
              <p:nvSpPr>
                <p:cNvPr id="12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10" name="Group 289"/>
            <p:cNvGrpSpPr/>
            <p:nvPr/>
          </p:nvGrpSpPr>
          <p:grpSpPr>
            <a:xfrm rot="2467258">
              <a:off x="1574607" y="6074181"/>
              <a:ext cx="38201" cy="25464"/>
              <a:chOff x="3916363" y="1970088"/>
              <a:chExt cx="180975" cy="120650"/>
            </a:xfrm>
          </p:grpSpPr>
          <p:sp>
            <p:nvSpPr>
              <p:cNvPr id="118" name="Freeform 117"/>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11" name="Group 281"/>
            <p:cNvGrpSpPr/>
            <p:nvPr/>
          </p:nvGrpSpPr>
          <p:grpSpPr>
            <a:xfrm rot="2467258">
              <a:off x="1565335" y="6375697"/>
              <a:ext cx="84773" cy="72377"/>
              <a:chOff x="6294438" y="1638300"/>
              <a:chExt cx="401638" cy="342900"/>
            </a:xfrm>
          </p:grpSpPr>
          <p:sp>
            <p:nvSpPr>
              <p:cNvPr id="114"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2"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B13D6E7-9E1A-3442-98AB-28C7A6288688}" type="datetime1">
              <a:rPr lang="en-US" smtClean="0"/>
              <a:pPr/>
              <a:t>6/4/2012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4" descr="vines15.png"/>
          <p:cNvPicPr>
            <a:picLocks noChangeAspect="1"/>
          </p:cNvPicPr>
          <p:nvPr/>
        </p:nvPicPr>
        <p:blipFill>
          <a:blip r:embed="rId2"/>
          <a:srcRect l="27271" t="11030" r="45970" b="37244"/>
          <a:stretch>
            <a:fillRect/>
          </a:stretch>
        </p:blipFill>
        <p:spPr>
          <a:xfrm flipH="1">
            <a:off x="-1" y="2895600"/>
            <a:ext cx="2444681" cy="3886200"/>
          </a:xfrm>
          <a:prstGeom prst="rect">
            <a:avLst/>
          </a:prstGeom>
        </p:spPr>
      </p:pic>
      <p:sp>
        <p:nvSpPr>
          <p:cNvPr id="6" name="Rectangle 5"/>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1216152" y="6015897"/>
            <a:ext cx="698371" cy="531091"/>
            <a:chOff x="1238130" y="6052653"/>
            <a:chExt cx="698371" cy="531091"/>
          </a:xfrm>
        </p:grpSpPr>
        <p:sp>
          <p:nvSpPr>
            <p:cNvPr id="8"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 name="Freeform 8"/>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 name="Group 296"/>
            <p:cNvGrpSpPr/>
            <p:nvPr/>
          </p:nvGrpSpPr>
          <p:grpSpPr>
            <a:xfrm rot="2467258">
              <a:off x="1498296" y="6174338"/>
              <a:ext cx="173236" cy="175910"/>
              <a:chOff x="5902325" y="2266950"/>
              <a:chExt cx="820738" cy="833438"/>
            </a:xfrm>
            <a:solidFill>
              <a:schemeClr val="accent4"/>
            </a:solidFill>
          </p:grpSpPr>
          <p:sp>
            <p:nvSpPr>
              <p:cNvPr id="23"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91"/>
              <p:cNvGrpSpPr/>
              <p:nvPr/>
            </p:nvGrpSpPr>
            <p:grpSpPr>
              <a:xfrm>
                <a:off x="5902325" y="2266950"/>
                <a:ext cx="820738" cy="784225"/>
                <a:chOff x="4111625" y="2266950"/>
                <a:chExt cx="820738" cy="784225"/>
              </a:xfrm>
              <a:grpFill/>
            </p:grpSpPr>
            <p:sp>
              <p:nvSpPr>
                <p:cNvPr id="27"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9"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0"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2" name="Group 289"/>
            <p:cNvGrpSpPr/>
            <p:nvPr/>
          </p:nvGrpSpPr>
          <p:grpSpPr>
            <a:xfrm rot="2467258">
              <a:off x="1574607" y="6074181"/>
              <a:ext cx="38201" cy="25464"/>
              <a:chOff x="3916363" y="1970088"/>
              <a:chExt cx="180975" cy="120650"/>
            </a:xfrm>
          </p:grpSpPr>
          <p:sp>
            <p:nvSpPr>
              <p:cNvPr id="19" name="Freeform 18"/>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19"/>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1" name="Freeform 20"/>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2" name="Freeform 21"/>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6" name="Group 281"/>
            <p:cNvGrpSpPr/>
            <p:nvPr/>
          </p:nvGrpSpPr>
          <p:grpSpPr>
            <a:xfrm rot="2467258">
              <a:off x="1565335" y="6375697"/>
              <a:ext cx="84773" cy="72377"/>
              <a:chOff x="6294438" y="1638300"/>
              <a:chExt cx="401638" cy="342900"/>
            </a:xfrm>
          </p:grpSpPr>
          <p:sp>
            <p:nvSpPr>
              <p:cNvPr id="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58" name="Group 57"/>
          <p:cNvGrpSpPr/>
          <p:nvPr/>
        </p:nvGrpSpPr>
        <p:grpSpPr>
          <a:xfrm>
            <a:off x="429768" y="6162201"/>
            <a:ext cx="424872" cy="557829"/>
            <a:chOff x="515430" y="6131024"/>
            <a:chExt cx="424872" cy="557829"/>
          </a:xfrm>
        </p:grpSpPr>
        <p:sp>
          <p:nvSpPr>
            <p:cNvPr id="59"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0" name="Freeform 59"/>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1" name="Group 296"/>
            <p:cNvGrpSpPr/>
            <p:nvPr/>
          </p:nvGrpSpPr>
          <p:grpSpPr>
            <a:xfrm rot="3025731">
              <a:off x="664340" y="6295204"/>
              <a:ext cx="138589" cy="140726"/>
              <a:chOff x="5902325" y="2266950"/>
              <a:chExt cx="820738" cy="833438"/>
            </a:xfrm>
            <a:solidFill>
              <a:schemeClr val="accent4"/>
            </a:solidFill>
          </p:grpSpPr>
          <p:sp>
            <p:nvSpPr>
              <p:cNvPr id="69"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1"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62" name="Group 291"/>
              <p:cNvGrpSpPr/>
              <p:nvPr/>
            </p:nvGrpSpPr>
            <p:grpSpPr>
              <a:xfrm>
                <a:off x="5902325" y="2266950"/>
                <a:ext cx="820738" cy="784225"/>
                <a:chOff x="4111625" y="2266950"/>
                <a:chExt cx="820738" cy="784225"/>
              </a:xfrm>
              <a:grpFill/>
            </p:grpSpPr>
            <p:sp>
              <p:nvSpPr>
                <p:cNvPr id="73"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4"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5"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6"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72" name="Group 281"/>
            <p:cNvGrpSpPr/>
            <p:nvPr/>
          </p:nvGrpSpPr>
          <p:grpSpPr>
            <a:xfrm rot="3025731">
              <a:off x="698372" y="6457657"/>
              <a:ext cx="67818" cy="57901"/>
              <a:chOff x="6294438" y="1638300"/>
              <a:chExt cx="401638" cy="342900"/>
            </a:xfrm>
          </p:grpSpPr>
          <p:sp>
            <p:nvSpPr>
              <p:cNvPr id="6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3"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4"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4" name="Group 103"/>
          <p:cNvGrpSpPr>
            <a:grpSpLocks noChangeAspect="1"/>
          </p:cNvGrpSpPr>
          <p:nvPr/>
        </p:nvGrpSpPr>
        <p:grpSpPr>
          <a:xfrm rot="21069806">
            <a:off x="484632" y="5028345"/>
            <a:ext cx="1042416" cy="795528"/>
            <a:chOff x="1238130" y="6052653"/>
            <a:chExt cx="698371" cy="531091"/>
          </a:xfrm>
        </p:grpSpPr>
        <p:sp>
          <p:nvSpPr>
            <p:cNvPr id="105"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6" name="Freeform 105"/>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7" name="Group 296"/>
            <p:cNvGrpSpPr/>
            <p:nvPr/>
          </p:nvGrpSpPr>
          <p:grpSpPr>
            <a:xfrm rot="2467258">
              <a:off x="1498297" y="6174338"/>
              <a:ext cx="173236" cy="175910"/>
              <a:chOff x="5902325" y="2266950"/>
              <a:chExt cx="820738" cy="833438"/>
            </a:xfrm>
            <a:solidFill>
              <a:schemeClr val="accent4"/>
            </a:solidFill>
          </p:grpSpPr>
          <p:sp>
            <p:nvSpPr>
              <p:cNvPr id="120"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2"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08" name="Group 291"/>
              <p:cNvGrpSpPr/>
              <p:nvPr/>
            </p:nvGrpSpPr>
            <p:grpSpPr>
              <a:xfrm>
                <a:off x="5902325" y="2266950"/>
                <a:ext cx="820738" cy="784225"/>
                <a:chOff x="4111625" y="2266950"/>
                <a:chExt cx="820738" cy="784225"/>
              </a:xfrm>
              <a:grpFill/>
            </p:grpSpPr>
            <p:sp>
              <p:nvSpPr>
                <p:cNvPr id="124"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5"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6"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7"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09" name="Group 289"/>
            <p:cNvGrpSpPr/>
            <p:nvPr/>
          </p:nvGrpSpPr>
          <p:grpSpPr>
            <a:xfrm rot="2467258">
              <a:off x="1574607" y="6074181"/>
              <a:ext cx="38201" cy="25464"/>
              <a:chOff x="3916363" y="1970088"/>
              <a:chExt cx="180975" cy="120650"/>
            </a:xfrm>
          </p:grpSpPr>
          <p:sp>
            <p:nvSpPr>
              <p:cNvPr id="116" name="Freeform 115"/>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116"/>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8" name="Freeform 117"/>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9" name="Freeform 118"/>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23" name="Group 281"/>
            <p:cNvGrpSpPr/>
            <p:nvPr/>
          </p:nvGrpSpPr>
          <p:grpSpPr>
            <a:xfrm rot="2467258">
              <a:off x="1565335" y="6375697"/>
              <a:ext cx="84773" cy="72377"/>
              <a:chOff x="6294438" y="1638300"/>
              <a:chExt cx="401638" cy="342900"/>
            </a:xfrm>
          </p:grpSpPr>
          <p:sp>
            <p:nvSpPr>
              <p:cNvPr id="112"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3"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5"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0"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1"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2" name="Date Placeholder 1"/>
          <p:cNvSpPr>
            <a:spLocks noGrp="1"/>
          </p:cNvSpPr>
          <p:nvPr>
            <p:ph type="dt" sz="half" idx="10"/>
          </p:nvPr>
        </p:nvSpPr>
        <p:spPr/>
        <p:txBody>
          <a:bodyPr/>
          <a:lstStyle/>
          <a:p>
            <a:fld id="{0DA172DD-745B-3C4D-BF80-6C4E318E639D}" type="datetime1">
              <a:rPr lang="en-US" smtClean="0"/>
              <a:pPr/>
              <a:t>6/4/2012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400" b="0"/>
            </a:lvl1pPr>
          </a:lstStyle>
          <a:p>
            <a:r>
              <a:rPr lang="en-US" smtClean="0"/>
              <a:t>Click to edit Master title style</a:t>
            </a:r>
            <a:endParaRPr/>
          </a:p>
        </p:txBody>
      </p:sp>
      <p:sp>
        <p:nvSpPr>
          <p:cNvPr id="3" name="Content Placeholder 2"/>
          <p:cNvSpPr>
            <a:spLocks noGrp="1"/>
          </p:cNvSpPr>
          <p:nvPr>
            <p:ph idx="1"/>
          </p:nvPr>
        </p:nvSpPr>
        <p:spPr>
          <a:xfrm>
            <a:off x="3881718" y="1843088"/>
            <a:ext cx="3886200" cy="41148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200" y="1843088"/>
            <a:ext cx="3008313" cy="1828800"/>
          </a:xfrm>
        </p:spPr>
        <p:txBody>
          <a:bodyPr/>
          <a:lstStyle>
            <a:lvl1pPr marL="0" indent="0">
              <a:lnSpc>
                <a:spcPct val="125000"/>
              </a:lnSpc>
              <a:spcBef>
                <a:spcPts val="10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6BE83-511C-8F46-BF89-BF66368C8276}"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58EA69A-7589-C742-976A-FD7673852CCF}"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2" cy="1162050"/>
          </a:xfrm>
        </p:spPr>
        <p:txBody>
          <a:bodyPr vert="horz" lIns="91440" tIns="45720" rIns="91440" bIns="45720" rtlCol="0" anchor="b">
            <a:noAutofit/>
          </a:bodyPr>
          <a:lstStyle>
            <a:lvl1pPr algn="l" defTabSz="914400" rtl="0" eaLnBrk="1" latinLnBrk="0" hangingPunct="1">
              <a:spcBef>
                <a:spcPct val="0"/>
              </a:spcBef>
              <a:buNone/>
              <a:defRPr sz="2400" b="0" kern="1200" spc="200" baseline="0">
                <a:solidFill>
                  <a:schemeClr val="tx1">
                    <a:lumMod val="65000"/>
                    <a:lumOff val="35000"/>
                  </a:schemeClr>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1718" y="1843087"/>
            <a:ext cx="4114800" cy="4194175"/>
          </a:xfrm>
          <a:prstGeom prst="ellipse">
            <a:avLst/>
          </a:prstGeom>
          <a:solidFill>
            <a:schemeClr val="bg1">
              <a:alpha val="5000"/>
            </a:schemeClr>
          </a:solidFill>
          <a:ln w="50800">
            <a:gradFill>
              <a:gsLst>
                <a:gs pos="0">
                  <a:schemeClr val="tx2">
                    <a:lumMod val="40000"/>
                    <a:lumOff val="60000"/>
                  </a:schemeClr>
                </a:gs>
                <a:gs pos="100000">
                  <a:schemeClr val="tx2">
                    <a:lumMod val="20000"/>
                    <a:lumOff val="80000"/>
                  </a:schemeClr>
                </a:gs>
              </a:gsLst>
              <a:lin ang="16800000" scaled="0"/>
            </a:gradFill>
          </a:ln>
          <a:effectLst/>
          <a:scene3d>
            <a:camera prst="orthographicFront"/>
            <a:lightRig rig="threePt" dir="t"/>
          </a:scene3d>
          <a:sp3d contourW="12700" prstMaterial="powder">
            <a:bevelT w="152400" h="50800" prst="softRound"/>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rtlCol="0" anchor="t" anchorCtr="0">
            <a:normAutofit/>
          </a:bodyPr>
          <a:lstStyle>
            <a:lvl1pPr marL="0" indent="0" algn="ctr" defTabSz="914400" rtl="0" eaLnBrk="1" latinLnBrk="0" hangingPunct="1">
              <a:buNone/>
              <a:defRPr sz="2000">
                <a:solidFill>
                  <a:schemeClr val="tx1">
                    <a:lumMod val="50000"/>
                    <a:lumOff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57200" y="1843087"/>
            <a:ext cx="3008312" cy="1828800"/>
          </a:xfrm>
        </p:spPr>
        <p:txBody>
          <a:bodyPr vert="horz" lIns="91440" tIns="45720" rIns="91440" bIns="45720" rtlCol="0">
            <a:normAutofit/>
          </a:bodyPr>
          <a:lstStyle>
            <a:lvl1pPr marL="0" indent="0">
              <a:lnSpc>
                <a:spcPct val="125000"/>
              </a:lnSpc>
              <a:spcBef>
                <a:spcPts val="1000"/>
              </a:spcBef>
              <a:buNone/>
              <a:defRPr sz="1400" kern="1200" spc="100" baseline="0">
                <a:solidFill>
                  <a:schemeClr val="tx1">
                    <a:lumMod val="65000"/>
                    <a:lumOff val="35000"/>
                  </a:schemeClr>
                </a:solidFill>
                <a:effectLst>
                  <a:innerShdw blurRad="50800">
                    <a:schemeClr val="bg1"/>
                  </a:inn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178EBF2A-A6A5-B849-8FF6-9B1DD707DC88}"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2793D0B-E7FE-4D4C-839F-C0930B74FBF4}"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vines15.png"/>
          <p:cNvPicPr>
            <a:picLocks noChangeAspect="1"/>
          </p:cNvPicPr>
          <p:nvPr/>
        </p:nvPicPr>
        <p:blipFill>
          <a:blip r:embed="rId2"/>
          <a:srcRect l="27271" t="11030" r="45970" b="37244"/>
          <a:stretch>
            <a:fillRect/>
          </a:stretch>
        </p:blipFill>
        <p:spPr>
          <a:xfrm rot="5400000" flipH="1">
            <a:off x="770066" y="-664288"/>
            <a:ext cx="2444681" cy="3886200"/>
          </a:xfrm>
          <a:prstGeom prst="rect">
            <a:avLst/>
          </a:prstGeom>
        </p:spPr>
      </p:pic>
      <p:sp>
        <p:nvSpPr>
          <p:cNvPr id="9" name="Rectangle 8"/>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157"/>
          <p:cNvGrpSpPr/>
          <p:nvPr/>
        </p:nvGrpSpPr>
        <p:grpSpPr>
          <a:xfrm rot="893329">
            <a:off x="421009" y="279563"/>
            <a:ext cx="1484755" cy="1691685"/>
            <a:chOff x="429768" y="5047488"/>
            <a:chExt cx="1484755" cy="1691685"/>
          </a:xfrm>
        </p:grpSpPr>
        <p:grpSp>
          <p:nvGrpSpPr>
            <p:cNvPr id="10" name="Group 9"/>
            <p:cNvGrpSpPr/>
            <p:nvPr/>
          </p:nvGrpSpPr>
          <p:grpSpPr>
            <a:xfrm>
              <a:off x="1216152" y="6035040"/>
              <a:ext cx="698371" cy="531091"/>
              <a:chOff x="1238130" y="6052653"/>
              <a:chExt cx="698371" cy="531091"/>
            </a:xfrm>
          </p:grpSpPr>
          <p:sp>
            <p:nvSpPr>
              <p:cNvPr id="11"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 name="Freeform 11"/>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3" name="Group 296"/>
              <p:cNvGrpSpPr/>
              <p:nvPr/>
            </p:nvGrpSpPr>
            <p:grpSpPr>
              <a:xfrm rot="2467258">
                <a:off x="1498298" y="6174338"/>
                <a:ext cx="173236" cy="175910"/>
                <a:chOff x="5902325" y="2266950"/>
                <a:chExt cx="820738" cy="833438"/>
              </a:xfrm>
              <a:solidFill>
                <a:schemeClr val="accent4"/>
              </a:solidFill>
            </p:grpSpPr>
            <p:sp>
              <p:nvSpPr>
                <p:cNvPr id="26"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4" name="Group 291"/>
                <p:cNvGrpSpPr/>
                <p:nvPr/>
              </p:nvGrpSpPr>
              <p:grpSpPr>
                <a:xfrm>
                  <a:off x="5902325" y="2266950"/>
                  <a:ext cx="820738" cy="784225"/>
                  <a:chOff x="4111625" y="2266950"/>
                  <a:chExt cx="820738" cy="784225"/>
                </a:xfrm>
                <a:grpFill/>
              </p:grpSpPr>
              <p:sp>
                <p:nvSpPr>
                  <p:cNvPr id="30"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1"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2"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3"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4"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5"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6"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7"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8"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39"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0"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1"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2"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3"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4"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5"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6"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7"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8"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49"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0"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1"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2"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3"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4"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5"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6"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7"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8"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59"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0"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5" name="Group 289"/>
              <p:cNvGrpSpPr/>
              <p:nvPr/>
            </p:nvGrpSpPr>
            <p:grpSpPr>
              <a:xfrm rot="2467258">
                <a:off x="1574607" y="6074181"/>
                <a:ext cx="38201" cy="25464"/>
                <a:chOff x="3916363" y="1970088"/>
                <a:chExt cx="180975" cy="120650"/>
              </a:xfrm>
            </p:grpSpPr>
            <p:sp>
              <p:nvSpPr>
                <p:cNvPr id="22" name="Freeform 21"/>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3" name="Freeform 22"/>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 name="Freeform 23"/>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 name="Freeform 24"/>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9" name="Group 281"/>
              <p:cNvGrpSpPr/>
              <p:nvPr/>
            </p:nvGrpSpPr>
            <p:grpSpPr>
              <a:xfrm rot="2467258">
                <a:off x="1565335" y="6375697"/>
                <a:ext cx="84773" cy="72377"/>
                <a:chOff x="6294438" y="1638300"/>
                <a:chExt cx="401638" cy="342900"/>
              </a:xfrm>
            </p:grpSpPr>
            <p:sp>
              <p:nvSpPr>
                <p:cNvPr id="18"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9"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0"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1"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6"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7"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4" name="Group 60"/>
            <p:cNvGrpSpPr/>
            <p:nvPr/>
          </p:nvGrpSpPr>
          <p:grpSpPr>
            <a:xfrm>
              <a:off x="429768" y="6181344"/>
              <a:ext cx="424872" cy="557829"/>
              <a:chOff x="515430" y="6131024"/>
              <a:chExt cx="424872" cy="557829"/>
            </a:xfrm>
          </p:grpSpPr>
          <p:sp>
            <p:nvSpPr>
              <p:cNvPr id="62"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63" name="Freeform 62"/>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5" name="Group 296"/>
              <p:cNvGrpSpPr/>
              <p:nvPr/>
            </p:nvGrpSpPr>
            <p:grpSpPr>
              <a:xfrm rot="3025731">
                <a:off x="664340" y="6295206"/>
                <a:ext cx="138589" cy="140726"/>
                <a:chOff x="5902325" y="2266950"/>
                <a:chExt cx="820738" cy="833438"/>
              </a:xfrm>
              <a:solidFill>
                <a:schemeClr val="accent4"/>
              </a:solidFill>
            </p:grpSpPr>
            <p:sp>
              <p:nvSpPr>
                <p:cNvPr id="7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6" name="Group 291"/>
                <p:cNvGrpSpPr/>
                <p:nvPr/>
              </p:nvGrpSpPr>
              <p:grpSpPr>
                <a:xfrm>
                  <a:off x="5902325" y="2266950"/>
                  <a:ext cx="820738" cy="784225"/>
                  <a:chOff x="4111625" y="2266950"/>
                  <a:chExt cx="820738" cy="784225"/>
                </a:xfrm>
                <a:grpFill/>
              </p:grpSpPr>
              <p:sp>
                <p:nvSpPr>
                  <p:cNvPr id="7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27" name="Group 281"/>
              <p:cNvGrpSpPr/>
              <p:nvPr/>
            </p:nvGrpSpPr>
            <p:grpSpPr>
              <a:xfrm rot="3025731">
                <a:off x="698372" y="6457657"/>
                <a:ext cx="67818" cy="57901"/>
                <a:chOff x="6294438" y="1638300"/>
                <a:chExt cx="401638" cy="342900"/>
              </a:xfrm>
            </p:grpSpPr>
            <p:sp>
              <p:nvSpPr>
                <p:cNvPr id="68"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9"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0"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71"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66"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67"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28" name="Group 106"/>
            <p:cNvGrpSpPr>
              <a:grpSpLocks noChangeAspect="1"/>
            </p:cNvGrpSpPr>
            <p:nvPr/>
          </p:nvGrpSpPr>
          <p:grpSpPr>
            <a:xfrm rot="21069806">
              <a:off x="484632" y="5047488"/>
              <a:ext cx="1042416" cy="795528"/>
              <a:chOff x="1238130" y="6052653"/>
              <a:chExt cx="698371" cy="531091"/>
            </a:xfrm>
          </p:grpSpPr>
          <p:sp>
            <p:nvSpPr>
              <p:cNvPr id="108"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9" name="Freeform 108"/>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29" name="Group 296"/>
              <p:cNvGrpSpPr/>
              <p:nvPr/>
            </p:nvGrpSpPr>
            <p:grpSpPr>
              <a:xfrm rot="2467258">
                <a:off x="1498299" y="6174338"/>
                <a:ext cx="173236" cy="175910"/>
                <a:chOff x="5902325" y="2266950"/>
                <a:chExt cx="820738" cy="833438"/>
              </a:xfrm>
              <a:solidFill>
                <a:schemeClr val="accent4"/>
              </a:solidFill>
            </p:grpSpPr>
            <p:sp>
              <p:nvSpPr>
                <p:cNvPr id="123"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4"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5"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0" name="Group 291"/>
                <p:cNvGrpSpPr/>
                <p:nvPr/>
              </p:nvGrpSpPr>
              <p:grpSpPr>
                <a:xfrm>
                  <a:off x="5902325" y="2266950"/>
                  <a:ext cx="820738" cy="784225"/>
                  <a:chOff x="4111625" y="2266950"/>
                  <a:chExt cx="820738" cy="784225"/>
                </a:xfrm>
                <a:grpFill/>
              </p:grpSpPr>
              <p:sp>
                <p:nvSpPr>
                  <p:cNvPr id="127"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8"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9"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0"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1"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2"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3"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4"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5"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6"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7"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8"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39"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0"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1"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2"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6"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7"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31" name="Group 289"/>
              <p:cNvGrpSpPr/>
              <p:nvPr/>
            </p:nvGrpSpPr>
            <p:grpSpPr>
              <a:xfrm rot="2467258">
                <a:off x="1574607" y="6074181"/>
                <a:ext cx="38201" cy="25464"/>
                <a:chOff x="3916363" y="1970088"/>
                <a:chExt cx="180975" cy="120650"/>
              </a:xfrm>
            </p:grpSpPr>
            <p:sp>
              <p:nvSpPr>
                <p:cNvPr id="119" name="Freeform 118"/>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0" name="Freeform 119"/>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1" name="Freeform 120"/>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22" name="Freeform 121"/>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2" name="Group 281"/>
              <p:cNvGrpSpPr/>
              <p:nvPr/>
            </p:nvGrpSpPr>
            <p:grpSpPr>
              <a:xfrm rot="2467258">
                <a:off x="1565335" y="6375697"/>
                <a:ext cx="84773" cy="72377"/>
                <a:chOff x="6294438" y="1638300"/>
                <a:chExt cx="401638" cy="342900"/>
              </a:xfrm>
            </p:grpSpPr>
            <p:sp>
              <p:nvSpPr>
                <p:cNvPr id="115"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6"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7"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8"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13"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14"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2" name="Vertical Title 1"/>
          <p:cNvSpPr>
            <a:spLocks noGrp="1"/>
          </p:cNvSpPr>
          <p:nvPr>
            <p:ph type="title" orient="vert"/>
          </p:nvPr>
        </p:nvSpPr>
        <p:spPr>
          <a:xfrm>
            <a:off x="6934200" y="533400"/>
            <a:ext cx="1752600" cy="55038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69900" y="1843088"/>
            <a:ext cx="6159500" cy="4194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B01E8FD-89D6-014C-A169-79049B7F0539}"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grpSp>
        <p:nvGrpSpPr>
          <p:cNvPr id="233" name="Group 245"/>
          <p:cNvGrpSpPr/>
          <p:nvPr/>
        </p:nvGrpSpPr>
        <p:grpSpPr>
          <a:xfrm rot="618885">
            <a:off x="8476218" y="6093223"/>
            <a:ext cx="558053" cy="424872"/>
            <a:chOff x="1475175" y="3681289"/>
            <a:chExt cx="558053" cy="424872"/>
          </a:xfrm>
        </p:grpSpPr>
        <p:sp>
          <p:nvSpPr>
            <p:cNvPr id="247"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248" name="Freeform 247"/>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4" name="Group 296"/>
            <p:cNvGrpSpPr/>
            <p:nvPr/>
          </p:nvGrpSpPr>
          <p:grpSpPr>
            <a:xfrm rot="1778703">
              <a:off x="1674442" y="3779824"/>
              <a:ext cx="138589" cy="140726"/>
              <a:chOff x="5902325" y="2266950"/>
              <a:chExt cx="820738" cy="833438"/>
            </a:xfrm>
            <a:noFill/>
          </p:grpSpPr>
          <p:sp>
            <p:nvSpPr>
              <p:cNvPr id="252"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3"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4"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35" name="Group 291"/>
              <p:cNvGrpSpPr/>
              <p:nvPr/>
            </p:nvGrpSpPr>
            <p:grpSpPr>
              <a:xfrm>
                <a:off x="5902325" y="2266950"/>
                <a:ext cx="820738" cy="784225"/>
                <a:chOff x="4111625" y="2266950"/>
                <a:chExt cx="820738" cy="784225"/>
              </a:xfrm>
              <a:grpFill/>
            </p:grpSpPr>
            <p:sp>
              <p:nvSpPr>
                <p:cNvPr id="256"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7"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8"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9"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0"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1"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2"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3"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4"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5"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8"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69"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0"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1"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2"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3"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4"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5"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6"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7"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8"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79"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0"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1"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2"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3"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4"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5"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86"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250"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251"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4EBD566B-51F0-5B43-9F1E-7F1DEA2A80D8}" type="datetime1">
              <a:rPr lang="en-US" smtClean="0"/>
              <a:pPr/>
              <a:t>6/4/2012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2E1F68C1-C793-2E44-A135-2FB4954DE058}"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BE825D5-6546-8E4B-8AA6-8A3E937232D7}" type="datetime1">
              <a:rPr lang="en-US" smtClean="0"/>
              <a:pPr/>
              <a:t>6/4/2012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AE68556F-F097-E245-A030-479550699A30}" type="datetime1">
              <a:rPr lang="en-US" smtClean="0"/>
              <a:pPr/>
              <a:t>6/4/2012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69CC76-9164-CF49-A05A-49D02E992815}" type="datetime1">
              <a:rPr lang="en-US" smtClean="0"/>
              <a:pPr/>
              <a:t>6/4/2012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507553C4-7D94-1542-B9B6-D09C22A3179C}"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8D8CF8FE-AF99-564E-A67C-0F4B3720B080}" type="datetime1">
              <a:rPr lang="en-US" smtClean="0"/>
              <a:pPr/>
              <a:t>6/4/2012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1AD7F6-BC59-B04F-B79F-8EA07494A80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4E7B51-C1C7-D541-BAB2-1FA19CE3A3B8}" type="datetime1">
              <a:rPr lang="en-US" smtClean="0"/>
              <a:pPr/>
              <a:t>6/4/2012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1AD7F6-BC59-B04F-B79F-8EA07494A80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598" name="Rectangle 1597"/>
          <p:cNvSpPr/>
          <p:nvPr/>
        </p:nvSpPr>
        <p:spPr>
          <a:xfrm>
            <a:off x="0" y="0"/>
            <a:ext cx="9144000" cy="6858000"/>
          </a:xfrm>
          <a:prstGeom prst="rect">
            <a:avLst/>
          </a:prstGeom>
          <a:solidFill>
            <a:schemeClr val="bg1">
              <a:alpha val="5000"/>
            </a:schemeClr>
          </a:solidFill>
          <a:ln w="127000">
            <a:solidFill>
              <a:schemeClr val="bg2">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555" name="Picture 1554" descr="vines15.png"/>
          <p:cNvPicPr>
            <a:picLocks noChangeAspect="1"/>
          </p:cNvPicPr>
          <p:nvPr/>
        </p:nvPicPr>
        <p:blipFill>
          <a:blip r:embed="rId13"/>
          <a:srcRect l="27271" t="11030" r="45970" b="37244"/>
          <a:stretch>
            <a:fillRect/>
          </a:stretch>
        </p:blipFill>
        <p:spPr>
          <a:xfrm flipH="1">
            <a:off x="-1" y="2895600"/>
            <a:ext cx="2444681" cy="3886200"/>
          </a:xfrm>
          <a:prstGeom prst="rect">
            <a:avLst/>
          </a:prstGeom>
        </p:spPr>
      </p:pic>
      <p:sp>
        <p:nvSpPr>
          <p:cNvPr id="2" name="Title Placeholder 1"/>
          <p:cNvSpPr>
            <a:spLocks noGrp="1"/>
          </p:cNvSpPr>
          <p:nvPr>
            <p:ph type="title"/>
          </p:nvPr>
        </p:nvSpPr>
        <p:spPr>
          <a:xfrm>
            <a:off x="457200" y="152400"/>
            <a:ext cx="6858000" cy="16764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2057400" y="2133601"/>
            <a:ext cx="59436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38200" y="6515287"/>
            <a:ext cx="2133600" cy="365125"/>
          </a:xfrm>
          <a:prstGeom prst="rect">
            <a:avLst/>
          </a:prstGeom>
          <a:effectLst/>
        </p:spPr>
        <p:txBody>
          <a:bodyPr vert="horz" lIns="91440" tIns="45720" rIns="91440" bIns="45720" rtlCol="0" anchor="ctr">
            <a:normAutofit/>
          </a:bodyPr>
          <a:lstStyle>
            <a:lvl1pPr marL="0" indent="0" algn="l"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fld id="{A6BA9C89-2B6B-A442-96BD-5F2973EE94FD}" type="datetime1">
              <a:rPr lang="en-US" smtClean="0"/>
              <a:pPr/>
              <a:t>6/4/2012</a:t>
            </a:fld>
            <a:endParaRPr lang="en-US" dirty="0"/>
          </a:p>
        </p:txBody>
      </p:sp>
      <p:sp>
        <p:nvSpPr>
          <p:cNvPr id="5" name="Footer Placeholder 4"/>
          <p:cNvSpPr>
            <a:spLocks noGrp="1"/>
          </p:cNvSpPr>
          <p:nvPr>
            <p:ph type="ftr" sz="quarter" idx="3"/>
          </p:nvPr>
        </p:nvSpPr>
        <p:spPr>
          <a:xfrm>
            <a:off x="5105400" y="6515287"/>
            <a:ext cx="2895600" cy="365125"/>
          </a:xfrm>
          <a:prstGeom prst="rect">
            <a:avLst/>
          </a:prstGeom>
          <a:effectLst/>
        </p:spPr>
        <p:txBody>
          <a:bodyPr vert="horz" lIns="91440" tIns="45720" rIns="91440" bIns="45720" rtlCol="0" anchor="ctr">
            <a:normAutofit/>
          </a:bodyPr>
          <a:lstStyle>
            <a:lvl1pPr marL="0" indent="0" algn="r"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endParaRPr lang="en-US" dirty="0"/>
          </a:p>
        </p:txBody>
      </p:sp>
      <p:sp>
        <p:nvSpPr>
          <p:cNvPr id="6" name="Slide Number Placeholder 5"/>
          <p:cNvSpPr>
            <a:spLocks noGrp="1"/>
          </p:cNvSpPr>
          <p:nvPr>
            <p:ph type="sldNum" sz="quarter" idx="4"/>
          </p:nvPr>
        </p:nvSpPr>
        <p:spPr>
          <a:xfrm>
            <a:off x="8382000" y="6515287"/>
            <a:ext cx="685800" cy="365125"/>
          </a:xfrm>
          <a:prstGeom prst="rect">
            <a:avLst/>
          </a:prstGeom>
          <a:effectLst/>
        </p:spPr>
        <p:txBody>
          <a:bodyPr vert="horz" lIns="91440" tIns="45720" rIns="91440" bIns="45720" rtlCol="0" anchor="ctr">
            <a:normAutofit/>
          </a:bodyPr>
          <a:lstStyle>
            <a:lvl1pPr marL="0" indent="0" algn="r" defTabSz="914400" rtl="0" eaLnBrk="1" latinLnBrk="0" hangingPunct="1">
              <a:lnSpc>
                <a:spcPct val="110000"/>
              </a:lnSpc>
              <a:spcBef>
                <a:spcPts val="1000"/>
              </a:spcBef>
              <a:buSzPct val="80000"/>
              <a:buFont typeface="Wingdings" pitchFamily="2" charset="2"/>
              <a:buNone/>
              <a:defRPr sz="1000" kern="1200" spc="100" baseline="0">
                <a:solidFill>
                  <a:schemeClr val="tx1">
                    <a:lumMod val="65000"/>
                    <a:lumOff val="35000"/>
                  </a:schemeClr>
                </a:solidFill>
                <a:effectLst/>
                <a:latin typeface="+mn-lt"/>
                <a:ea typeface="+mn-ea"/>
                <a:cs typeface="+mn-cs"/>
              </a:defRPr>
            </a:lvl1pPr>
          </a:lstStyle>
          <a:p>
            <a:fld id="{CC1AD7F6-BC59-B04F-B79F-8EA07494A80A}" type="slidenum">
              <a:rPr lang="en-US" smtClean="0"/>
              <a:pPr/>
              <a:t>‹#›</a:t>
            </a:fld>
            <a:endParaRPr lang="en-US" dirty="0"/>
          </a:p>
        </p:txBody>
      </p:sp>
      <p:grpSp>
        <p:nvGrpSpPr>
          <p:cNvPr id="7" name="Group 854"/>
          <p:cNvGrpSpPr/>
          <p:nvPr/>
        </p:nvGrpSpPr>
        <p:grpSpPr>
          <a:xfrm>
            <a:off x="7287768" y="1005840"/>
            <a:ext cx="836744" cy="637309"/>
            <a:chOff x="796323" y="4190170"/>
            <a:chExt cx="836744" cy="637309"/>
          </a:xfrm>
        </p:grpSpPr>
        <p:sp>
          <p:nvSpPr>
            <p:cNvPr id="856" name="AutoShape 3"/>
            <p:cNvSpPr>
              <a:spLocks noChangeAspect="1" noChangeArrowheads="1" noTextEdit="1"/>
            </p:cNvSpPr>
            <p:nvPr/>
          </p:nvSpPr>
          <p:spPr bwMode="auto">
            <a:xfrm rot="276801">
              <a:off x="801678" y="4195901"/>
              <a:ext cx="829104" cy="6127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857" name="Freeform 856"/>
            <p:cNvSpPr>
              <a:spLocks noEditPoints="1"/>
            </p:cNvSpPr>
            <p:nvPr/>
          </p:nvSpPr>
          <p:spPr bwMode="auto">
            <a:xfrm rot="276801">
              <a:off x="796323" y="4190170"/>
              <a:ext cx="836744" cy="637309"/>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2">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8" name="Group 296"/>
            <p:cNvGrpSpPr/>
            <p:nvPr/>
          </p:nvGrpSpPr>
          <p:grpSpPr>
            <a:xfrm rot="276801">
              <a:off x="1069024" y="4350687"/>
              <a:ext cx="207881" cy="211092"/>
              <a:chOff x="5902325" y="2266950"/>
              <a:chExt cx="820738" cy="833438"/>
            </a:xfrm>
            <a:noFill/>
          </p:grpSpPr>
          <p:sp>
            <p:nvSpPr>
              <p:cNvPr id="861"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2"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3"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9" name="Group 291"/>
              <p:cNvGrpSpPr/>
              <p:nvPr/>
            </p:nvGrpSpPr>
            <p:grpSpPr>
              <a:xfrm>
                <a:off x="5902325" y="2266950"/>
                <a:ext cx="820738" cy="784225"/>
                <a:chOff x="4111625" y="2266950"/>
                <a:chExt cx="820738" cy="784225"/>
              </a:xfrm>
              <a:grpFill/>
            </p:grpSpPr>
            <p:sp>
              <p:nvSpPr>
                <p:cNvPr id="865"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6"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7"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8"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9"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0"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1"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2"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3"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4"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5"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6"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7"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8"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79"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0"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1"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2"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3"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4"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5"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6"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7"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8"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89"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0"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1"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2"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3"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4"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5"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859" name="Freeform 283"/>
            <p:cNvSpPr>
              <a:spLocks/>
            </p:cNvSpPr>
            <p:nvPr/>
          </p:nvSpPr>
          <p:spPr bwMode="auto">
            <a:xfrm rot="276801">
              <a:off x="1150043" y="4277541"/>
              <a:ext cx="63932" cy="172897"/>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860" name="Freeform 284"/>
            <p:cNvSpPr>
              <a:spLocks/>
            </p:cNvSpPr>
            <p:nvPr/>
          </p:nvSpPr>
          <p:spPr bwMode="auto">
            <a:xfrm rot="276801">
              <a:off x="1235754" y="4279506"/>
              <a:ext cx="61117" cy="174104"/>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0" name="Group 895"/>
          <p:cNvGrpSpPr/>
          <p:nvPr/>
        </p:nvGrpSpPr>
        <p:grpSpPr>
          <a:xfrm rot="21061999">
            <a:off x="8158559" y="1724666"/>
            <a:ext cx="690418" cy="906472"/>
            <a:chOff x="1669229" y="5000575"/>
            <a:chExt cx="690418" cy="906472"/>
          </a:xfrm>
        </p:grpSpPr>
        <p:sp>
          <p:nvSpPr>
            <p:cNvPr id="897" name="AutoShape 3"/>
            <p:cNvSpPr>
              <a:spLocks noChangeAspect="1" noChangeArrowheads="1" noTextEdit="1"/>
            </p:cNvSpPr>
            <p:nvPr/>
          </p:nvSpPr>
          <p:spPr bwMode="auto">
            <a:xfrm rot="4516355">
              <a:off x="1572569" y="5121113"/>
              <a:ext cx="898195" cy="6638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898" name="Freeform 897"/>
            <p:cNvSpPr>
              <a:spLocks noEditPoints="1"/>
            </p:cNvSpPr>
            <p:nvPr/>
          </p:nvSpPr>
          <p:spPr bwMode="auto">
            <a:xfrm rot="4516355">
              <a:off x="1561202" y="5108602"/>
              <a:ext cx="906472" cy="690418"/>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3">
                <a:alpha val="7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1" name="Group 296"/>
            <p:cNvGrpSpPr/>
            <p:nvPr/>
          </p:nvGrpSpPr>
          <p:grpSpPr>
            <a:xfrm rot="4516355">
              <a:off x="1940614" y="5277922"/>
              <a:ext cx="225201" cy="228684"/>
              <a:chOff x="5902325" y="2266950"/>
              <a:chExt cx="820738" cy="833438"/>
            </a:xfrm>
            <a:solidFill>
              <a:schemeClr val="accent4"/>
            </a:solidFill>
          </p:grpSpPr>
          <p:sp>
            <p:nvSpPr>
              <p:cNvPr id="907"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8"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9"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2" name="Group 291"/>
              <p:cNvGrpSpPr/>
              <p:nvPr/>
            </p:nvGrpSpPr>
            <p:grpSpPr>
              <a:xfrm>
                <a:off x="5902325" y="2266950"/>
                <a:ext cx="820738" cy="784225"/>
                <a:chOff x="4111625" y="2266950"/>
                <a:chExt cx="820738" cy="784225"/>
              </a:xfrm>
              <a:grpFill/>
            </p:grpSpPr>
            <p:sp>
              <p:nvSpPr>
                <p:cNvPr id="911"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2"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3"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4"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5"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6"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1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2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3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3" name="Group 281"/>
            <p:cNvGrpSpPr/>
            <p:nvPr/>
          </p:nvGrpSpPr>
          <p:grpSpPr>
            <a:xfrm rot="4516355">
              <a:off x="1913505" y="5522863"/>
              <a:ext cx="110206" cy="94090"/>
              <a:chOff x="6294438" y="1638300"/>
              <a:chExt cx="401638" cy="342900"/>
            </a:xfrm>
          </p:grpSpPr>
          <p:sp>
            <p:nvSpPr>
              <p:cNvPr id="903"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4"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5"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6"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01" name="Freeform 283"/>
            <p:cNvSpPr>
              <a:spLocks/>
            </p:cNvSpPr>
            <p:nvPr/>
          </p:nvSpPr>
          <p:spPr bwMode="auto">
            <a:xfrm rot="4516355">
              <a:off x="2116130" y="5274782"/>
              <a:ext cx="69260" cy="18730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02" name="Freeform 284"/>
            <p:cNvSpPr>
              <a:spLocks/>
            </p:cNvSpPr>
            <p:nvPr/>
          </p:nvSpPr>
          <p:spPr bwMode="auto">
            <a:xfrm rot="4516355">
              <a:off x="2145277" y="5361225"/>
              <a:ext cx="66210" cy="188613"/>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4" name="Group 941"/>
          <p:cNvGrpSpPr/>
          <p:nvPr/>
        </p:nvGrpSpPr>
        <p:grpSpPr>
          <a:xfrm>
            <a:off x="1216152" y="6015897"/>
            <a:ext cx="698371" cy="531091"/>
            <a:chOff x="1238130" y="6052653"/>
            <a:chExt cx="698371" cy="531091"/>
          </a:xfrm>
        </p:grpSpPr>
        <p:sp>
          <p:nvSpPr>
            <p:cNvPr id="943"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4" name="Freeform 943"/>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6">
                <a:alpha val="5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5" name="Group 296"/>
            <p:cNvGrpSpPr/>
            <p:nvPr/>
          </p:nvGrpSpPr>
          <p:grpSpPr>
            <a:xfrm rot="2467258">
              <a:off x="1498292" y="6174338"/>
              <a:ext cx="173236" cy="175910"/>
              <a:chOff x="5902325" y="2266950"/>
              <a:chExt cx="820738" cy="833438"/>
            </a:xfrm>
            <a:solidFill>
              <a:schemeClr val="accent4"/>
            </a:solidFill>
          </p:grpSpPr>
          <p:sp>
            <p:nvSpPr>
              <p:cNvPr id="958"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9"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0"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16" name="Group 291"/>
              <p:cNvGrpSpPr/>
              <p:nvPr/>
            </p:nvGrpSpPr>
            <p:grpSpPr>
              <a:xfrm>
                <a:off x="5902325" y="2266950"/>
                <a:ext cx="820738" cy="784225"/>
                <a:chOff x="4111625" y="2266950"/>
                <a:chExt cx="820738" cy="784225"/>
              </a:xfrm>
              <a:grpFill/>
            </p:grpSpPr>
            <p:sp>
              <p:nvSpPr>
                <p:cNvPr id="962"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3"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4"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5"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6"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7"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8"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69"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0"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1"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2"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3"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4"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5"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6"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7"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8"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79"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0"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1"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2"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3"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4"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5"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6"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7"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8"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89"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0"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1"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2"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17" name="Group 289"/>
            <p:cNvGrpSpPr/>
            <p:nvPr/>
          </p:nvGrpSpPr>
          <p:grpSpPr>
            <a:xfrm rot="2467258">
              <a:off x="1574607" y="6074181"/>
              <a:ext cx="38201" cy="25464"/>
              <a:chOff x="3916363" y="1970088"/>
              <a:chExt cx="180975" cy="120650"/>
            </a:xfrm>
          </p:grpSpPr>
          <p:sp>
            <p:nvSpPr>
              <p:cNvPr id="954" name="Freeform 953"/>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5" name="Freeform 954"/>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6" name="Freeform 955"/>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7" name="Freeform 956"/>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8" name="Group 281"/>
            <p:cNvGrpSpPr/>
            <p:nvPr/>
          </p:nvGrpSpPr>
          <p:grpSpPr>
            <a:xfrm rot="2467258">
              <a:off x="1565335" y="6375697"/>
              <a:ext cx="84773" cy="72377"/>
              <a:chOff x="6294438" y="1638300"/>
              <a:chExt cx="401638" cy="342900"/>
            </a:xfrm>
          </p:grpSpPr>
          <p:sp>
            <p:nvSpPr>
              <p:cNvPr id="950"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1"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2"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53"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48"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49"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19" name="Group 992"/>
          <p:cNvGrpSpPr/>
          <p:nvPr/>
        </p:nvGrpSpPr>
        <p:grpSpPr>
          <a:xfrm>
            <a:off x="429768" y="6162201"/>
            <a:ext cx="424872" cy="557829"/>
            <a:chOff x="515430" y="6131024"/>
            <a:chExt cx="424872" cy="557829"/>
          </a:xfrm>
        </p:grpSpPr>
        <p:sp>
          <p:nvSpPr>
            <p:cNvPr id="994" name="AutoShape 3"/>
            <p:cNvSpPr>
              <a:spLocks noChangeAspect="1" noChangeArrowheads="1" noTextEdit="1"/>
            </p:cNvSpPr>
            <p:nvPr/>
          </p:nvSpPr>
          <p:spPr bwMode="auto">
            <a:xfrm rot="3025731">
              <a:off x="455334" y="6203378"/>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5" name="Freeform 994"/>
            <p:cNvSpPr>
              <a:spLocks noEditPoints="1"/>
            </p:cNvSpPr>
            <p:nvPr/>
          </p:nvSpPr>
          <p:spPr bwMode="auto">
            <a:xfrm rot="3025731">
              <a:off x="448951" y="6197503"/>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4">
                <a:alpha val="3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0" name="Group 296"/>
            <p:cNvGrpSpPr/>
            <p:nvPr/>
          </p:nvGrpSpPr>
          <p:grpSpPr>
            <a:xfrm rot="3025731">
              <a:off x="664340" y="6295200"/>
              <a:ext cx="138589" cy="140726"/>
              <a:chOff x="5902325" y="2266950"/>
              <a:chExt cx="820738" cy="833438"/>
            </a:xfrm>
            <a:solidFill>
              <a:schemeClr val="accent4"/>
            </a:solidFill>
          </p:grpSpPr>
          <p:sp>
            <p:nvSpPr>
              <p:cNvPr id="1004"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5"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6"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1" name="Group 291"/>
              <p:cNvGrpSpPr/>
              <p:nvPr/>
            </p:nvGrpSpPr>
            <p:grpSpPr>
              <a:xfrm>
                <a:off x="5902325" y="2266950"/>
                <a:ext cx="820738" cy="784225"/>
                <a:chOff x="4111625" y="2266950"/>
                <a:chExt cx="820738" cy="784225"/>
              </a:xfrm>
              <a:grpFill/>
            </p:grpSpPr>
            <p:sp>
              <p:nvSpPr>
                <p:cNvPr id="1008"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9"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0"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1"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2"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13"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7"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8"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39"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0"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1"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2"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3"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4"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5"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6"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7"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8"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49"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0"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1"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2"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3"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4"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5"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6"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7"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8"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59"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0"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1"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2" name="Group 281"/>
            <p:cNvGrpSpPr/>
            <p:nvPr/>
          </p:nvGrpSpPr>
          <p:grpSpPr>
            <a:xfrm rot="3025731">
              <a:off x="698372" y="6457657"/>
              <a:ext cx="67818" cy="57901"/>
              <a:chOff x="6294438" y="1638300"/>
              <a:chExt cx="401638" cy="342900"/>
            </a:xfrm>
          </p:grpSpPr>
          <p:sp>
            <p:nvSpPr>
              <p:cNvPr id="1000"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1"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2"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003"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998" name="Freeform 283"/>
            <p:cNvSpPr>
              <a:spLocks/>
            </p:cNvSpPr>
            <p:nvPr/>
          </p:nvSpPr>
          <p:spPr bwMode="auto">
            <a:xfrm rot="3025731">
              <a:off x="760608" y="6269384"/>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999" name="Freeform 284"/>
            <p:cNvSpPr>
              <a:spLocks/>
            </p:cNvSpPr>
            <p:nvPr/>
          </p:nvSpPr>
          <p:spPr bwMode="auto">
            <a:xfrm rot="3025731">
              <a:off x="799490" y="6310478"/>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3" name="Group 1461"/>
          <p:cNvGrpSpPr/>
          <p:nvPr/>
        </p:nvGrpSpPr>
        <p:grpSpPr>
          <a:xfrm>
            <a:off x="7964424" y="493776"/>
            <a:ext cx="558053" cy="424872"/>
            <a:chOff x="1475175" y="3681289"/>
            <a:chExt cx="558053" cy="424872"/>
          </a:xfrm>
        </p:grpSpPr>
        <p:sp>
          <p:nvSpPr>
            <p:cNvPr id="1463" name="AutoShape 3"/>
            <p:cNvSpPr>
              <a:spLocks noChangeAspect="1" noChangeArrowheads="1" noTextEdit="1"/>
            </p:cNvSpPr>
            <p:nvPr/>
          </p:nvSpPr>
          <p:spPr bwMode="auto">
            <a:xfrm rot="1778703">
              <a:off x="1480492" y="3685952"/>
              <a:ext cx="552736" cy="408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4" name="Freeform 1463"/>
            <p:cNvSpPr>
              <a:spLocks noEditPoints="1"/>
            </p:cNvSpPr>
            <p:nvPr/>
          </p:nvSpPr>
          <p:spPr bwMode="auto">
            <a:xfrm rot="1778703">
              <a:off x="1475175" y="3681289"/>
              <a:ext cx="557829" cy="424872"/>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1">
                <a:alpha val="2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4" name="Group 296"/>
            <p:cNvGrpSpPr/>
            <p:nvPr/>
          </p:nvGrpSpPr>
          <p:grpSpPr>
            <a:xfrm rot="1778703">
              <a:off x="1674440" y="3779824"/>
              <a:ext cx="138589" cy="140726"/>
              <a:chOff x="5902325" y="2266950"/>
              <a:chExt cx="820738" cy="833438"/>
            </a:xfrm>
            <a:noFill/>
          </p:grpSpPr>
          <p:sp>
            <p:nvSpPr>
              <p:cNvPr id="1468"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9"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0"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5" name="Group 291"/>
              <p:cNvGrpSpPr/>
              <p:nvPr/>
            </p:nvGrpSpPr>
            <p:grpSpPr>
              <a:xfrm>
                <a:off x="5902325" y="2266950"/>
                <a:ext cx="820738" cy="784225"/>
                <a:chOff x="4111625" y="2266950"/>
                <a:chExt cx="820738" cy="784225"/>
              </a:xfrm>
              <a:grpFill/>
            </p:grpSpPr>
            <p:sp>
              <p:nvSpPr>
                <p:cNvPr id="1472"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3"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4"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5"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6"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7"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8"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79"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0"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1"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2"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3"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4"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5"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6"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7"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8"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89"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0"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1"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2"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3"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4"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5"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6"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7"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8"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99"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0"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1"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2"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alpha val="6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sp>
          <p:nvSpPr>
            <p:cNvPr id="1466" name="Freeform 283"/>
            <p:cNvSpPr>
              <a:spLocks/>
            </p:cNvSpPr>
            <p:nvPr/>
          </p:nvSpPr>
          <p:spPr bwMode="auto">
            <a:xfrm rot="1778703">
              <a:off x="1753889" y="3739386"/>
              <a:ext cx="42621" cy="115265"/>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467" name="Freeform 284"/>
            <p:cNvSpPr>
              <a:spLocks/>
            </p:cNvSpPr>
            <p:nvPr/>
          </p:nvSpPr>
          <p:spPr bwMode="auto">
            <a:xfrm rot="1778703">
              <a:off x="1805027" y="3764315"/>
              <a:ext cx="40745" cy="116069"/>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26" name="Group 1502"/>
          <p:cNvGrpSpPr>
            <a:grpSpLocks noChangeAspect="1"/>
          </p:cNvGrpSpPr>
          <p:nvPr/>
        </p:nvGrpSpPr>
        <p:grpSpPr>
          <a:xfrm rot="21069806">
            <a:off x="484632" y="5028345"/>
            <a:ext cx="1042416" cy="795528"/>
            <a:chOff x="1238130" y="6052653"/>
            <a:chExt cx="698371" cy="531091"/>
          </a:xfrm>
        </p:grpSpPr>
        <p:sp>
          <p:nvSpPr>
            <p:cNvPr id="1504" name="AutoShape 3"/>
            <p:cNvSpPr>
              <a:spLocks noChangeAspect="1" noChangeArrowheads="1" noTextEdit="1"/>
            </p:cNvSpPr>
            <p:nvPr/>
          </p:nvSpPr>
          <p:spPr bwMode="auto">
            <a:xfrm rot="2467258">
              <a:off x="1245581" y="6059259"/>
              <a:ext cx="690920" cy="5106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05" name="Freeform 1504"/>
            <p:cNvSpPr>
              <a:spLocks noEditPoints="1"/>
            </p:cNvSpPr>
            <p:nvPr/>
          </p:nvSpPr>
          <p:spPr bwMode="auto">
            <a:xfrm rot="2467258">
              <a:off x="1238130" y="6052653"/>
              <a:ext cx="697287" cy="531091"/>
            </a:xfrm>
            <a:custGeom>
              <a:avLst/>
              <a:gdLst/>
              <a:ahLst/>
              <a:cxnLst>
                <a:cxn ang="0">
                  <a:pos x="659" y="161"/>
                </a:cxn>
                <a:cxn ang="0">
                  <a:pos x="478" y="256"/>
                </a:cxn>
                <a:cxn ang="0">
                  <a:pos x="444" y="309"/>
                </a:cxn>
                <a:cxn ang="0">
                  <a:pos x="410" y="329"/>
                </a:cxn>
                <a:cxn ang="0">
                  <a:pos x="349" y="316"/>
                </a:cxn>
                <a:cxn ang="0">
                  <a:pos x="332" y="272"/>
                </a:cxn>
                <a:cxn ang="0">
                  <a:pos x="369" y="241"/>
                </a:cxn>
                <a:cxn ang="0">
                  <a:pos x="264" y="116"/>
                </a:cxn>
                <a:cxn ang="0">
                  <a:pos x="176" y="60"/>
                </a:cxn>
                <a:cxn ang="0">
                  <a:pos x="129" y="77"/>
                </a:cxn>
                <a:cxn ang="0">
                  <a:pos x="131" y="30"/>
                </a:cxn>
                <a:cxn ang="0">
                  <a:pos x="94" y="198"/>
                </a:cxn>
                <a:cxn ang="0">
                  <a:pos x="123" y="181"/>
                </a:cxn>
                <a:cxn ang="0">
                  <a:pos x="132" y="155"/>
                </a:cxn>
                <a:cxn ang="0">
                  <a:pos x="182" y="165"/>
                </a:cxn>
                <a:cxn ang="0">
                  <a:pos x="227" y="216"/>
                </a:cxn>
                <a:cxn ang="0">
                  <a:pos x="199" y="285"/>
                </a:cxn>
                <a:cxn ang="0">
                  <a:pos x="149" y="253"/>
                </a:cxn>
                <a:cxn ang="0">
                  <a:pos x="97" y="266"/>
                </a:cxn>
                <a:cxn ang="0">
                  <a:pos x="45" y="231"/>
                </a:cxn>
                <a:cxn ang="0">
                  <a:pos x="127" y="413"/>
                </a:cxn>
                <a:cxn ang="0">
                  <a:pos x="164" y="454"/>
                </a:cxn>
                <a:cxn ang="0">
                  <a:pos x="143" y="507"/>
                </a:cxn>
                <a:cxn ang="0">
                  <a:pos x="87" y="519"/>
                </a:cxn>
                <a:cxn ang="0">
                  <a:pos x="127" y="618"/>
                </a:cxn>
                <a:cxn ang="0">
                  <a:pos x="221" y="623"/>
                </a:cxn>
                <a:cxn ang="0">
                  <a:pos x="234" y="569"/>
                </a:cxn>
                <a:cxn ang="0">
                  <a:pos x="292" y="585"/>
                </a:cxn>
                <a:cxn ang="0">
                  <a:pos x="311" y="596"/>
                </a:cxn>
                <a:cxn ang="0">
                  <a:pos x="435" y="465"/>
                </a:cxn>
                <a:cxn ang="0">
                  <a:pos x="475" y="480"/>
                </a:cxn>
                <a:cxn ang="0">
                  <a:pos x="826" y="526"/>
                </a:cxn>
                <a:cxn ang="0">
                  <a:pos x="818" y="452"/>
                </a:cxn>
                <a:cxn ang="0">
                  <a:pos x="738" y="348"/>
                </a:cxn>
                <a:cxn ang="0">
                  <a:pos x="687" y="361"/>
                </a:cxn>
                <a:cxn ang="0">
                  <a:pos x="634" y="326"/>
                </a:cxn>
                <a:cxn ang="0">
                  <a:pos x="695" y="283"/>
                </a:cxn>
                <a:cxn ang="0">
                  <a:pos x="704" y="263"/>
                </a:cxn>
                <a:cxn ang="0">
                  <a:pos x="748" y="287"/>
                </a:cxn>
                <a:cxn ang="0">
                  <a:pos x="794" y="264"/>
                </a:cxn>
                <a:cxn ang="0">
                  <a:pos x="855" y="184"/>
                </a:cxn>
                <a:cxn ang="0">
                  <a:pos x="851" y="139"/>
                </a:cxn>
                <a:cxn ang="0">
                  <a:pos x="855" y="79"/>
                </a:cxn>
                <a:cxn ang="0">
                  <a:pos x="250" y="391"/>
                </a:cxn>
                <a:cxn ang="0">
                  <a:pos x="235" y="346"/>
                </a:cxn>
                <a:cxn ang="0">
                  <a:pos x="285" y="347"/>
                </a:cxn>
                <a:cxn ang="0">
                  <a:pos x="262" y="391"/>
                </a:cxn>
                <a:cxn ang="0">
                  <a:pos x="711" y="499"/>
                </a:cxn>
                <a:cxn ang="0">
                  <a:pos x="730" y="539"/>
                </a:cxn>
                <a:cxn ang="0">
                  <a:pos x="726" y="587"/>
                </a:cxn>
                <a:cxn ang="0">
                  <a:pos x="693" y="612"/>
                </a:cxn>
                <a:cxn ang="0">
                  <a:pos x="644" y="582"/>
                </a:cxn>
                <a:cxn ang="0">
                  <a:pos x="637" y="540"/>
                </a:cxn>
                <a:cxn ang="0">
                  <a:pos x="665" y="497"/>
                </a:cxn>
                <a:cxn ang="0">
                  <a:pos x="270" y="495"/>
                </a:cxn>
                <a:cxn ang="0">
                  <a:pos x="313" y="499"/>
                </a:cxn>
                <a:cxn ang="0">
                  <a:pos x="563" y="449"/>
                </a:cxn>
                <a:cxn ang="0">
                  <a:pos x="514" y="379"/>
                </a:cxn>
                <a:cxn ang="0">
                  <a:pos x="744" y="121"/>
                </a:cxn>
                <a:cxn ang="0">
                  <a:pos x="760" y="165"/>
                </a:cxn>
                <a:cxn ang="0">
                  <a:pos x="710" y="164"/>
                </a:cxn>
                <a:cxn ang="0">
                  <a:pos x="733" y="121"/>
                </a:cxn>
              </a:cxnLst>
              <a:rect l="0" t="0" r="r" b="b"/>
              <a:pathLst>
                <a:path w="878" h="668">
                  <a:moveTo>
                    <a:pt x="679" y="94"/>
                  </a:moveTo>
                  <a:cubicBezTo>
                    <a:pt x="678" y="96"/>
                    <a:pt x="673" y="95"/>
                    <a:pt x="665" y="92"/>
                  </a:cubicBezTo>
                  <a:cubicBezTo>
                    <a:pt x="667" y="94"/>
                    <a:pt x="671" y="99"/>
                    <a:pt x="672" y="104"/>
                  </a:cubicBezTo>
                  <a:cubicBezTo>
                    <a:pt x="675" y="111"/>
                    <a:pt x="672" y="118"/>
                    <a:pt x="672" y="118"/>
                  </a:cubicBezTo>
                  <a:cubicBezTo>
                    <a:pt x="679" y="125"/>
                    <a:pt x="679" y="125"/>
                    <a:pt x="679" y="125"/>
                  </a:cubicBezTo>
                  <a:cubicBezTo>
                    <a:pt x="679" y="125"/>
                    <a:pt x="688" y="135"/>
                    <a:pt x="683" y="145"/>
                  </a:cubicBezTo>
                  <a:cubicBezTo>
                    <a:pt x="682" y="148"/>
                    <a:pt x="677" y="155"/>
                    <a:pt x="678" y="162"/>
                  </a:cubicBezTo>
                  <a:cubicBezTo>
                    <a:pt x="680" y="169"/>
                    <a:pt x="676" y="177"/>
                    <a:pt x="676" y="177"/>
                  </a:cubicBezTo>
                  <a:cubicBezTo>
                    <a:pt x="676" y="177"/>
                    <a:pt x="676" y="174"/>
                    <a:pt x="672" y="169"/>
                  </a:cubicBezTo>
                  <a:cubicBezTo>
                    <a:pt x="668" y="164"/>
                    <a:pt x="662" y="166"/>
                    <a:pt x="659" y="161"/>
                  </a:cubicBezTo>
                  <a:cubicBezTo>
                    <a:pt x="656" y="157"/>
                    <a:pt x="649" y="156"/>
                    <a:pt x="645" y="151"/>
                  </a:cubicBezTo>
                  <a:cubicBezTo>
                    <a:pt x="641" y="146"/>
                    <a:pt x="638" y="141"/>
                    <a:pt x="635" y="135"/>
                  </a:cubicBezTo>
                  <a:cubicBezTo>
                    <a:pt x="631" y="130"/>
                    <a:pt x="631" y="129"/>
                    <a:pt x="628" y="132"/>
                  </a:cubicBezTo>
                  <a:cubicBezTo>
                    <a:pt x="626" y="133"/>
                    <a:pt x="623" y="133"/>
                    <a:pt x="621" y="132"/>
                  </a:cubicBezTo>
                  <a:cubicBezTo>
                    <a:pt x="620" y="134"/>
                    <a:pt x="620" y="135"/>
                    <a:pt x="618" y="136"/>
                  </a:cubicBezTo>
                  <a:cubicBezTo>
                    <a:pt x="617" y="136"/>
                    <a:pt x="615" y="132"/>
                    <a:pt x="615" y="127"/>
                  </a:cubicBezTo>
                  <a:cubicBezTo>
                    <a:pt x="614" y="127"/>
                    <a:pt x="614" y="126"/>
                    <a:pt x="614" y="126"/>
                  </a:cubicBezTo>
                  <a:cubicBezTo>
                    <a:pt x="575" y="153"/>
                    <a:pt x="541" y="177"/>
                    <a:pt x="528" y="188"/>
                  </a:cubicBezTo>
                  <a:cubicBezTo>
                    <a:pt x="507" y="204"/>
                    <a:pt x="491" y="229"/>
                    <a:pt x="480" y="252"/>
                  </a:cubicBezTo>
                  <a:cubicBezTo>
                    <a:pt x="481" y="253"/>
                    <a:pt x="480" y="254"/>
                    <a:pt x="478" y="256"/>
                  </a:cubicBezTo>
                  <a:cubicBezTo>
                    <a:pt x="474" y="263"/>
                    <a:pt x="472" y="269"/>
                    <a:pt x="469" y="276"/>
                  </a:cubicBezTo>
                  <a:cubicBezTo>
                    <a:pt x="487" y="279"/>
                    <a:pt x="491" y="284"/>
                    <a:pt x="466" y="284"/>
                  </a:cubicBezTo>
                  <a:cubicBezTo>
                    <a:pt x="466" y="285"/>
                    <a:pt x="465" y="285"/>
                    <a:pt x="465" y="286"/>
                  </a:cubicBezTo>
                  <a:cubicBezTo>
                    <a:pt x="493" y="290"/>
                    <a:pt x="485" y="293"/>
                    <a:pt x="463" y="291"/>
                  </a:cubicBezTo>
                  <a:cubicBezTo>
                    <a:pt x="463" y="292"/>
                    <a:pt x="463" y="292"/>
                    <a:pt x="463" y="293"/>
                  </a:cubicBezTo>
                  <a:cubicBezTo>
                    <a:pt x="463" y="292"/>
                    <a:pt x="463" y="292"/>
                    <a:pt x="463" y="291"/>
                  </a:cubicBezTo>
                  <a:cubicBezTo>
                    <a:pt x="460" y="291"/>
                    <a:pt x="457" y="291"/>
                    <a:pt x="454" y="291"/>
                  </a:cubicBezTo>
                  <a:cubicBezTo>
                    <a:pt x="452" y="292"/>
                    <a:pt x="449" y="292"/>
                    <a:pt x="445" y="292"/>
                  </a:cubicBezTo>
                  <a:cubicBezTo>
                    <a:pt x="484" y="306"/>
                    <a:pt x="500" y="321"/>
                    <a:pt x="433" y="294"/>
                  </a:cubicBezTo>
                  <a:cubicBezTo>
                    <a:pt x="497" y="320"/>
                    <a:pt x="478" y="324"/>
                    <a:pt x="444" y="309"/>
                  </a:cubicBezTo>
                  <a:cubicBezTo>
                    <a:pt x="446" y="313"/>
                    <a:pt x="446" y="315"/>
                    <a:pt x="444" y="316"/>
                  </a:cubicBezTo>
                  <a:cubicBezTo>
                    <a:pt x="469" y="338"/>
                    <a:pt x="474" y="351"/>
                    <a:pt x="429" y="312"/>
                  </a:cubicBezTo>
                  <a:cubicBezTo>
                    <a:pt x="429" y="312"/>
                    <a:pt x="429" y="311"/>
                    <a:pt x="429" y="311"/>
                  </a:cubicBezTo>
                  <a:cubicBezTo>
                    <a:pt x="473" y="352"/>
                    <a:pt x="460" y="348"/>
                    <a:pt x="435" y="326"/>
                  </a:cubicBezTo>
                  <a:cubicBezTo>
                    <a:pt x="435" y="328"/>
                    <a:pt x="433" y="328"/>
                    <a:pt x="430" y="327"/>
                  </a:cubicBezTo>
                  <a:cubicBezTo>
                    <a:pt x="450" y="357"/>
                    <a:pt x="451" y="374"/>
                    <a:pt x="415" y="315"/>
                  </a:cubicBezTo>
                  <a:cubicBezTo>
                    <a:pt x="452" y="375"/>
                    <a:pt x="437" y="365"/>
                    <a:pt x="417" y="332"/>
                  </a:cubicBezTo>
                  <a:cubicBezTo>
                    <a:pt x="419" y="336"/>
                    <a:pt x="418" y="339"/>
                    <a:pt x="417" y="339"/>
                  </a:cubicBezTo>
                  <a:cubicBezTo>
                    <a:pt x="428" y="368"/>
                    <a:pt x="429" y="380"/>
                    <a:pt x="411" y="331"/>
                  </a:cubicBezTo>
                  <a:cubicBezTo>
                    <a:pt x="410" y="330"/>
                    <a:pt x="410" y="330"/>
                    <a:pt x="410" y="329"/>
                  </a:cubicBezTo>
                  <a:cubicBezTo>
                    <a:pt x="427" y="381"/>
                    <a:pt x="414" y="372"/>
                    <a:pt x="404" y="342"/>
                  </a:cubicBezTo>
                  <a:cubicBezTo>
                    <a:pt x="402" y="343"/>
                    <a:pt x="399" y="340"/>
                    <a:pt x="396" y="336"/>
                  </a:cubicBezTo>
                  <a:cubicBezTo>
                    <a:pt x="394" y="375"/>
                    <a:pt x="381" y="393"/>
                    <a:pt x="388" y="322"/>
                  </a:cubicBezTo>
                  <a:cubicBezTo>
                    <a:pt x="381" y="391"/>
                    <a:pt x="375" y="375"/>
                    <a:pt x="379" y="338"/>
                  </a:cubicBezTo>
                  <a:cubicBezTo>
                    <a:pt x="377" y="342"/>
                    <a:pt x="375" y="343"/>
                    <a:pt x="374" y="342"/>
                  </a:cubicBezTo>
                  <a:cubicBezTo>
                    <a:pt x="361" y="373"/>
                    <a:pt x="351" y="380"/>
                    <a:pt x="375" y="319"/>
                  </a:cubicBezTo>
                  <a:cubicBezTo>
                    <a:pt x="351" y="381"/>
                    <a:pt x="346" y="366"/>
                    <a:pt x="359" y="334"/>
                  </a:cubicBezTo>
                  <a:cubicBezTo>
                    <a:pt x="358" y="332"/>
                    <a:pt x="358" y="329"/>
                    <a:pt x="359" y="325"/>
                  </a:cubicBezTo>
                  <a:cubicBezTo>
                    <a:pt x="333" y="355"/>
                    <a:pt x="314" y="364"/>
                    <a:pt x="362" y="311"/>
                  </a:cubicBezTo>
                  <a:cubicBezTo>
                    <a:pt x="314" y="364"/>
                    <a:pt x="321" y="345"/>
                    <a:pt x="349" y="316"/>
                  </a:cubicBezTo>
                  <a:cubicBezTo>
                    <a:pt x="345" y="318"/>
                    <a:pt x="341" y="319"/>
                    <a:pt x="339" y="319"/>
                  </a:cubicBezTo>
                  <a:cubicBezTo>
                    <a:pt x="313" y="335"/>
                    <a:pt x="300" y="336"/>
                    <a:pt x="346" y="306"/>
                  </a:cubicBezTo>
                  <a:cubicBezTo>
                    <a:pt x="347" y="306"/>
                    <a:pt x="347" y="306"/>
                    <a:pt x="347" y="306"/>
                  </a:cubicBezTo>
                  <a:cubicBezTo>
                    <a:pt x="299" y="335"/>
                    <a:pt x="305" y="324"/>
                    <a:pt x="332" y="307"/>
                  </a:cubicBezTo>
                  <a:cubicBezTo>
                    <a:pt x="333" y="306"/>
                    <a:pt x="336" y="303"/>
                    <a:pt x="341" y="300"/>
                  </a:cubicBezTo>
                  <a:cubicBezTo>
                    <a:pt x="302" y="314"/>
                    <a:pt x="282" y="318"/>
                    <a:pt x="350" y="293"/>
                  </a:cubicBezTo>
                  <a:cubicBezTo>
                    <a:pt x="285" y="316"/>
                    <a:pt x="296" y="300"/>
                    <a:pt x="332" y="289"/>
                  </a:cubicBezTo>
                  <a:cubicBezTo>
                    <a:pt x="327" y="287"/>
                    <a:pt x="325" y="284"/>
                    <a:pt x="326" y="282"/>
                  </a:cubicBezTo>
                  <a:cubicBezTo>
                    <a:pt x="296" y="279"/>
                    <a:pt x="284" y="269"/>
                    <a:pt x="333" y="273"/>
                  </a:cubicBezTo>
                  <a:cubicBezTo>
                    <a:pt x="333" y="272"/>
                    <a:pt x="332" y="272"/>
                    <a:pt x="332" y="272"/>
                  </a:cubicBezTo>
                  <a:cubicBezTo>
                    <a:pt x="283" y="267"/>
                    <a:pt x="297" y="262"/>
                    <a:pt x="329" y="265"/>
                  </a:cubicBezTo>
                  <a:cubicBezTo>
                    <a:pt x="331" y="264"/>
                    <a:pt x="335" y="264"/>
                    <a:pt x="340" y="264"/>
                  </a:cubicBezTo>
                  <a:cubicBezTo>
                    <a:pt x="300" y="250"/>
                    <a:pt x="282" y="234"/>
                    <a:pt x="351" y="262"/>
                  </a:cubicBezTo>
                  <a:cubicBezTo>
                    <a:pt x="285" y="235"/>
                    <a:pt x="304" y="235"/>
                    <a:pt x="340" y="250"/>
                  </a:cubicBezTo>
                  <a:cubicBezTo>
                    <a:pt x="337" y="247"/>
                    <a:pt x="336" y="244"/>
                    <a:pt x="337" y="242"/>
                  </a:cubicBezTo>
                  <a:cubicBezTo>
                    <a:pt x="312" y="220"/>
                    <a:pt x="310" y="205"/>
                    <a:pt x="356" y="246"/>
                  </a:cubicBezTo>
                  <a:cubicBezTo>
                    <a:pt x="356" y="246"/>
                    <a:pt x="356" y="246"/>
                    <a:pt x="356" y="246"/>
                  </a:cubicBezTo>
                  <a:cubicBezTo>
                    <a:pt x="311" y="205"/>
                    <a:pt x="323" y="207"/>
                    <a:pt x="347" y="229"/>
                  </a:cubicBezTo>
                  <a:cubicBezTo>
                    <a:pt x="349" y="228"/>
                    <a:pt x="351" y="229"/>
                    <a:pt x="355" y="232"/>
                  </a:cubicBezTo>
                  <a:cubicBezTo>
                    <a:pt x="334" y="199"/>
                    <a:pt x="331" y="180"/>
                    <a:pt x="369" y="241"/>
                  </a:cubicBezTo>
                  <a:cubicBezTo>
                    <a:pt x="333" y="184"/>
                    <a:pt x="346" y="190"/>
                    <a:pt x="364" y="220"/>
                  </a:cubicBezTo>
                  <a:cubicBezTo>
                    <a:pt x="364" y="216"/>
                    <a:pt x="365" y="217"/>
                    <a:pt x="368" y="222"/>
                  </a:cubicBezTo>
                  <a:cubicBezTo>
                    <a:pt x="356" y="188"/>
                    <a:pt x="354" y="172"/>
                    <a:pt x="375" y="231"/>
                  </a:cubicBezTo>
                  <a:cubicBezTo>
                    <a:pt x="375" y="231"/>
                    <a:pt x="375" y="231"/>
                    <a:pt x="375" y="231"/>
                  </a:cubicBezTo>
                  <a:cubicBezTo>
                    <a:pt x="367" y="209"/>
                    <a:pt x="365" y="197"/>
                    <a:pt x="365" y="192"/>
                  </a:cubicBezTo>
                  <a:cubicBezTo>
                    <a:pt x="361" y="188"/>
                    <a:pt x="356" y="183"/>
                    <a:pt x="352" y="180"/>
                  </a:cubicBezTo>
                  <a:cubicBezTo>
                    <a:pt x="340" y="170"/>
                    <a:pt x="312" y="149"/>
                    <a:pt x="278" y="125"/>
                  </a:cubicBezTo>
                  <a:cubicBezTo>
                    <a:pt x="278" y="125"/>
                    <a:pt x="278" y="125"/>
                    <a:pt x="277" y="125"/>
                  </a:cubicBezTo>
                  <a:cubicBezTo>
                    <a:pt x="277" y="125"/>
                    <a:pt x="277" y="125"/>
                    <a:pt x="276" y="124"/>
                  </a:cubicBezTo>
                  <a:cubicBezTo>
                    <a:pt x="272" y="121"/>
                    <a:pt x="268" y="119"/>
                    <a:pt x="264" y="116"/>
                  </a:cubicBezTo>
                  <a:cubicBezTo>
                    <a:pt x="262" y="119"/>
                    <a:pt x="261" y="120"/>
                    <a:pt x="259" y="119"/>
                  </a:cubicBezTo>
                  <a:cubicBezTo>
                    <a:pt x="258" y="119"/>
                    <a:pt x="258" y="116"/>
                    <a:pt x="260" y="112"/>
                  </a:cubicBezTo>
                  <a:cubicBezTo>
                    <a:pt x="256" y="110"/>
                    <a:pt x="253" y="108"/>
                    <a:pt x="250" y="106"/>
                  </a:cubicBezTo>
                  <a:cubicBezTo>
                    <a:pt x="247" y="109"/>
                    <a:pt x="245" y="110"/>
                    <a:pt x="243" y="109"/>
                  </a:cubicBezTo>
                  <a:cubicBezTo>
                    <a:pt x="242" y="108"/>
                    <a:pt x="243" y="106"/>
                    <a:pt x="245" y="103"/>
                  </a:cubicBezTo>
                  <a:cubicBezTo>
                    <a:pt x="242" y="100"/>
                    <a:pt x="238" y="98"/>
                    <a:pt x="235" y="95"/>
                  </a:cubicBezTo>
                  <a:cubicBezTo>
                    <a:pt x="233" y="96"/>
                    <a:pt x="231" y="96"/>
                    <a:pt x="231" y="95"/>
                  </a:cubicBezTo>
                  <a:cubicBezTo>
                    <a:pt x="230" y="95"/>
                    <a:pt x="230" y="94"/>
                    <a:pt x="231" y="93"/>
                  </a:cubicBezTo>
                  <a:cubicBezTo>
                    <a:pt x="213" y="81"/>
                    <a:pt x="196" y="69"/>
                    <a:pt x="179" y="58"/>
                  </a:cubicBezTo>
                  <a:cubicBezTo>
                    <a:pt x="178" y="59"/>
                    <a:pt x="177" y="59"/>
                    <a:pt x="176" y="60"/>
                  </a:cubicBezTo>
                  <a:cubicBezTo>
                    <a:pt x="176" y="62"/>
                    <a:pt x="183" y="67"/>
                    <a:pt x="182" y="69"/>
                  </a:cubicBezTo>
                  <a:cubicBezTo>
                    <a:pt x="181" y="71"/>
                    <a:pt x="172" y="68"/>
                    <a:pt x="171" y="70"/>
                  </a:cubicBezTo>
                  <a:cubicBezTo>
                    <a:pt x="170" y="72"/>
                    <a:pt x="174" y="79"/>
                    <a:pt x="172" y="80"/>
                  </a:cubicBezTo>
                  <a:cubicBezTo>
                    <a:pt x="171" y="82"/>
                    <a:pt x="164" y="76"/>
                    <a:pt x="162" y="77"/>
                  </a:cubicBezTo>
                  <a:cubicBezTo>
                    <a:pt x="160" y="78"/>
                    <a:pt x="162" y="87"/>
                    <a:pt x="160" y="88"/>
                  </a:cubicBezTo>
                  <a:cubicBezTo>
                    <a:pt x="158" y="88"/>
                    <a:pt x="153" y="81"/>
                    <a:pt x="151" y="81"/>
                  </a:cubicBezTo>
                  <a:cubicBezTo>
                    <a:pt x="149" y="82"/>
                    <a:pt x="147" y="90"/>
                    <a:pt x="145" y="90"/>
                  </a:cubicBezTo>
                  <a:cubicBezTo>
                    <a:pt x="143" y="90"/>
                    <a:pt x="142" y="82"/>
                    <a:pt x="140" y="81"/>
                  </a:cubicBezTo>
                  <a:cubicBezTo>
                    <a:pt x="137" y="81"/>
                    <a:pt x="133" y="88"/>
                    <a:pt x="131" y="87"/>
                  </a:cubicBezTo>
                  <a:cubicBezTo>
                    <a:pt x="129" y="87"/>
                    <a:pt x="131" y="78"/>
                    <a:pt x="129" y="77"/>
                  </a:cubicBezTo>
                  <a:cubicBezTo>
                    <a:pt x="127" y="76"/>
                    <a:pt x="120" y="81"/>
                    <a:pt x="119" y="79"/>
                  </a:cubicBezTo>
                  <a:cubicBezTo>
                    <a:pt x="117" y="78"/>
                    <a:pt x="122" y="71"/>
                    <a:pt x="121" y="69"/>
                  </a:cubicBezTo>
                  <a:cubicBezTo>
                    <a:pt x="120" y="67"/>
                    <a:pt x="111" y="69"/>
                    <a:pt x="111" y="67"/>
                  </a:cubicBezTo>
                  <a:cubicBezTo>
                    <a:pt x="110" y="65"/>
                    <a:pt x="118" y="61"/>
                    <a:pt x="117" y="58"/>
                  </a:cubicBezTo>
                  <a:cubicBezTo>
                    <a:pt x="117" y="56"/>
                    <a:pt x="109" y="54"/>
                    <a:pt x="109" y="52"/>
                  </a:cubicBezTo>
                  <a:cubicBezTo>
                    <a:pt x="109" y="50"/>
                    <a:pt x="118" y="49"/>
                    <a:pt x="118" y="47"/>
                  </a:cubicBezTo>
                  <a:cubicBezTo>
                    <a:pt x="119" y="45"/>
                    <a:pt x="112" y="40"/>
                    <a:pt x="113" y="38"/>
                  </a:cubicBezTo>
                  <a:cubicBezTo>
                    <a:pt x="114" y="36"/>
                    <a:pt x="122" y="39"/>
                    <a:pt x="124" y="37"/>
                  </a:cubicBezTo>
                  <a:cubicBezTo>
                    <a:pt x="125" y="35"/>
                    <a:pt x="121" y="28"/>
                    <a:pt x="123" y="27"/>
                  </a:cubicBezTo>
                  <a:cubicBezTo>
                    <a:pt x="124" y="25"/>
                    <a:pt x="129" y="29"/>
                    <a:pt x="131" y="30"/>
                  </a:cubicBezTo>
                  <a:cubicBezTo>
                    <a:pt x="118" y="22"/>
                    <a:pt x="107" y="17"/>
                    <a:pt x="99" y="15"/>
                  </a:cubicBezTo>
                  <a:cubicBezTo>
                    <a:pt x="53" y="0"/>
                    <a:pt x="3" y="5"/>
                    <a:pt x="5" y="62"/>
                  </a:cubicBezTo>
                  <a:cubicBezTo>
                    <a:pt x="6" y="120"/>
                    <a:pt x="0" y="120"/>
                    <a:pt x="9" y="139"/>
                  </a:cubicBezTo>
                  <a:cubicBezTo>
                    <a:pt x="18" y="158"/>
                    <a:pt x="24" y="172"/>
                    <a:pt x="24" y="172"/>
                  </a:cubicBezTo>
                  <a:cubicBezTo>
                    <a:pt x="24" y="172"/>
                    <a:pt x="29" y="200"/>
                    <a:pt x="37" y="222"/>
                  </a:cubicBezTo>
                  <a:cubicBezTo>
                    <a:pt x="39" y="222"/>
                    <a:pt x="40" y="222"/>
                    <a:pt x="41" y="221"/>
                  </a:cubicBezTo>
                  <a:cubicBezTo>
                    <a:pt x="47" y="220"/>
                    <a:pt x="48" y="215"/>
                    <a:pt x="53" y="214"/>
                  </a:cubicBezTo>
                  <a:cubicBezTo>
                    <a:pt x="58" y="213"/>
                    <a:pt x="63" y="206"/>
                    <a:pt x="69" y="205"/>
                  </a:cubicBezTo>
                  <a:cubicBezTo>
                    <a:pt x="75" y="203"/>
                    <a:pt x="81" y="204"/>
                    <a:pt x="88" y="203"/>
                  </a:cubicBezTo>
                  <a:cubicBezTo>
                    <a:pt x="94" y="202"/>
                    <a:pt x="94" y="202"/>
                    <a:pt x="94" y="198"/>
                  </a:cubicBezTo>
                  <a:cubicBezTo>
                    <a:pt x="94" y="198"/>
                    <a:pt x="94" y="198"/>
                    <a:pt x="94" y="198"/>
                  </a:cubicBezTo>
                  <a:cubicBezTo>
                    <a:pt x="91" y="196"/>
                    <a:pt x="90" y="194"/>
                    <a:pt x="91" y="193"/>
                  </a:cubicBezTo>
                  <a:cubicBezTo>
                    <a:pt x="91" y="192"/>
                    <a:pt x="93" y="192"/>
                    <a:pt x="96" y="192"/>
                  </a:cubicBezTo>
                  <a:cubicBezTo>
                    <a:pt x="98" y="190"/>
                    <a:pt x="101" y="188"/>
                    <a:pt x="105" y="188"/>
                  </a:cubicBezTo>
                  <a:cubicBezTo>
                    <a:pt x="106" y="188"/>
                    <a:pt x="108" y="188"/>
                    <a:pt x="109" y="188"/>
                  </a:cubicBezTo>
                  <a:cubicBezTo>
                    <a:pt x="103" y="183"/>
                    <a:pt x="99" y="179"/>
                    <a:pt x="101" y="177"/>
                  </a:cubicBezTo>
                  <a:cubicBezTo>
                    <a:pt x="104" y="174"/>
                    <a:pt x="114" y="182"/>
                    <a:pt x="125" y="192"/>
                  </a:cubicBezTo>
                  <a:cubicBezTo>
                    <a:pt x="127" y="192"/>
                    <a:pt x="130" y="193"/>
                    <a:pt x="132" y="194"/>
                  </a:cubicBezTo>
                  <a:cubicBezTo>
                    <a:pt x="131" y="192"/>
                    <a:pt x="130" y="191"/>
                    <a:pt x="128" y="189"/>
                  </a:cubicBezTo>
                  <a:cubicBezTo>
                    <a:pt x="126" y="186"/>
                    <a:pt x="124" y="184"/>
                    <a:pt x="123" y="181"/>
                  </a:cubicBezTo>
                  <a:cubicBezTo>
                    <a:pt x="122" y="180"/>
                    <a:pt x="121" y="179"/>
                    <a:pt x="121" y="178"/>
                  </a:cubicBezTo>
                  <a:cubicBezTo>
                    <a:pt x="120" y="177"/>
                    <a:pt x="119" y="175"/>
                    <a:pt x="118" y="174"/>
                  </a:cubicBezTo>
                  <a:cubicBezTo>
                    <a:pt x="117" y="173"/>
                    <a:pt x="117" y="171"/>
                    <a:pt x="116" y="170"/>
                  </a:cubicBezTo>
                  <a:cubicBezTo>
                    <a:pt x="116" y="169"/>
                    <a:pt x="115" y="169"/>
                    <a:pt x="115" y="168"/>
                  </a:cubicBezTo>
                  <a:cubicBezTo>
                    <a:pt x="115" y="168"/>
                    <a:pt x="115" y="167"/>
                    <a:pt x="115" y="167"/>
                  </a:cubicBezTo>
                  <a:cubicBezTo>
                    <a:pt x="114" y="165"/>
                    <a:pt x="115" y="164"/>
                    <a:pt x="115" y="164"/>
                  </a:cubicBezTo>
                  <a:cubicBezTo>
                    <a:pt x="116" y="163"/>
                    <a:pt x="117" y="164"/>
                    <a:pt x="119" y="164"/>
                  </a:cubicBezTo>
                  <a:cubicBezTo>
                    <a:pt x="124" y="168"/>
                    <a:pt x="132" y="182"/>
                    <a:pt x="140" y="193"/>
                  </a:cubicBezTo>
                  <a:cubicBezTo>
                    <a:pt x="140" y="192"/>
                    <a:pt x="140" y="191"/>
                    <a:pt x="142" y="192"/>
                  </a:cubicBezTo>
                  <a:cubicBezTo>
                    <a:pt x="136" y="176"/>
                    <a:pt x="128" y="157"/>
                    <a:pt x="132" y="155"/>
                  </a:cubicBezTo>
                  <a:cubicBezTo>
                    <a:pt x="137" y="153"/>
                    <a:pt x="144" y="178"/>
                    <a:pt x="151" y="195"/>
                  </a:cubicBezTo>
                  <a:cubicBezTo>
                    <a:pt x="150" y="177"/>
                    <a:pt x="146" y="152"/>
                    <a:pt x="151" y="152"/>
                  </a:cubicBezTo>
                  <a:cubicBezTo>
                    <a:pt x="156" y="151"/>
                    <a:pt x="157" y="177"/>
                    <a:pt x="158" y="195"/>
                  </a:cubicBezTo>
                  <a:cubicBezTo>
                    <a:pt x="159" y="194"/>
                    <a:pt x="159" y="193"/>
                    <a:pt x="159" y="191"/>
                  </a:cubicBezTo>
                  <a:cubicBezTo>
                    <a:pt x="162" y="175"/>
                    <a:pt x="166" y="154"/>
                    <a:pt x="170" y="153"/>
                  </a:cubicBezTo>
                  <a:cubicBezTo>
                    <a:pt x="170" y="152"/>
                    <a:pt x="170" y="152"/>
                    <a:pt x="171" y="153"/>
                  </a:cubicBezTo>
                  <a:cubicBezTo>
                    <a:pt x="175" y="153"/>
                    <a:pt x="169" y="178"/>
                    <a:pt x="166" y="196"/>
                  </a:cubicBezTo>
                  <a:cubicBezTo>
                    <a:pt x="170" y="189"/>
                    <a:pt x="174" y="180"/>
                    <a:pt x="177" y="173"/>
                  </a:cubicBezTo>
                  <a:cubicBezTo>
                    <a:pt x="178" y="172"/>
                    <a:pt x="179" y="170"/>
                    <a:pt x="179" y="169"/>
                  </a:cubicBezTo>
                  <a:cubicBezTo>
                    <a:pt x="180" y="168"/>
                    <a:pt x="181" y="166"/>
                    <a:pt x="182" y="165"/>
                  </a:cubicBezTo>
                  <a:cubicBezTo>
                    <a:pt x="182" y="164"/>
                    <a:pt x="183" y="163"/>
                    <a:pt x="184" y="162"/>
                  </a:cubicBezTo>
                  <a:cubicBezTo>
                    <a:pt x="186" y="159"/>
                    <a:pt x="187" y="158"/>
                    <a:pt x="189" y="158"/>
                  </a:cubicBezTo>
                  <a:cubicBezTo>
                    <a:pt x="193" y="161"/>
                    <a:pt x="181" y="183"/>
                    <a:pt x="173" y="199"/>
                  </a:cubicBezTo>
                  <a:cubicBezTo>
                    <a:pt x="185" y="186"/>
                    <a:pt x="201" y="165"/>
                    <a:pt x="205" y="169"/>
                  </a:cubicBezTo>
                  <a:cubicBezTo>
                    <a:pt x="209" y="172"/>
                    <a:pt x="189" y="192"/>
                    <a:pt x="177" y="206"/>
                  </a:cubicBezTo>
                  <a:cubicBezTo>
                    <a:pt x="193" y="196"/>
                    <a:pt x="214" y="178"/>
                    <a:pt x="217" y="183"/>
                  </a:cubicBezTo>
                  <a:cubicBezTo>
                    <a:pt x="220" y="187"/>
                    <a:pt x="198" y="200"/>
                    <a:pt x="184" y="211"/>
                  </a:cubicBezTo>
                  <a:cubicBezTo>
                    <a:pt x="201" y="205"/>
                    <a:pt x="224" y="195"/>
                    <a:pt x="226" y="200"/>
                  </a:cubicBezTo>
                  <a:cubicBezTo>
                    <a:pt x="228" y="204"/>
                    <a:pt x="203" y="212"/>
                    <a:pt x="186" y="218"/>
                  </a:cubicBezTo>
                  <a:cubicBezTo>
                    <a:pt x="201" y="217"/>
                    <a:pt x="220" y="215"/>
                    <a:pt x="227" y="216"/>
                  </a:cubicBezTo>
                  <a:cubicBezTo>
                    <a:pt x="229" y="217"/>
                    <a:pt x="230" y="217"/>
                    <a:pt x="230" y="218"/>
                  </a:cubicBezTo>
                  <a:cubicBezTo>
                    <a:pt x="231" y="223"/>
                    <a:pt x="205" y="224"/>
                    <a:pt x="187" y="226"/>
                  </a:cubicBezTo>
                  <a:cubicBezTo>
                    <a:pt x="205" y="230"/>
                    <a:pt x="230" y="232"/>
                    <a:pt x="229" y="237"/>
                  </a:cubicBezTo>
                  <a:cubicBezTo>
                    <a:pt x="228" y="242"/>
                    <a:pt x="204" y="237"/>
                    <a:pt x="186" y="234"/>
                  </a:cubicBezTo>
                  <a:cubicBezTo>
                    <a:pt x="202" y="242"/>
                    <a:pt x="226" y="251"/>
                    <a:pt x="224" y="256"/>
                  </a:cubicBezTo>
                  <a:cubicBezTo>
                    <a:pt x="222" y="261"/>
                    <a:pt x="197" y="247"/>
                    <a:pt x="181" y="239"/>
                  </a:cubicBezTo>
                  <a:cubicBezTo>
                    <a:pt x="195" y="251"/>
                    <a:pt x="217" y="268"/>
                    <a:pt x="214" y="272"/>
                  </a:cubicBezTo>
                  <a:cubicBezTo>
                    <a:pt x="213" y="273"/>
                    <a:pt x="212" y="273"/>
                    <a:pt x="211" y="272"/>
                  </a:cubicBezTo>
                  <a:cubicBezTo>
                    <a:pt x="205" y="271"/>
                    <a:pt x="188" y="255"/>
                    <a:pt x="176" y="245"/>
                  </a:cubicBezTo>
                  <a:cubicBezTo>
                    <a:pt x="186" y="260"/>
                    <a:pt x="204" y="282"/>
                    <a:pt x="199" y="285"/>
                  </a:cubicBezTo>
                  <a:cubicBezTo>
                    <a:pt x="199" y="286"/>
                    <a:pt x="197" y="285"/>
                    <a:pt x="196" y="284"/>
                  </a:cubicBezTo>
                  <a:cubicBezTo>
                    <a:pt x="190" y="280"/>
                    <a:pt x="179" y="261"/>
                    <a:pt x="170" y="249"/>
                  </a:cubicBezTo>
                  <a:cubicBezTo>
                    <a:pt x="176" y="266"/>
                    <a:pt x="187" y="292"/>
                    <a:pt x="182" y="294"/>
                  </a:cubicBezTo>
                  <a:cubicBezTo>
                    <a:pt x="177" y="296"/>
                    <a:pt x="170" y="271"/>
                    <a:pt x="164" y="254"/>
                  </a:cubicBezTo>
                  <a:cubicBezTo>
                    <a:pt x="165" y="272"/>
                    <a:pt x="168" y="297"/>
                    <a:pt x="163" y="297"/>
                  </a:cubicBezTo>
                  <a:cubicBezTo>
                    <a:pt x="158" y="297"/>
                    <a:pt x="158" y="272"/>
                    <a:pt x="156" y="254"/>
                  </a:cubicBezTo>
                  <a:cubicBezTo>
                    <a:pt x="153" y="270"/>
                    <a:pt x="150" y="292"/>
                    <a:pt x="146" y="296"/>
                  </a:cubicBezTo>
                  <a:cubicBezTo>
                    <a:pt x="145" y="296"/>
                    <a:pt x="145" y="296"/>
                    <a:pt x="144" y="296"/>
                  </a:cubicBezTo>
                  <a:cubicBezTo>
                    <a:pt x="143" y="296"/>
                    <a:pt x="143" y="295"/>
                    <a:pt x="143" y="294"/>
                  </a:cubicBezTo>
                  <a:cubicBezTo>
                    <a:pt x="141" y="288"/>
                    <a:pt x="146" y="268"/>
                    <a:pt x="149" y="253"/>
                  </a:cubicBezTo>
                  <a:cubicBezTo>
                    <a:pt x="144" y="263"/>
                    <a:pt x="138" y="276"/>
                    <a:pt x="133" y="284"/>
                  </a:cubicBezTo>
                  <a:cubicBezTo>
                    <a:pt x="130" y="288"/>
                    <a:pt x="128" y="291"/>
                    <a:pt x="126" y="290"/>
                  </a:cubicBezTo>
                  <a:cubicBezTo>
                    <a:pt x="126" y="290"/>
                    <a:pt x="126" y="290"/>
                    <a:pt x="126" y="290"/>
                  </a:cubicBezTo>
                  <a:cubicBezTo>
                    <a:pt x="123" y="286"/>
                    <a:pt x="134" y="265"/>
                    <a:pt x="142" y="250"/>
                  </a:cubicBezTo>
                  <a:cubicBezTo>
                    <a:pt x="142" y="250"/>
                    <a:pt x="142" y="250"/>
                    <a:pt x="142" y="249"/>
                  </a:cubicBezTo>
                  <a:cubicBezTo>
                    <a:pt x="129" y="263"/>
                    <a:pt x="114" y="283"/>
                    <a:pt x="110" y="280"/>
                  </a:cubicBezTo>
                  <a:cubicBezTo>
                    <a:pt x="106" y="277"/>
                    <a:pt x="126" y="257"/>
                    <a:pt x="137" y="243"/>
                  </a:cubicBezTo>
                  <a:cubicBezTo>
                    <a:pt x="137" y="243"/>
                    <a:pt x="137" y="243"/>
                    <a:pt x="137" y="243"/>
                  </a:cubicBezTo>
                  <a:cubicBezTo>
                    <a:pt x="136" y="243"/>
                    <a:pt x="135" y="244"/>
                    <a:pt x="134" y="245"/>
                  </a:cubicBezTo>
                  <a:cubicBezTo>
                    <a:pt x="119" y="255"/>
                    <a:pt x="100" y="270"/>
                    <a:pt x="97" y="266"/>
                  </a:cubicBezTo>
                  <a:cubicBezTo>
                    <a:pt x="95" y="263"/>
                    <a:pt x="105" y="256"/>
                    <a:pt x="115" y="249"/>
                  </a:cubicBezTo>
                  <a:cubicBezTo>
                    <a:pt x="113" y="249"/>
                    <a:pt x="106" y="251"/>
                    <a:pt x="100" y="250"/>
                  </a:cubicBezTo>
                  <a:cubicBezTo>
                    <a:pt x="99" y="250"/>
                    <a:pt x="98" y="250"/>
                    <a:pt x="97" y="250"/>
                  </a:cubicBezTo>
                  <a:cubicBezTo>
                    <a:pt x="92" y="251"/>
                    <a:pt x="89" y="251"/>
                    <a:pt x="89" y="249"/>
                  </a:cubicBezTo>
                  <a:cubicBezTo>
                    <a:pt x="88" y="249"/>
                    <a:pt x="89" y="248"/>
                    <a:pt x="89" y="247"/>
                  </a:cubicBezTo>
                  <a:cubicBezTo>
                    <a:pt x="90" y="247"/>
                    <a:pt x="90" y="247"/>
                    <a:pt x="90" y="246"/>
                  </a:cubicBezTo>
                  <a:cubicBezTo>
                    <a:pt x="88" y="245"/>
                    <a:pt x="87" y="244"/>
                    <a:pt x="87" y="244"/>
                  </a:cubicBezTo>
                  <a:cubicBezTo>
                    <a:pt x="78" y="247"/>
                    <a:pt x="78" y="247"/>
                    <a:pt x="78" y="247"/>
                  </a:cubicBezTo>
                  <a:cubicBezTo>
                    <a:pt x="78" y="247"/>
                    <a:pt x="64" y="251"/>
                    <a:pt x="57" y="242"/>
                  </a:cubicBezTo>
                  <a:cubicBezTo>
                    <a:pt x="55" y="240"/>
                    <a:pt x="51" y="232"/>
                    <a:pt x="45" y="231"/>
                  </a:cubicBezTo>
                  <a:cubicBezTo>
                    <a:pt x="43" y="230"/>
                    <a:pt x="42" y="230"/>
                    <a:pt x="40" y="229"/>
                  </a:cubicBezTo>
                  <a:cubicBezTo>
                    <a:pt x="43" y="234"/>
                    <a:pt x="45" y="239"/>
                    <a:pt x="48" y="242"/>
                  </a:cubicBezTo>
                  <a:cubicBezTo>
                    <a:pt x="59" y="272"/>
                    <a:pt x="52" y="313"/>
                    <a:pt x="137" y="355"/>
                  </a:cubicBezTo>
                  <a:cubicBezTo>
                    <a:pt x="130" y="361"/>
                    <a:pt x="122" y="367"/>
                    <a:pt x="113" y="375"/>
                  </a:cubicBezTo>
                  <a:cubicBezTo>
                    <a:pt x="114" y="380"/>
                    <a:pt x="113" y="387"/>
                    <a:pt x="112" y="396"/>
                  </a:cubicBezTo>
                  <a:cubicBezTo>
                    <a:pt x="115" y="394"/>
                    <a:pt x="116" y="395"/>
                    <a:pt x="116" y="398"/>
                  </a:cubicBezTo>
                  <a:cubicBezTo>
                    <a:pt x="128" y="367"/>
                    <a:pt x="139" y="356"/>
                    <a:pt x="121" y="405"/>
                  </a:cubicBezTo>
                  <a:cubicBezTo>
                    <a:pt x="121" y="404"/>
                    <a:pt x="121" y="404"/>
                    <a:pt x="122" y="404"/>
                  </a:cubicBezTo>
                  <a:cubicBezTo>
                    <a:pt x="141" y="357"/>
                    <a:pt x="142" y="373"/>
                    <a:pt x="129" y="403"/>
                  </a:cubicBezTo>
                  <a:cubicBezTo>
                    <a:pt x="129" y="406"/>
                    <a:pt x="128" y="409"/>
                    <a:pt x="127" y="413"/>
                  </a:cubicBezTo>
                  <a:cubicBezTo>
                    <a:pt x="151" y="378"/>
                    <a:pt x="172" y="365"/>
                    <a:pt x="127" y="424"/>
                  </a:cubicBezTo>
                  <a:cubicBezTo>
                    <a:pt x="168" y="371"/>
                    <a:pt x="168" y="387"/>
                    <a:pt x="147" y="414"/>
                  </a:cubicBezTo>
                  <a:cubicBezTo>
                    <a:pt x="149" y="415"/>
                    <a:pt x="148" y="419"/>
                    <a:pt x="142" y="425"/>
                  </a:cubicBezTo>
                  <a:cubicBezTo>
                    <a:pt x="173" y="404"/>
                    <a:pt x="194" y="398"/>
                    <a:pt x="154" y="425"/>
                  </a:cubicBezTo>
                  <a:cubicBezTo>
                    <a:pt x="154" y="425"/>
                    <a:pt x="154" y="425"/>
                    <a:pt x="155" y="425"/>
                  </a:cubicBezTo>
                  <a:cubicBezTo>
                    <a:pt x="197" y="400"/>
                    <a:pt x="181" y="418"/>
                    <a:pt x="148" y="436"/>
                  </a:cubicBezTo>
                  <a:cubicBezTo>
                    <a:pt x="146" y="438"/>
                    <a:pt x="144" y="439"/>
                    <a:pt x="142" y="440"/>
                  </a:cubicBezTo>
                  <a:cubicBezTo>
                    <a:pt x="186" y="423"/>
                    <a:pt x="215" y="417"/>
                    <a:pt x="141" y="444"/>
                  </a:cubicBezTo>
                  <a:cubicBezTo>
                    <a:pt x="207" y="420"/>
                    <a:pt x="194" y="437"/>
                    <a:pt x="158" y="449"/>
                  </a:cubicBezTo>
                  <a:cubicBezTo>
                    <a:pt x="162" y="450"/>
                    <a:pt x="164" y="452"/>
                    <a:pt x="164" y="454"/>
                  </a:cubicBezTo>
                  <a:cubicBezTo>
                    <a:pt x="197" y="457"/>
                    <a:pt x="209" y="468"/>
                    <a:pt x="152" y="463"/>
                  </a:cubicBezTo>
                  <a:cubicBezTo>
                    <a:pt x="152" y="464"/>
                    <a:pt x="153" y="464"/>
                    <a:pt x="153" y="464"/>
                  </a:cubicBezTo>
                  <a:cubicBezTo>
                    <a:pt x="209" y="470"/>
                    <a:pt x="195" y="475"/>
                    <a:pt x="162" y="471"/>
                  </a:cubicBezTo>
                  <a:cubicBezTo>
                    <a:pt x="160" y="472"/>
                    <a:pt x="157" y="473"/>
                    <a:pt x="153" y="473"/>
                  </a:cubicBezTo>
                  <a:cubicBezTo>
                    <a:pt x="192" y="486"/>
                    <a:pt x="208" y="502"/>
                    <a:pt x="140" y="475"/>
                  </a:cubicBezTo>
                  <a:cubicBezTo>
                    <a:pt x="205" y="500"/>
                    <a:pt x="186" y="505"/>
                    <a:pt x="152" y="490"/>
                  </a:cubicBezTo>
                  <a:cubicBezTo>
                    <a:pt x="153" y="493"/>
                    <a:pt x="154" y="496"/>
                    <a:pt x="152" y="497"/>
                  </a:cubicBezTo>
                  <a:cubicBezTo>
                    <a:pt x="177" y="519"/>
                    <a:pt x="182" y="532"/>
                    <a:pt x="137" y="492"/>
                  </a:cubicBezTo>
                  <a:cubicBezTo>
                    <a:pt x="137" y="492"/>
                    <a:pt x="137" y="492"/>
                    <a:pt x="137" y="492"/>
                  </a:cubicBezTo>
                  <a:cubicBezTo>
                    <a:pt x="181" y="532"/>
                    <a:pt x="168" y="529"/>
                    <a:pt x="143" y="507"/>
                  </a:cubicBezTo>
                  <a:cubicBezTo>
                    <a:pt x="143" y="509"/>
                    <a:pt x="141" y="509"/>
                    <a:pt x="138" y="507"/>
                  </a:cubicBezTo>
                  <a:cubicBezTo>
                    <a:pt x="158" y="538"/>
                    <a:pt x="159" y="554"/>
                    <a:pt x="123" y="496"/>
                  </a:cubicBezTo>
                  <a:cubicBezTo>
                    <a:pt x="160" y="556"/>
                    <a:pt x="145" y="545"/>
                    <a:pt x="125" y="512"/>
                  </a:cubicBezTo>
                  <a:cubicBezTo>
                    <a:pt x="126" y="517"/>
                    <a:pt x="126" y="520"/>
                    <a:pt x="125" y="520"/>
                  </a:cubicBezTo>
                  <a:cubicBezTo>
                    <a:pt x="136" y="549"/>
                    <a:pt x="137" y="561"/>
                    <a:pt x="119" y="511"/>
                  </a:cubicBezTo>
                  <a:cubicBezTo>
                    <a:pt x="118" y="511"/>
                    <a:pt x="118" y="510"/>
                    <a:pt x="118" y="510"/>
                  </a:cubicBezTo>
                  <a:cubicBezTo>
                    <a:pt x="135" y="561"/>
                    <a:pt x="122" y="553"/>
                    <a:pt x="112" y="523"/>
                  </a:cubicBezTo>
                  <a:cubicBezTo>
                    <a:pt x="109" y="523"/>
                    <a:pt x="107" y="521"/>
                    <a:pt x="104" y="517"/>
                  </a:cubicBezTo>
                  <a:cubicBezTo>
                    <a:pt x="102" y="556"/>
                    <a:pt x="89" y="573"/>
                    <a:pt x="95" y="502"/>
                  </a:cubicBezTo>
                  <a:cubicBezTo>
                    <a:pt x="89" y="571"/>
                    <a:pt x="83" y="555"/>
                    <a:pt x="87" y="519"/>
                  </a:cubicBezTo>
                  <a:cubicBezTo>
                    <a:pt x="85" y="522"/>
                    <a:pt x="83" y="524"/>
                    <a:pt x="81" y="522"/>
                  </a:cubicBezTo>
                  <a:cubicBezTo>
                    <a:pt x="69" y="553"/>
                    <a:pt x="59" y="561"/>
                    <a:pt x="83" y="499"/>
                  </a:cubicBezTo>
                  <a:cubicBezTo>
                    <a:pt x="59" y="561"/>
                    <a:pt x="54" y="546"/>
                    <a:pt x="67" y="515"/>
                  </a:cubicBezTo>
                  <a:cubicBezTo>
                    <a:pt x="66" y="513"/>
                    <a:pt x="66" y="509"/>
                    <a:pt x="67" y="505"/>
                  </a:cubicBezTo>
                  <a:cubicBezTo>
                    <a:pt x="62" y="511"/>
                    <a:pt x="57" y="516"/>
                    <a:pt x="53" y="520"/>
                  </a:cubicBezTo>
                  <a:cubicBezTo>
                    <a:pt x="63" y="543"/>
                    <a:pt x="59" y="544"/>
                    <a:pt x="63" y="555"/>
                  </a:cubicBezTo>
                  <a:cubicBezTo>
                    <a:pt x="66" y="568"/>
                    <a:pt x="87" y="586"/>
                    <a:pt x="98" y="591"/>
                  </a:cubicBezTo>
                  <a:cubicBezTo>
                    <a:pt x="109" y="597"/>
                    <a:pt x="109" y="597"/>
                    <a:pt x="109" y="597"/>
                  </a:cubicBezTo>
                  <a:cubicBezTo>
                    <a:pt x="109" y="597"/>
                    <a:pt x="114" y="606"/>
                    <a:pt x="124" y="615"/>
                  </a:cubicBezTo>
                  <a:cubicBezTo>
                    <a:pt x="125" y="615"/>
                    <a:pt x="126" y="617"/>
                    <a:pt x="127" y="618"/>
                  </a:cubicBezTo>
                  <a:cubicBezTo>
                    <a:pt x="129" y="619"/>
                    <a:pt x="130" y="620"/>
                    <a:pt x="132" y="621"/>
                  </a:cubicBezTo>
                  <a:cubicBezTo>
                    <a:pt x="134" y="620"/>
                    <a:pt x="135" y="612"/>
                    <a:pt x="137" y="612"/>
                  </a:cubicBezTo>
                  <a:cubicBezTo>
                    <a:pt x="139" y="612"/>
                    <a:pt x="141" y="621"/>
                    <a:pt x="143" y="621"/>
                  </a:cubicBezTo>
                  <a:cubicBezTo>
                    <a:pt x="145" y="622"/>
                    <a:pt x="150" y="614"/>
                    <a:pt x="152" y="615"/>
                  </a:cubicBezTo>
                  <a:cubicBezTo>
                    <a:pt x="154" y="616"/>
                    <a:pt x="152" y="624"/>
                    <a:pt x="154" y="626"/>
                  </a:cubicBezTo>
                  <a:cubicBezTo>
                    <a:pt x="155" y="627"/>
                    <a:pt x="162" y="622"/>
                    <a:pt x="164" y="623"/>
                  </a:cubicBezTo>
                  <a:cubicBezTo>
                    <a:pt x="165" y="625"/>
                    <a:pt x="161" y="630"/>
                    <a:pt x="161" y="633"/>
                  </a:cubicBezTo>
                  <a:cubicBezTo>
                    <a:pt x="177" y="637"/>
                    <a:pt x="198" y="640"/>
                    <a:pt x="222" y="639"/>
                  </a:cubicBezTo>
                  <a:cubicBezTo>
                    <a:pt x="220" y="635"/>
                    <a:pt x="245" y="627"/>
                    <a:pt x="262" y="620"/>
                  </a:cubicBezTo>
                  <a:cubicBezTo>
                    <a:pt x="247" y="621"/>
                    <a:pt x="228" y="624"/>
                    <a:pt x="221" y="623"/>
                  </a:cubicBezTo>
                  <a:cubicBezTo>
                    <a:pt x="219" y="622"/>
                    <a:pt x="218" y="622"/>
                    <a:pt x="218" y="621"/>
                  </a:cubicBezTo>
                  <a:cubicBezTo>
                    <a:pt x="218" y="619"/>
                    <a:pt x="222" y="617"/>
                    <a:pt x="229" y="616"/>
                  </a:cubicBezTo>
                  <a:cubicBezTo>
                    <a:pt x="230" y="616"/>
                    <a:pt x="232" y="616"/>
                    <a:pt x="233" y="615"/>
                  </a:cubicBezTo>
                  <a:cubicBezTo>
                    <a:pt x="234" y="615"/>
                    <a:pt x="235" y="615"/>
                    <a:pt x="236" y="615"/>
                  </a:cubicBezTo>
                  <a:cubicBezTo>
                    <a:pt x="244" y="614"/>
                    <a:pt x="253" y="614"/>
                    <a:pt x="261" y="613"/>
                  </a:cubicBezTo>
                  <a:cubicBezTo>
                    <a:pt x="243" y="609"/>
                    <a:pt x="218" y="607"/>
                    <a:pt x="219" y="602"/>
                  </a:cubicBezTo>
                  <a:cubicBezTo>
                    <a:pt x="220" y="597"/>
                    <a:pt x="244" y="602"/>
                    <a:pt x="262" y="605"/>
                  </a:cubicBezTo>
                  <a:cubicBezTo>
                    <a:pt x="246" y="597"/>
                    <a:pt x="222" y="588"/>
                    <a:pt x="224" y="583"/>
                  </a:cubicBezTo>
                  <a:cubicBezTo>
                    <a:pt x="226" y="578"/>
                    <a:pt x="251" y="592"/>
                    <a:pt x="267" y="599"/>
                  </a:cubicBezTo>
                  <a:cubicBezTo>
                    <a:pt x="255" y="589"/>
                    <a:pt x="237" y="575"/>
                    <a:pt x="234" y="569"/>
                  </a:cubicBezTo>
                  <a:cubicBezTo>
                    <a:pt x="234" y="568"/>
                    <a:pt x="234" y="567"/>
                    <a:pt x="234" y="567"/>
                  </a:cubicBezTo>
                  <a:cubicBezTo>
                    <a:pt x="235" y="567"/>
                    <a:pt x="235" y="567"/>
                    <a:pt x="235" y="566"/>
                  </a:cubicBezTo>
                  <a:cubicBezTo>
                    <a:pt x="240" y="564"/>
                    <a:pt x="258" y="583"/>
                    <a:pt x="272" y="594"/>
                  </a:cubicBezTo>
                  <a:cubicBezTo>
                    <a:pt x="264" y="582"/>
                    <a:pt x="252" y="566"/>
                    <a:pt x="249" y="559"/>
                  </a:cubicBezTo>
                  <a:cubicBezTo>
                    <a:pt x="248" y="556"/>
                    <a:pt x="248" y="555"/>
                    <a:pt x="249" y="554"/>
                  </a:cubicBezTo>
                  <a:cubicBezTo>
                    <a:pt x="253" y="551"/>
                    <a:pt x="267" y="575"/>
                    <a:pt x="278" y="590"/>
                  </a:cubicBezTo>
                  <a:cubicBezTo>
                    <a:pt x="272" y="572"/>
                    <a:pt x="261" y="547"/>
                    <a:pt x="266" y="545"/>
                  </a:cubicBezTo>
                  <a:cubicBezTo>
                    <a:pt x="271" y="543"/>
                    <a:pt x="278" y="568"/>
                    <a:pt x="284" y="585"/>
                  </a:cubicBezTo>
                  <a:cubicBezTo>
                    <a:pt x="283" y="567"/>
                    <a:pt x="280" y="542"/>
                    <a:pt x="285" y="542"/>
                  </a:cubicBezTo>
                  <a:cubicBezTo>
                    <a:pt x="290" y="541"/>
                    <a:pt x="290" y="567"/>
                    <a:pt x="292" y="585"/>
                  </a:cubicBezTo>
                  <a:cubicBezTo>
                    <a:pt x="292" y="585"/>
                    <a:pt x="292" y="584"/>
                    <a:pt x="292" y="584"/>
                  </a:cubicBezTo>
                  <a:cubicBezTo>
                    <a:pt x="296" y="566"/>
                    <a:pt x="299" y="542"/>
                    <a:pt x="304" y="543"/>
                  </a:cubicBezTo>
                  <a:cubicBezTo>
                    <a:pt x="304" y="543"/>
                    <a:pt x="305" y="543"/>
                    <a:pt x="305" y="544"/>
                  </a:cubicBezTo>
                  <a:cubicBezTo>
                    <a:pt x="307" y="550"/>
                    <a:pt x="302" y="571"/>
                    <a:pt x="299" y="586"/>
                  </a:cubicBezTo>
                  <a:cubicBezTo>
                    <a:pt x="300" y="585"/>
                    <a:pt x="300" y="584"/>
                    <a:pt x="301" y="583"/>
                  </a:cubicBezTo>
                  <a:cubicBezTo>
                    <a:pt x="308" y="569"/>
                    <a:pt x="316" y="551"/>
                    <a:pt x="321" y="549"/>
                  </a:cubicBezTo>
                  <a:cubicBezTo>
                    <a:pt x="321" y="548"/>
                    <a:pt x="322" y="548"/>
                    <a:pt x="322" y="549"/>
                  </a:cubicBezTo>
                  <a:cubicBezTo>
                    <a:pt x="326" y="551"/>
                    <a:pt x="314" y="573"/>
                    <a:pt x="306" y="589"/>
                  </a:cubicBezTo>
                  <a:cubicBezTo>
                    <a:pt x="319" y="576"/>
                    <a:pt x="334" y="556"/>
                    <a:pt x="338" y="559"/>
                  </a:cubicBezTo>
                  <a:cubicBezTo>
                    <a:pt x="342" y="562"/>
                    <a:pt x="322" y="582"/>
                    <a:pt x="311" y="596"/>
                  </a:cubicBezTo>
                  <a:cubicBezTo>
                    <a:pt x="322" y="589"/>
                    <a:pt x="336" y="578"/>
                    <a:pt x="345" y="574"/>
                  </a:cubicBezTo>
                  <a:cubicBezTo>
                    <a:pt x="361" y="557"/>
                    <a:pt x="386" y="529"/>
                    <a:pt x="406" y="495"/>
                  </a:cubicBezTo>
                  <a:cubicBezTo>
                    <a:pt x="403" y="494"/>
                    <a:pt x="400" y="493"/>
                    <a:pt x="400" y="491"/>
                  </a:cubicBezTo>
                  <a:cubicBezTo>
                    <a:pt x="400" y="489"/>
                    <a:pt x="409" y="489"/>
                    <a:pt x="410" y="486"/>
                  </a:cubicBezTo>
                  <a:cubicBezTo>
                    <a:pt x="410" y="484"/>
                    <a:pt x="403" y="479"/>
                    <a:pt x="405" y="477"/>
                  </a:cubicBezTo>
                  <a:cubicBezTo>
                    <a:pt x="406" y="475"/>
                    <a:pt x="414" y="478"/>
                    <a:pt x="415" y="476"/>
                  </a:cubicBezTo>
                  <a:cubicBezTo>
                    <a:pt x="416" y="475"/>
                    <a:pt x="412" y="467"/>
                    <a:pt x="414" y="466"/>
                  </a:cubicBezTo>
                  <a:cubicBezTo>
                    <a:pt x="415" y="465"/>
                    <a:pt x="418" y="467"/>
                    <a:pt x="420" y="468"/>
                  </a:cubicBezTo>
                  <a:cubicBezTo>
                    <a:pt x="422" y="465"/>
                    <a:pt x="424" y="461"/>
                    <a:pt x="425" y="457"/>
                  </a:cubicBezTo>
                  <a:cubicBezTo>
                    <a:pt x="425" y="460"/>
                    <a:pt x="433" y="465"/>
                    <a:pt x="435" y="465"/>
                  </a:cubicBezTo>
                  <a:cubicBezTo>
                    <a:pt x="437" y="465"/>
                    <a:pt x="439" y="456"/>
                    <a:pt x="441" y="456"/>
                  </a:cubicBezTo>
                  <a:cubicBezTo>
                    <a:pt x="443" y="456"/>
                    <a:pt x="444" y="465"/>
                    <a:pt x="446" y="465"/>
                  </a:cubicBezTo>
                  <a:cubicBezTo>
                    <a:pt x="448" y="465"/>
                    <a:pt x="449" y="464"/>
                    <a:pt x="451" y="462"/>
                  </a:cubicBezTo>
                  <a:cubicBezTo>
                    <a:pt x="451" y="462"/>
                    <a:pt x="451" y="462"/>
                    <a:pt x="451" y="462"/>
                  </a:cubicBezTo>
                  <a:cubicBezTo>
                    <a:pt x="451" y="462"/>
                    <a:pt x="451" y="462"/>
                    <a:pt x="451" y="462"/>
                  </a:cubicBezTo>
                  <a:cubicBezTo>
                    <a:pt x="453" y="460"/>
                    <a:pt x="454" y="459"/>
                    <a:pt x="455" y="459"/>
                  </a:cubicBezTo>
                  <a:cubicBezTo>
                    <a:pt x="457" y="460"/>
                    <a:pt x="455" y="468"/>
                    <a:pt x="457" y="469"/>
                  </a:cubicBezTo>
                  <a:cubicBezTo>
                    <a:pt x="459" y="471"/>
                    <a:pt x="466" y="466"/>
                    <a:pt x="467" y="467"/>
                  </a:cubicBezTo>
                  <a:cubicBezTo>
                    <a:pt x="469" y="469"/>
                    <a:pt x="464" y="476"/>
                    <a:pt x="465" y="477"/>
                  </a:cubicBezTo>
                  <a:cubicBezTo>
                    <a:pt x="466" y="479"/>
                    <a:pt x="475" y="478"/>
                    <a:pt x="475" y="480"/>
                  </a:cubicBezTo>
                  <a:cubicBezTo>
                    <a:pt x="476" y="482"/>
                    <a:pt x="469" y="486"/>
                    <a:pt x="469" y="488"/>
                  </a:cubicBezTo>
                  <a:cubicBezTo>
                    <a:pt x="469" y="490"/>
                    <a:pt x="477" y="492"/>
                    <a:pt x="477" y="494"/>
                  </a:cubicBezTo>
                  <a:cubicBezTo>
                    <a:pt x="477" y="496"/>
                    <a:pt x="470" y="497"/>
                    <a:pt x="468" y="499"/>
                  </a:cubicBezTo>
                  <a:cubicBezTo>
                    <a:pt x="494" y="545"/>
                    <a:pt x="531" y="581"/>
                    <a:pt x="544" y="594"/>
                  </a:cubicBezTo>
                  <a:cubicBezTo>
                    <a:pt x="561" y="610"/>
                    <a:pt x="565" y="633"/>
                    <a:pt x="620" y="644"/>
                  </a:cubicBezTo>
                  <a:cubicBezTo>
                    <a:pt x="675" y="656"/>
                    <a:pt x="719" y="643"/>
                    <a:pt x="738" y="635"/>
                  </a:cubicBezTo>
                  <a:cubicBezTo>
                    <a:pt x="756" y="627"/>
                    <a:pt x="767" y="607"/>
                    <a:pt x="767" y="607"/>
                  </a:cubicBezTo>
                  <a:cubicBezTo>
                    <a:pt x="767" y="607"/>
                    <a:pt x="767" y="607"/>
                    <a:pt x="778" y="602"/>
                  </a:cubicBezTo>
                  <a:cubicBezTo>
                    <a:pt x="789" y="596"/>
                    <a:pt x="810" y="579"/>
                    <a:pt x="814" y="566"/>
                  </a:cubicBezTo>
                  <a:cubicBezTo>
                    <a:pt x="818" y="553"/>
                    <a:pt x="813" y="553"/>
                    <a:pt x="826" y="526"/>
                  </a:cubicBezTo>
                  <a:cubicBezTo>
                    <a:pt x="831" y="516"/>
                    <a:pt x="831" y="503"/>
                    <a:pt x="830" y="491"/>
                  </a:cubicBezTo>
                  <a:cubicBezTo>
                    <a:pt x="830" y="490"/>
                    <a:pt x="830" y="489"/>
                    <a:pt x="830" y="488"/>
                  </a:cubicBezTo>
                  <a:cubicBezTo>
                    <a:pt x="830" y="485"/>
                    <a:pt x="829" y="484"/>
                    <a:pt x="829" y="482"/>
                  </a:cubicBezTo>
                  <a:cubicBezTo>
                    <a:pt x="829" y="482"/>
                    <a:pt x="829" y="481"/>
                    <a:pt x="829" y="481"/>
                  </a:cubicBezTo>
                  <a:cubicBezTo>
                    <a:pt x="827" y="480"/>
                    <a:pt x="820" y="485"/>
                    <a:pt x="819" y="484"/>
                  </a:cubicBezTo>
                  <a:cubicBezTo>
                    <a:pt x="817" y="482"/>
                    <a:pt x="822" y="475"/>
                    <a:pt x="821" y="473"/>
                  </a:cubicBezTo>
                  <a:cubicBezTo>
                    <a:pt x="820" y="472"/>
                    <a:pt x="811" y="473"/>
                    <a:pt x="811" y="471"/>
                  </a:cubicBezTo>
                  <a:cubicBezTo>
                    <a:pt x="810" y="469"/>
                    <a:pt x="818" y="465"/>
                    <a:pt x="817" y="463"/>
                  </a:cubicBezTo>
                  <a:cubicBezTo>
                    <a:pt x="817" y="461"/>
                    <a:pt x="809" y="459"/>
                    <a:pt x="809" y="456"/>
                  </a:cubicBezTo>
                  <a:cubicBezTo>
                    <a:pt x="809" y="454"/>
                    <a:pt x="818" y="454"/>
                    <a:pt x="818" y="452"/>
                  </a:cubicBezTo>
                  <a:cubicBezTo>
                    <a:pt x="819" y="450"/>
                    <a:pt x="812" y="444"/>
                    <a:pt x="813" y="442"/>
                  </a:cubicBezTo>
                  <a:cubicBezTo>
                    <a:pt x="814" y="442"/>
                    <a:pt x="815" y="442"/>
                    <a:pt x="816" y="442"/>
                  </a:cubicBezTo>
                  <a:cubicBezTo>
                    <a:pt x="796" y="415"/>
                    <a:pt x="775" y="394"/>
                    <a:pt x="755" y="376"/>
                  </a:cubicBezTo>
                  <a:cubicBezTo>
                    <a:pt x="755" y="385"/>
                    <a:pt x="755" y="392"/>
                    <a:pt x="752" y="392"/>
                  </a:cubicBezTo>
                  <a:cubicBezTo>
                    <a:pt x="749" y="392"/>
                    <a:pt x="748" y="382"/>
                    <a:pt x="747" y="370"/>
                  </a:cubicBezTo>
                  <a:cubicBezTo>
                    <a:pt x="745" y="368"/>
                    <a:pt x="744" y="367"/>
                    <a:pt x="742" y="366"/>
                  </a:cubicBezTo>
                  <a:cubicBezTo>
                    <a:pt x="740" y="378"/>
                    <a:pt x="738" y="389"/>
                    <a:pt x="735" y="391"/>
                  </a:cubicBezTo>
                  <a:cubicBezTo>
                    <a:pt x="734" y="391"/>
                    <a:pt x="734" y="391"/>
                    <a:pt x="733" y="391"/>
                  </a:cubicBezTo>
                  <a:cubicBezTo>
                    <a:pt x="733" y="391"/>
                    <a:pt x="732" y="391"/>
                    <a:pt x="732" y="390"/>
                  </a:cubicBezTo>
                  <a:cubicBezTo>
                    <a:pt x="730" y="384"/>
                    <a:pt x="735" y="363"/>
                    <a:pt x="738" y="348"/>
                  </a:cubicBezTo>
                  <a:cubicBezTo>
                    <a:pt x="733" y="358"/>
                    <a:pt x="727" y="371"/>
                    <a:pt x="722" y="379"/>
                  </a:cubicBezTo>
                  <a:cubicBezTo>
                    <a:pt x="719" y="383"/>
                    <a:pt x="717" y="386"/>
                    <a:pt x="715" y="385"/>
                  </a:cubicBezTo>
                  <a:cubicBezTo>
                    <a:pt x="715" y="385"/>
                    <a:pt x="715" y="385"/>
                    <a:pt x="715" y="385"/>
                  </a:cubicBezTo>
                  <a:cubicBezTo>
                    <a:pt x="712" y="381"/>
                    <a:pt x="724" y="361"/>
                    <a:pt x="731" y="345"/>
                  </a:cubicBezTo>
                  <a:cubicBezTo>
                    <a:pt x="731" y="345"/>
                    <a:pt x="731" y="345"/>
                    <a:pt x="731" y="345"/>
                  </a:cubicBezTo>
                  <a:cubicBezTo>
                    <a:pt x="719" y="358"/>
                    <a:pt x="703" y="378"/>
                    <a:pt x="699" y="375"/>
                  </a:cubicBezTo>
                  <a:cubicBezTo>
                    <a:pt x="695" y="372"/>
                    <a:pt x="715" y="352"/>
                    <a:pt x="727" y="338"/>
                  </a:cubicBezTo>
                  <a:cubicBezTo>
                    <a:pt x="726" y="338"/>
                    <a:pt x="726" y="338"/>
                    <a:pt x="726" y="338"/>
                  </a:cubicBezTo>
                  <a:cubicBezTo>
                    <a:pt x="725" y="339"/>
                    <a:pt x="724" y="339"/>
                    <a:pt x="723" y="340"/>
                  </a:cubicBezTo>
                  <a:cubicBezTo>
                    <a:pt x="708" y="350"/>
                    <a:pt x="689" y="365"/>
                    <a:pt x="687" y="361"/>
                  </a:cubicBezTo>
                  <a:cubicBezTo>
                    <a:pt x="685" y="358"/>
                    <a:pt x="694" y="351"/>
                    <a:pt x="704" y="344"/>
                  </a:cubicBezTo>
                  <a:cubicBezTo>
                    <a:pt x="702" y="344"/>
                    <a:pt x="695" y="346"/>
                    <a:pt x="689" y="345"/>
                  </a:cubicBezTo>
                  <a:cubicBezTo>
                    <a:pt x="688" y="345"/>
                    <a:pt x="687" y="345"/>
                    <a:pt x="686" y="345"/>
                  </a:cubicBezTo>
                  <a:cubicBezTo>
                    <a:pt x="681" y="346"/>
                    <a:pt x="678" y="346"/>
                    <a:pt x="678" y="344"/>
                  </a:cubicBezTo>
                  <a:cubicBezTo>
                    <a:pt x="678" y="344"/>
                    <a:pt x="678" y="343"/>
                    <a:pt x="679" y="342"/>
                  </a:cubicBezTo>
                  <a:cubicBezTo>
                    <a:pt x="679" y="342"/>
                    <a:pt x="679" y="342"/>
                    <a:pt x="679" y="342"/>
                  </a:cubicBezTo>
                  <a:cubicBezTo>
                    <a:pt x="677" y="340"/>
                    <a:pt x="676" y="339"/>
                    <a:pt x="676" y="339"/>
                  </a:cubicBezTo>
                  <a:cubicBezTo>
                    <a:pt x="667" y="342"/>
                    <a:pt x="667" y="342"/>
                    <a:pt x="667" y="342"/>
                  </a:cubicBezTo>
                  <a:cubicBezTo>
                    <a:pt x="667" y="342"/>
                    <a:pt x="654" y="346"/>
                    <a:pt x="646" y="337"/>
                  </a:cubicBezTo>
                  <a:cubicBezTo>
                    <a:pt x="644" y="335"/>
                    <a:pt x="640" y="327"/>
                    <a:pt x="634" y="326"/>
                  </a:cubicBezTo>
                  <a:cubicBezTo>
                    <a:pt x="627" y="324"/>
                    <a:pt x="621" y="317"/>
                    <a:pt x="621" y="317"/>
                  </a:cubicBezTo>
                  <a:cubicBezTo>
                    <a:pt x="621" y="317"/>
                    <a:pt x="624" y="318"/>
                    <a:pt x="630" y="317"/>
                  </a:cubicBezTo>
                  <a:cubicBezTo>
                    <a:pt x="636" y="315"/>
                    <a:pt x="637" y="310"/>
                    <a:pt x="642" y="309"/>
                  </a:cubicBezTo>
                  <a:cubicBezTo>
                    <a:pt x="647" y="308"/>
                    <a:pt x="652" y="302"/>
                    <a:pt x="658" y="300"/>
                  </a:cubicBezTo>
                  <a:cubicBezTo>
                    <a:pt x="664" y="299"/>
                    <a:pt x="670" y="299"/>
                    <a:pt x="677" y="298"/>
                  </a:cubicBezTo>
                  <a:cubicBezTo>
                    <a:pt x="683" y="297"/>
                    <a:pt x="683" y="297"/>
                    <a:pt x="683" y="293"/>
                  </a:cubicBezTo>
                  <a:cubicBezTo>
                    <a:pt x="683" y="293"/>
                    <a:pt x="683" y="293"/>
                    <a:pt x="683" y="293"/>
                  </a:cubicBezTo>
                  <a:cubicBezTo>
                    <a:pt x="681" y="291"/>
                    <a:pt x="679" y="289"/>
                    <a:pt x="680" y="288"/>
                  </a:cubicBezTo>
                  <a:cubicBezTo>
                    <a:pt x="680" y="287"/>
                    <a:pt x="682" y="287"/>
                    <a:pt x="685" y="287"/>
                  </a:cubicBezTo>
                  <a:cubicBezTo>
                    <a:pt x="687" y="285"/>
                    <a:pt x="691" y="283"/>
                    <a:pt x="695" y="283"/>
                  </a:cubicBezTo>
                  <a:cubicBezTo>
                    <a:pt x="696" y="283"/>
                    <a:pt x="697" y="283"/>
                    <a:pt x="698" y="283"/>
                  </a:cubicBezTo>
                  <a:cubicBezTo>
                    <a:pt x="692" y="278"/>
                    <a:pt x="689" y="274"/>
                    <a:pt x="690" y="272"/>
                  </a:cubicBezTo>
                  <a:cubicBezTo>
                    <a:pt x="693" y="269"/>
                    <a:pt x="703" y="277"/>
                    <a:pt x="714" y="287"/>
                  </a:cubicBezTo>
                  <a:cubicBezTo>
                    <a:pt x="716" y="287"/>
                    <a:pt x="719" y="288"/>
                    <a:pt x="721" y="289"/>
                  </a:cubicBezTo>
                  <a:cubicBezTo>
                    <a:pt x="720" y="287"/>
                    <a:pt x="719" y="286"/>
                    <a:pt x="718" y="284"/>
                  </a:cubicBezTo>
                  <a:cubicBezTo>
                    <a:pt x="716" y="282"/>
                    <a:pt x="714" y="279"/>
                    <a:pt x="712" y="276"/>
                  </a:cubicBezTo>
                  <a:cubicBezTo>
                    <a:pt x="711" y="275"/>
                    <a:pt x="711" y="274"/>
                    <a:pt x="710" y="273"/>
                  </a:cubicBezTo>
                  <a:cubicBezTo>
                    <a:pt x="709" y="272"/>
                    <a:pt x="708" y="270"/>
                    <a:pt x="707" y="269"/>
                  </a:cubicBezTo>
                  <a:cubicBezTo>
                    <a:pt x="706" y="268"/>
                    <a:pt x="706" y="266"/>
                    <a:pt x="705" y="265"/>
                  </a:cubicBezTo>
                  <a:cubicBezTo>
                    <a:pt x="705" y="265"/>
                    <a:pt x="705" y="264"/>
                    <a:pt x="704" y="263"/>
                  </a:cubicBezTo>
                  <a:cubicBezTo>
                    <a:pt x="704" y="263"/>
                    <a:pt x="704" y="263"/>
                    <a:pt x="704" y="262"/>
                  </a:cubicBezTo>
                  <a:cubicBezTo>
                    <a:pt x="704" y="261"/>
                    <a:pt x="704" y="259"/>
                    <a:pt x="704" y="259"/>
                  </a:cubicBezTo>
                  <a:cubicBezTo>
                    <a:pt x="705" y="258"/>
                    <a:pt x="706" y="259"/>
                    <a:pt x="708" y="260"/>
                  </a:cubicBezTo>
                  <a:cubicBezTo>
                    <a:pt x="713" y="263"/>
                    <a:pt x="722" y="277"/>
                    <a:pt x="729" y="288"/>
                  </a:cubicBezTo>
                  <a:cubicBezTo>
                    <a:pt x="729" y="287"/>
                    <a:pt x="730" y="286"/>
                    <a:pt x="731" y="287"/>
                  </a:cubicBezTo>
                  <a:cubicBezTo>
                    <a:pt x="725" y="271"/>
                    <a:pt x="717" y="252"/>
                    <a:pt x="722" y="250"/>
                  </a:cubicBezTo>
                  <a:cubicBezTo>
                    <a:pt x="727" y="248"/>
                    <a:pt x="734" y="273"/>
                    <a:pt x="740" y="290"/>
                  </a:cubicBezTo>
                  <a:cubicBezTo>
                    <a:pt x="739" y="272"/>
                    <a:pt x="736" y="247"/>
                    <a:pt x="741" y="247"/>
                  </a:cubicBezTo>
                  <a:cubicBezTo>
                    <a:pt x="746" y="246"/>
                    <a:pt x="746" y="272"/>
                    <a:pt x="748" y="290"/>
                  </a:cubicBezTo>
                  <a:cubicBezTo>
                    <a:pt x="748" y="289"/>
                    <a:pt x="748" y="288"/>
                    <a:pt x="748" y="287"/>
                  </a:cubicBezTo>
                  <a:cubicBezTo>
                    <a:pt x="752" y="270"/>
                    <a:pt x="755" y="249"/>
                    <a:pt x="759" y="248"/>
                  </a:cubicBezTo>
                  <a:cubicBezTo>
                    <a:pt x="759" y="248"/>
                    <a:pt x="759" y="248"/>
                    <a:pt x="760" y="248"/>
                  </a:cubicBezTo>
                  <a:cubicBezTo>
                    <a:pt x="764" y="249"/>
                    <a:pt x="758" y="273"/>
                    <a:pt x="755" y="291"/>
                  </a:cubicBezTo>
                  <a:cubicBezTo>
                    <a:pt x="759" y="284"/>
                    <a:pt x="763" y="276"/>
                    <a:pt x="766" y="268"/>
                  </a:cubicBezTo>
                  <a:cubicBezTo>
                    <a:pt x="767" y="267"/>
                    <a:pt x="768" y="265"/>
                    <a:pt x="769" y="264"/>
                  </a:cubicBezTo>
                  <a:cubicBezTo>
                    <a:pt x="769" y="263"/>
                    <a:pt x="770" y="261"/>
                    <a:pt x="771" y="260"/>
                  </a:cubicBezTo>
                  <a:cubicBezTo>
                    <a:pt x="772" y="259"/>
                    <a:pt x="772" y="258"/>
                    <a:pt x="773" y="257"/>
                  </a:cubicBezTo>
                  <a:cubicBezTo>
                    <a:pt x="775" y="254"/>
                    <a:pt x="777" y="253"/>
                    <a:pt x="778" y="253"/>
                  </a:cubicBezTo>
                  <a:cubicBezTo>
                    <a:pt x="782" y="256"/>
                    <a:pt x="770" y="278"/>
                    <a:pt x="762" y="294"/>
                  </a:cubicBezTo>
                  <a:cubicBezTo>
                    <a:pt x="774" y="281"/>
                    <a:pt x="790" y="260"/>
                    <a:pt x="794" y="264"/>
                  </a:cubicBezTo>
                  <a:cubicBezTo>
                    <a:pt x="798" y="267"/>
                    <a:pt x="778" y="287"/>
                    <a:pt x="766" y="301"/>
                  </a:cubicBezTo>
                  <a:cubicBezTo>
                    <a:pt x="782" y="291"/>
                    <a:pt x="803" y="274"/>
                    <a:pt x="806" y="278"/>
                  </a:cubicBezTo>
                  <a:cubicBezTo>
                    <a:pt x="809" y="282"/>
                    <a:pt x="788" y="295"/>
                    <a:pt x="773" y="306"/>
                  </a:cubicBezTo>
                  <a:cubicBezTo>
                    <a:pt x="790" y="300"/>
                    <a:pt x="813" y="290"/>
                    <a:pt x="815" y="295"/>
                  </a:cubicBezTo>
                  <a:cubicBezTo>
                    <a:pt x="817" y="299"/>
                    <a:pt x="792" y="307"/>
                    <a:pt x="776" y="314"/>
                  </a:cubicBezTo>
                  <a:cubicBezTo>
                    <a:pt x="787" y="313"/>
                    <a:pt x="801" y="311"/>
                    <a:pt x="810" y="311"/>
                  </a:cubicBezTo>
                  <a:cubicBezTo>
                    <a:pt x="824" y="289"/>
                    <a:pt x="825" y="269"/>
                    <a:pt x="831" y="253"/>
                  </a:cubicBezTo>
                  <a:cubicBezTo>
                    <a:pt x="838" y="245"/>
                    <a:pt x="844" y="229"/>
                    <a:pt x="848" y="214"/>
                  </a:cubicBezTo>
                  <a:cubicBezTo>
                    <a:pt x="847" y="212"/>
                    <a:pt x="849" y="207"/>
                    <a:pt x="852" y="200"/>
                  </a:cubicBezTo>
                  <a:cubicBezTo>
                    <a:pt x="854" y="192"/>
                    <a:pt x="855" y="186"/>
                    <a:pt x="855" y="184"/>
                  </a:cubicBezTo>
                  <a:cubicBezTo>
                    <a:pt x="845" y="195"/>
                    <a:pt x="835" y="207"/>
                    <a:pt x="833" y="204"/>
                  </a:cubicBezTo>
                  <a:cubicBezTo>
                    <a:pt x="829" y="201"/>
                    <a:pt x="848" y="181"/>
                    <a:pt x="860" y="167"/>
                  </a:cubicBezTo>
                  <a:cubicBezTo>
                    <a:pt x="845" y="177"/>
                    <a:pt x="823" y="194"/>
                    <a:pt x="820" y="190"/>
                  </a:cubicBezTo>
                  <a:cubicBezTo>
                    <a:pt x="817" y="186"/>
                    <a:pt x="839" y="173"/>
                    <a:pt x="853" y="162"/>
                  </a:cubicBezTo>
                  <a:cubicBezTo>
                    <a:pt x="836" y="168"/>
                    <a:pt x="813" y="178"/>
                    <a:pt x="811" y="173"/>
                  </a:cubicBezTo>
                  <a:cubicBezTo>
                    <a:pt x="809" y="169"/>
                    <a:pt x="834" y="161"/>
                    <a:pt x="851" y="154"/>
                  </a:cubicBezTo>
                  <a:cubicBezTo>
                    <a:pt x="833" y="156"/>
                    <a:pt x="808" y="160"/>
                    <a:pt x="807" y="155"/>
                  </a:cubicBezTo>
                  <a:cubicBezTo>
                    <a:pt x="807" y="150"/>
                    <a:pt x="832" y="149"/>
                    <a:pt x="850" y="147"/>
                  </a:cubicBezTo>
                  <a:cubicBezTo>
                    <a:pt x="832" y="143"/>
                    <a:pt x="807" y="141"/>
                    <a:pt x="808" y="136"/>
                  </a:cubicBezTo>
                  <a:cubicBezTo>
                    <a:pt x="809" y="131"/>
                    <a:pt x="833" y="136"/>
                    <a:pt x="851" y="139"/>
                  </a:cubicBezTo>
                  <a:cubicBezTo>
                    <a:pt x="835" y="131"/>
                    <a:pt x="811" y="122"/>
                    <a:pt x="813" y="117"/>
                  </a:cubicBezTo>
                  <a:cubicBezTo>
                    <a:pt x="815" y="112"/>
                    <a:pt x="840" y="126"/>
                    <a:pt x="856" y="133"/>
                  </a:cubicBezTo>
                  <a:cubicBezTo>
                    <a:pt x="843" y="121"/>
                    <a:pt x="820" y="105"/>
                    <a:pt x="824" y="101"/>
                  </a:cubicBezTo>
                  <a:cubicBezTo>
                    <a:pt x="827" y="97"/>
                    <a:pt x="847" y="116"/>
                    <a:pt x="861" y="128"/>
                  </a:cubicBezTo>
                  <a:cubicBezTo>
                    <a:pt x="851" y="113"/>
                    <a:pt x="833" y="91"/>
                    <a:pt x="838" y="88"/>
                  </a:cubicBezTo>
                  <a:cubicBezTo>
                    <a:pt x="841" y="86"/>
                    <a:pt x="850" y="99"/>
                    <a:pt x="859" y="112"/>
                  </a:cubicBezTo>
                  <a:cubicBezTo>
                    <a:pt x="859" y="112"/>
                    <a:pt x="859" y="112"/>
                    <a:pt x="859" y="113"/>
                  </a:cubicBezTo>
                  <a:cubicBezTo>
                    <a:pt x="860" y="114"/>
                    <a:pt x="861" y="115"/>
                    <a:pt x="862" y="116"/>
                  </a:cubicBezTo>
                  <a:cubicBezTo>
                    <a:pt x="863" y="119"/>
                    <a:pt x="865" y="121"/>
                    <a:pt x="867" y="124"/>
                  </a:cubicBezTo>
                  <a:cubicBezTo>
                    <a:pt x="861" y="106"/>
                    <a:pt x="850" y="81"/>
                    <a:pt x="855" y="79"/>
                  </a:cubicBezTo>
                  <a:cubicBezTo>
                    <a:pt x="860" y="77"/>
                    <a:pt x="867" y="102"/>
                    <a:pt x="873" y="119"/>
                  </a:cubicBezTo>
                  <a:cubicBezTo>
                    <a:pt x="872" y="101"/>
                    <a:pt x="869" y="76"/>
                    <a:pt x="874" y="76"/>
                  </a:cubicBezTo>
                  <a:cubicBezTo>
                    <a:pt x="875" y="76"/>
                    <a:pt x="875" y="76"/>
                    <a:pt x="876" y="77"/>
                  </a:cubicBezTo>
                  <a:cubicBezTo>
                    <a:pt x="876" y="76"/>
                    <a:pt x="876" y="75"/>
                    <a:pt x="876" y="73"/>
                  </a:cubicBezTo>
                  <a:cubicBezTo>
                    <a:pt x="878" y="16"/>
                    <a:pt x="828" y="11"/>
                    <a:pt x="781" y="25"/>
                  </a:cubicBezTo>
                  <a:cubicBezTo>
                    <a:pt x="762" y="31"/>
                    <a:pt x="718" y="57"/>
                    <a:pt x="672" y="87"/>
                  </a:cubicBezTo>
                  <a:cubicBezTo>
                    <a:pt x="677" y="90"/>
                    <a:pt x="680" y="92"/>
                    <a:pt x="679" y="94"/>
                  </a:cubicBezTo>
                  <a:close/>
                  <a:moveTo>
                    <a:pt x="262" y="391"/>
                  </a:moveTo>
                  <a:cubicBezTo>
                    <a:pt x="260" y="391"/>
                    <a:pt x="258" y="400"/>
                    <a:pt x="256" y="399"/>
                  </a:cubicBezTo>
                  <a:cubicBezTo>
                    <a:pt x="254" y="399"/>
                    <a:pt x="253" y="391"/>
                    <a:pt x="250" y="391"/>
                  </a:cubicBezTo>
                  <a:cubicBezTo>
                    <a:pt x="248" y="390"/>
                    <a:pt x="244" y="398"/>
                    <a:pt x="242" y="397"/>
                  </a:cubicBezTo>
                  <a:cubicBezTo>
                    <a:pt x="240" y="396"/>
                    <a:pt x="242" y="388"/>
                    <a:pt x="240" y="386"/>
                  </a:cubicBezTo>
                  <a:cubicBezTo>
                    <a:pt x="238" y="385"/>
                    <a:pt x="231" y="390"/>
                    <a:pt x="229" y="389"/>
                  </a:cubicBezTo>
                  <a:cubicBezTo>
                    <a:pt x="228" y="387"/>
                    <a:pt x="233" y="380"/>
                    <a:pt x="232" y="378"/>
                  </a:cubicBezTo>
                  <a:cubicBezTo>
                    <a:pt x="231" y="376"/>
                    <a:pt x="222" y="378"/>
                    <a:pt x="222" y="376"/>
                  </a:cubicBezTo>
                  <a:cubicBezTo>
                    <a:pt x="221" y="374"/>
                    <a:pt x="228" y="370"/>
                    <a:pt x="228" y="368"/>
                  </a:cubicBezTo>
                  <a:cubicBezTo>
                    <a:pt x="228" y="366"/>
                    <a:pt x="219" y="363"/>
                    <a:pt x="220" y="361"/>
                  </a:cubicBezTo>
                  <a:cubicBezTo>
                    <a:pt x="220" y="359"/>
                    <a:pt x="228" y="359"/>
                    <a:pt x="229" y="357"/>
                  </a:cubicBezTo>
                  <a:cubicBezTo>
                    <a:pt x="230" y="354"/>
                    <a:pt x="223" y="349"/>
                    <a:pt x="224" y="347"/>
                  </a:cubicBezTo>
                  <a:cubicBezTo>
                    <a:pt x="225" y="345"/>
                    <a:pt x="233" y="348"/>
                    <a:pt x="235" y="346"/>
                  </a:cubicBezTo>
                  <a:cubicBezTo>
                    <a:pt x="236" y="345"/>
                    <a:pt x="232" y="337"/>
                    <a:pt x="233" y="336"/>
                  </a:cubicBezTo>
                  <a:cubicBezTo>
                    <a:pt x="235" y="335"/>
                    <a:pt x="242" y="340"/>
                    <a:pt x="243" y="339"/>
                  </a:cubicBezTo>
                  <a:cubicBezTo>
                    <a:pt x="245" y="338"/>
                    <a:pt x="244" y="330"/>
                    <a:pt x="246" y="329"/>
                  </a:cubicBezTo>
                  <a:cubicBezTo>
                    <a:pt x="248" y="328"/>
                    <a:pt x="252" y="335"/>
                    <a:pt x="254" y="335"/>
                  </a:cubicBezTo>
                  <a:cubicBezTo>
                    <a:pt x="257" y="335"/>
                    <a:pt x="258" y="326"/>
                    <a:pt x="260" y="326"/>
                  </a:cubicBezTo>
                  <a:cubicBezTo>
                    <a:pt x="263" y="326"/>
                    <a:pt x="264" y="335"/>
                    <a:pt x="266" y="335"/>
                  </a:cubicBezTo>
                  <a:cubicBezTo>
                    <a:pt x="268" y="336"/>
                    <a:pt x="273" y="328"/>
                    <a:pt x="275" y="329"/>
                  </a:cubicBezTo>
                  <a:cubicBezTo>
                    <a:pt x="277" y="330"/>
                    <a:pt x="275" y="338"/>
                    <a:pt x="277" y="339"/>
                  </a:cubicBezTo>
                  <a:cubicBezTo>
                    <a:pt x="278" y="341"/>
                    <a:pt x="285" y="336"/>
                    <a:pt x="287" y="337"/>
                  </a:cubicBezTo>
                  <a:cubicBezTo>
                    <a:pt x="289" y="339"/>
                    <a:pt x="283" y="346"/>
                    <a:pt x="285" y="347"/>
                  </a:cubicBezTo>
                  <a:cubicBezTo>
                    <a:pt x="286" y="349"/>
                    <a:pt x="294" y="348"/>
                    <a:pt x="295" y="350"/>
                  </a:cubicBezTo>
                  <a:cubicBezTo>
                    <a:pt x="296" y="352"/>
                    <a:pt x="288" y="356"/>
                    <a:pt x="288" y="358"/>
                  </a:cubicBezTo>
                  <a:cubicBezTo>
                    <a:pt x="289" y="360"/>
                    <a:pt x="297" y="362"/>
                    <a:pt x="297" y="364"/>
                  </a:cubicBezTo>
                  <a:cubicBezTo>
                    <a:pt x="297" y="367"/>
                    <a:pt x="288" y="367"/>
                    <a:pt x="287" y="369"/>
                  </a:cubicBezTo>
                  <a:cubicBezTo>
                    <a:pt x="287" y="371"/>
                    <a:pt x="293" y="377"/>
                    <a:pt x="292" y="379"/>
                  </a:cubicBezTo>
                  <a:cubicBezTo>
                    <a:pt x="291" y="380"/>
                    <a:pt x="283" y="378"/>
                    <a:pt x="282" y="379"/>
                  </a:cubicBezTo>
                  <a:cubicBezTo>
                    <a:pt x="280" y="381"/>
                    <a:pt x="285" y="388"/>
                    <a:pt x="283" y="390"/>
                  </a:cubicBezTo>
                  <a:cubicBezTo>
                    <a:pt x="281" y="391"/>
                    <a:pt x="275" y="386"/>
                    <a:pt x="273" y="387"/>
                  </a:cubicBezTo>
                  <a:cubicBezTo>
                    <a:pt x="271" y="388"/>
                    <a:pt x="273" y="396"/>
                    <a:pt x="270" y="397"/>
                  </a:cubicBezTo>
                  <a:cubicBezTo>
                    <a:pt x="268" y="398"/>
                    <a:pt x="264" y="390"/>
                    <a:pt x="262" y="391"/>
                  </a:cubicBezTo>
                  <a:close/>
                  <a:moveTo>
                    <a:pt x="672" y="507"/>
                  </a:moveTo>
                  <a:cubicBezTo>
                    <a:pt x="672" y="507"/>
                    <a:pt x="672" y="507"/>
                    <a:pt x="672" y="507"/>
                  </a:cubicBezTo>
                  <a:cubicBezTo>
                    <a:pt x="652" y="449"/>
                    <a:pt x="666" y="459"/>
                    <a:pt x="677" y="491"/>
                  </a:cubicBezTo>
                  <a:cubicBezTo>
                    <a:pt x="680" y="492"/>
                    <a:pt x="682" y="495"/>
                    <a:pt x="684" y="500"/>
                  </a:cubicBezTo>
                  <a:cubicBezTo>
                    <a:pt x="685" y="459"/>
                    <a:pt x="700" y="437"/>
                    <a:pt x="693" y="507"/>
                  </a:cubicBezTo>
                  <a:cubicBezTo>
                    <a:pt x="693" y="507"/>
                    <a:pt x="693" y="507"/>
                    <a:pt x="693" y="506"/>
                  </a:cubicBezTo>
                  <a:cubicBezTo>
                    <a:pt x="700" y="443"/>
                    <a:pt x="705" y="457"/>
                    <a:pt x="702" y="491"/>
                  </a:cubicBezTo>
                  <a:cubicBezTo>
                    <a:pt x="704" y="489"/>
                    <a:pt x="705" y="490"/>
                    <a:pt x="706" y="493"/>
                  </a:cubicBezTo>
                  <a:cubicBezTo>
                    <a:pt x="717" y="462"/>
                    <a:pt x="729" y="451"/>
                    <a:pt x="710" y="500"/>
                  </a:cubicBezTo>
                  <a:cubicBezTo>
                    <a:pt x="710" y="499"/>
                    <a:pt x="711" y="499"/>
                    <a:pt x="711" y="499"/>
                  </a:cubicBezTo>
                  <a:cubicBezTo>
                    <a:pt x="731" y="452"/>
                    <a:pt x="731" y="468"/>
                    <a:pt x="718" y="498"/>
                  </a:cubicBezTo>
                  <a:cubicBezTo>
                    <a:pt x="718" y="501"/>
                    <a:pt x="717" y="504"/>
                    <a:pt x="716" y="509"/>
                  </a:cubicBezTo>
                  <a:cubicBezTo>
                    <a:pt x="741" y="473"/>
                    <a:pt x="762" y="460"/>
                    <a:pt x="716" y="519"/>
                  </a:cubicBezTo>
                  <a:cubicBezTo>
                    <a:pt x="757" y="466"/>
                    <a:pt x="757" y="483"/>
                    <a:pt x="736" y="509"/>
                  </a:cubicBezTo>
                  <a:cubicBezTo>
                    <a:pt x="738" y="510"/>
                    <a:pt x="737" y="514"/>
                    <a:pt x="731" y="520"/>
                  </a:cubicBezTo>
                  <a:cubicBezTo>
                    <a:pt x="762" y="499"/>
                    <a:pt x="784" y="493"/>
                    <a:pt x="743" y="520"/>
                  </a:cubicBezTo>
                  <a:cubicBezTo>
                    <a:pt x="743" y="520"/>
                    <a:pt x="744" y="520"/>
                    <a:pt x="744" y="520"/>
                  </a:cubicBezTo>
                  <a:cubicBezTo>
                    <a:pt x="786" y="496"/>
                    <a:pt x="770" y="513"/>
                    <a:pt x="737" y="531"/>
                  </a:cubicBezTo>
                  <a:cubicBezTo>
                    <a:pt x="735" y="533"/>
                    <a:pt x="733" y="534"/>
                    <a:pt x="731" y="535"/>
                  </a:cubicBezTo>
                  <a:cubicBezTo>
                    <a:pt x="775" y="518"/>
                    <a:pt x="804" y="512"/>
                    <a:pt x="730" y="539"/>
                  </a:cubicBezTo>
                  <a:cubicBezTo>
                    <a:pt x="797" y="515"/>
                    <a:pt x="784" y="532"/>
                    <a:pt x="747" y="544"/>
                  </a:cubicBezTo>
                  <a:cubicBezTo>
                    <a:pt x="751" y="545"/>
                    <a:pt x="753" y="547"/>
                    <a:pt x="753" y="550"/>
                  </a:cubicBezTo>
                  <a:cubicBezTo>
                    <a:pt x="786" y="552"/>
                    <a:pt x="798" y="563"/>
                    <a:pt x="741" y="559"/>
                  </a:cubicBezTo>
                  <a:cubicBezTo>
                    <a:pt x="741" y="559"/>
                    <a:pt x="742" y="559"/>
                    <a:pt x="742" y="559"/>
                  </a:cubicBezTo>
                  <a:cubicBezTo>
                    <a:pt x="799" y="565"/>
                    <a:pt x="784" y="570"/>
                    <a:pt x="751" y="566"/>
                  </a:cubicBezTo>
                  <a:cubicBezTo>
                    <a:pt x="749" y="567"/>
                    <a:pt x="746" y="568"/>
                    <a:pt x="742" y="568"/>
                  </a:cubicBezTo>
                  <a:cubicBezTo>
                    <a:pt x="781" y="581"/>
                    <a:pt x="798" y="597"/>
                    <a:pt x="730" y="570"/>
                  </a:cubicBezTo>
                  <a:cubicBezTo>
                    <a:pt x="794" y="596"/>
                    <a:pt x="775" y="600"/>
                    <a:pt x="741" y="585"/>
                  </a:cubicBezTo>
                  <a:cubicBezTo>
                    <a:pt x="743" y="588"/>
                    <a:pt x="743" y="591"/>
                    <a:pt x="741" y="592"/>
                  </a:cubicBezTo>
                  <a:cubicBezTo>
                    <a:pt x="766" y="614"/>
                    <a:pt x="771" y="627"/>
                    <a:pt x="726" y="587"/>
                  </a:cubicBezTo>
                  <a:cubicBezTo>
                    <a:pt x="726" y="587"/>
                    <a:pt x="726" y="587"/>
                    <a:pt x="726" y="587"/>
                  </a:cubicBezTo>
                  <a:cubicBezTo>
                    <a:pt x="771" y="627"/>
                    <a:pt x="757" y="624"/>
                    <a:pt x="732" y="602"/>
                  </a:cubicBezTo>
                  <a:cubicBezTo>
                    <a:pt x="732" y="604"/>
                    <a:pt x="730" y="604"/>
                    <a:pt x="727" y="602"/>
                  </a:cubicBezTo>
                  <a:cubicBezTo>
                    <a:pt x="747" y="633"/>
                    <a:pt x="749" y="649"/>
                    <a:pt x="712" y="591"/>
                  </a:cubicBezTo>
                  <a:cubicBezTo>
                    <a:pt x="749" y="651"/>
                    <a:pt x="734" y="640"/>
                    <a:pt x="715" y="607"/>
                  </a:cubicBezTo>
                  <a:cubicBezTo>
                    <a:pt x="716" y="612"/>
                    <a:pt x="715" y="615"/>
                    <a:pt x="714" y="615"/>
                  </a:cubicBezTo>
                  <a:cubicBezTo>
                    <a:pt x="725" y="644"/>
                    <a:pt x="726" y="656"/>
                    <a:pt x="708" y="606"/>
                  </a:cubicBezTo>
                  <a:cubicBezTo>
                    <a:pt x="707" y="606"/>
                    <a:pt x="707" y="605"/>
                    <a:pt x="707" y="605"/>
                  </a:cubicBezTo>
                  <a:cubicBezTo>
                    <a:pt x="724" y="657"/>
                    <a:pt x="711" y="648"/>
                    <a:pt x="701" y="618"/>
                  </a:cubicBezTo>
                  <a:cubicBezTo>
                    <a:pt x="699" y="618"/>
                    <a:pt x="696" y="616"/>
                    <a:pt x="693" y="612"/>
                  </a:cubicBezTo>
                  <a:cubicBezTo>
                    <a:pt x="691" y="651"/>
                    <a:pt x="678" y="668"/>
                    <a:pt x="685" y="597"/>
                  </a:cubicBezTo>
                  <a:cubicBezTo>
                    <a:pt x="678" y="666"/>
                    <a:pt x="672" y="650"/>
                    <a:pt x="676" y="614"/>
                  </a:cubicBezTo>
                  <a:cubicBezTo>
                    <a:pt x="674" y="617"/>
                    <a:pt x="672" y="619"/>
                    <a:pt x="671" y="617"/>
                  </a:cubicBezTo>
                  <a:cubicBezTo>
                    <a:pt x="658" y="648"/>
                    <a:pt x="648" y="656"/>
                    <a:pt x="673" y="594"/>
                  </a:cubicBezTo>
                  <a:cubicBezTo>
                    <a:pt x="648" y="656"/>
                    <a:pt x="643" y="641"/>
                    <a:pt x="656" y="610"/>
                  </a:cubicBezTo>
                  <a:cubicBezTo>
                    <a:pt x="655" y="608"/>
                    <a:pt x="655" y="604"/>
                    <a:pt x="656" y="600"/>
                  </a:cubicBezTo>
                  <a:cubicBezTo>
                    <a:pt x="630" y="631"/>
                    <a:pt x="611" y="640"/>
                    <a:pt x="659" y="586"/>
                  </a:cubicBezTo>
                  <a:cubicBezTo>
                    <a:pt x="612" y="640"/>
                    <a:pt x="618" y="620"/>
                    <a:pt x="646" y="592"/>
                  </a:cubicBezTo>
                  <a:cubicBezTo>
                    <a:pt x="642" y="594"/>
                    <a:pt x="638" y="595"/>
                    <a:pt x="636" y="594"/>
                  </a:cubicBezTo>
                  <a:cubicBezTo>
                    <a:pt x="610" y="611"/>
                    <a:pt x="597" y="612"/>
                    <a:pt x="644" y="582"/>
                  </a:cubicBezTo>
                  <a:cubicBezTo>
                    <a:pt x="644" y="582"/>
                    <a:pt x="644" y="582"/>
                    <a:pt x="644" y="581"/>
                  </a:cubicBezTo>
                  <a:cubicBezTo>
                    <a:pt x="596" y="611"/>
                    <a:pt x="602" y="600"/>
                    <a:pt x="629" y="583"/>
                  </a:cubicBezTo>
                  <a:cubicBezTo>
                    <a:pt x="630" y="581"/>
                    <a:pt x="633" y="579"/>
                    <a:pt x="638" y="575"/>
                  </a:cubicBezTo>
                  <a:cubicBezTo>
                    <a:pt x="599" y="590"/>
                    <a:pt x="579" y="593"/>
                    <a:pt x="647" y="569"/>
                  </a:cubicBezTo>
                  <a:cubicBezTo>
                    <a:pt x="582" y="592"/>
                    <a:pt x="594" y="576"/>
                    <a:pt x="629" y="564"/>
                  </a:cubicBezTo>
                  <a:cubicBezTo>
                    <a:pt x="624" y="562"/>
                    <a:pt x="622" y="560"/>
                    <a:pt x="623" y="558"/>
                  </a:cubicBezTo>
                  <a:cubicBezTo>
                    <a:pt x="593" y="555"/>
                    <a:pt x="581" y="545"/>
                    <a:pt x="630" y="548"/>
                  </a:cubicBezTo>
                  <a:cubicBezTo>
                    <a:pt x="630" y="548"/>
                    <a:pt x="629" y="548"/>
                    <a:pt x="629" y="548"/>
                  </a:cubicBezTo>
                  <a:cubicBezTo>
                    <a:pt x="581" y="542"/>
                    <a:pt x="594" y="538"/>
                    <a:pt x="626" y="541"/>
                  </a:cubicBezTo>
                  <a:cubicBezTo>
                    <a:pt x="628" y="540"/>
                    <a:pt x="632" y="540"/>
                    <a:pt x="637" y="540"/>
                  </a:cubicBezTo>
                  <a:cubicBezTo>
                    <a:pt x="597" y="526"/>
                    <a:pt x="579" y="510"/>
                    <a:pt x="648" y="537"/>
                  </a:cubicBezTo>
                  <a:cubicBezTo>
                    <a:pt x="582" y="511"/>
                    <a:pt x="601" y="510"/>
                    <a:pt x="637" y="526"/>
                  </a:cubicBezTo>
                  <a:cubicBezTo>
                    <a:pt x="634" y="522"/>
                    <a:pt x="633" y="519"/>
                    <a:pt x="634" y="517"/>
                  </a:cubicBezTo>
                  <a:cubicBezTo>
                    <a:pt x="609" y="496"/>
                    <a:pt x="607" y="481"/>
                    <a:pt x="653" y="522"/>
                  </a:cubicBezTo>
                  <a:cubicBezTo>
                    <a:pt x="653" y="522"/>
                    <a:pt x="653" y="521"/>
                    <a:pt x="653" y="521"/>
                  </a:cubicBezTo>
                  <a:cubicBezTo>
                    <a:pt x="608" y="480"/>
                    <a:pt x="620" y="483"/>
                    <a:pt x="644" y="505"/>
                  </a:cubicBezTo>
                  <a:cubicBezTo>
                    <a:pt x="646" y="504"/>
                    <a:pt x="649" y="505"/>
                    <a:pt x="652" y="507"/>
                  </a:cubicBezTo>
                  <a:cubicBezTo>
                    <a:pt x="631" y="475"/>
                    <a:pt x="628" y="456"/>
                    <a:pt x="666" y="516"/>
                  </a:cubicBezTo>
                  <a:cubicBezTo>
                    <a:pt x="630" y="459"/>
                    <a:pt x="643" y="466"/>
                    <a:pt x="661" y="495"/>
                  </a:cubicBezTo>
                  <a:cubicBezTo>
                    <a:pt x="661" y="492"/>
                    <a:pt x="662" y="492"/>
                    <a:pt x="665" y="497"/>
                  </a:cubicBezTo>
                  <a:cubicBezTo>
                    <a:pt x="653" y="463"/>
                    <a:pt x="651" y="448"/>
                    <a:pt x="672" y="507"/>
                  </a:cubicBezTo>
                  <a:close/>
                  <a:moveTo>
                    <a:pt x="313" y="499"/>
                  </a:moveTo>
                  <a:cubicBezTo>
                    <a:pt x="313" y="503"/>
                    <a:pt x="318" y="495"/>
                    <a:pt x="317" y="500"/>
                  </a:cubicBezTo>
                  <a:cubicBezTo>
                    <a:pt x="315" y="505"/>
                    <a:pt x="306" y="523"/>
                    <a:pt x="309" y="525"/>
                  </a:cubicBezTo>
                  <a:cubicBezTo>
                    <a:pt x="309" y="525"/>
                    <a:pt x="284" y="523"/>
                    <a:pt x="282" y="520"/>
                  </a:cubicBezTo>
                  <a:cubicBezTo>
                    <a:pt x="280" y="517"/>
                    <a:pt x="284" y="517"/>
                    <a:pt x="284" y="517"/>
                  </a:cubicBezTo>
                  <a:cubicBezTo>
                    <a:pt x="278" y="514"/>
                    <a:pt x="278" y="514"/>
                    <a:pt x="278" y="514"/>
                  </a:cubicBezTo>
                  <a:cubicBezTo>
                    <a:pt x="278" y="514"/>
                    <a:pt x="275" y="511"/>
                    <a:pt x="273" y="507"/>
                  </a:cubicBezTo>
                  <a:cubicBezTo>
                    <a:pt x="272" y="503"/>
                    <a:pt x="274" y="497"/>
                    <a:pt x="274" y="497"/>
                  </a:cubicBezTo>
                  <a:cubicBezTo>
                    <a:pt x="270" y="495"/>
                    <a:pt x="270" y="495"/>
                    <a:pt x="270" y="495"/>
                  </a:cubicBezTo>
                  <a:cubicBezTo>
                    <a:pt x="270" y="495"/>
                    <a:pt x="264" y="490"/>
                    <a:pt x="267" y="482"/>
                  </a:cubicBezTo>
                  <a:cubicBezTo>
                    <a:pt x="268" y="480"/>
                    <a:pt x="272" y="474"/>
                    <a:pt x="271" y="470"/>
                  </a:cubicBezTo>
                  <a:cubicBezTo>
                    <a:pt x="270" y="466"/>
                    <a:pt x="273" y="459"/>
                    <a:pt x="273" y="459"/>
                  </a:cubicBezTo>
                  <a:cubicBezTo>
                    <a:pt x="273" y="459"/>
                    <a:pt x="273" y="461"/>
                    <a:pt x="275" y="463"/>
                  </a:cubicBezTo>
                  <a:cubicBezTo>
                    <a:pt x="278" y="466"/>
                    <a:pt x="281" y="464"/>
                    <a:pt x="283" y="466"/>
                  </a:cubicBezTo>
                  <a:cubicBezTo>
                    <a:pt x="285" y="468"/>
                    <a:pt x="289" y="467"/>
                    <a:pt x="292" y="469"/>
                  </a:cubicBezTo>
                  <a:cubicBezTo>
                    <a:pt x="294" y="472"/>
                    <a:pt x="295" y="475"/>
                    <a:pt x="297" y="477"/>
                  </a:cubicBezTo>
                  <a:cubicBezTo>
                    <a:pt x="299" y="480"/>
                    <a:pt x="299" y="481"/>
                    <a:pt x="302" y="478"/>
                  </a:cubicBezTo>
                  <a:cubicBezTo>
                    <a:pt x="304" y="476"/>
                    <a:pt x="309" y="475"/>
                    <a:pt x="310" y="479"/>
                  </a:cubicBezTo>
                  <a:cubicBezTo>
                    <a:pt x="312" y="482"/>
                    <a:pt x="314" y="494"/>
                    <a:pt x="313" y="499"/>
                  </a:cubicBezTo>
                  <a:close/>
                  <a:moveTo>
                    <a:pt x="535" y="400"/>
                  </a:moveTo>
                  <a:cubicBezTo>
                    <a:pt x="538" y="401"/>
                    <a:pt x="540" y="398"/>
                    <a:pt x="542" y="399"/>
                  </a:cubicBezTo>
                  <a:cubicBezTo>
                    <a:pt x="545" y="400"/>
                    <a:pt x="549" y="397"/>
                    <a:pt x="552" y="399"/>
                  </a:cubicBezTo>
                  <a:cubicBezTo>
                    <a:pt x="555" y="400"/>
                    <a:pt x="558" y="402"/>
                    <a:pt x="560" y="404"/>
                  </a:cubicBezTo>
                  <a:cubicBezTo>
                    <a:pt x="563" y="406"/>
                    <a:pt x="564" y="406"/>
                    <a:pt x="565" y="403"/>
                  </a:cubicBezTo>
                  <a:cubicBezTo>
                    <a:pt x="566" y="400"/>
                    <a:pt x="570" y="397"/>
                    <a:pt x="573" y="400"/>
                  </a:cubicBezTo>
                  <a:cubicBezTo>
                    <a:pt x="576" y="403"/>
                    <a:pt x="582" y="413"/>
                    <a:pt x="584" y="417"/>
                  </a:cubicBezTo>
                  <a:cubicBezTo>
                    <a:pt x="585" y="421"/>
                    <a:pt x="586" y="412"/>
                    <a:pt x="587" y="417"/>
                  </a:cubicBezTo>
                  <a:cubicBezTo>
                    <a:pt x="588" y="422"/>
                    <a:pt x="587" y="442"/>
                    <a:pt x="590" y="443"/>
                  </a:cubicBezTo>
                  <a:cubicBezTo>
                    <a:pt x="590" y="443"/>
                    <a:pt x="566" y="451"/>
                    <a:pt x="563" y="449"/>
                  </a:cubicBezTo>
                  <a:cubicBezTo>
                    <a:pt x="560" y="447"/>
                    <a:pt x="564" y="445"/>
                    <a:pt x="564" y="445"/>
                  </a:cubicBezTo>
                  <a:cubicBezTo>
                    <a:pt x="558" y="445"/>
                    <a:pt x="558" y="445"/>
                    <a:pt x="558" y="445"/>
                  </a:cubicBezTo>
                  <a:cubicBezTo>
                    <a:pt x="558" y="445"/>
                    <a:pt x="553" y="444"/>
                    <a:pt x="550" y="440"/>
                  </a:cubicBezTo>
                  <a:cubicBezTo>
                    <a:pt x="547" y="437"/>
                    <a:pt x="547" y="431"/>
                    <a:pt x="547" y="431"/>
                  </a:cubicBezTo>
                  <a:cubicBezTo>
                    <a:pt x="542" y="430"/>
                    <a:pt x="542" y="430"/>
                    <a:pt x="542" y="430"/>
                  </a:cubicBezTo>
                  <a:cubicBezTo>
                    <a:pt x="542" y="430"/>
                    <a:pt x="535" y="428"/>
                    <a:pt x="535" y="420"/>
                  </a:cubicBezTo>
                  <a:cubicBezTo>
                    <a:pt x="535" y="417"/>
                    <a:pt x="536" y="411"/>
                    <a:pt x="533" y="407"/>
                  </a:cubicBezTo>
                  <a:cubicBezTo>
                    <a:pt x="531" y="404"/>
                    <a:pt x="531" y="396"/>
                    <a:pt x="531" y="396"/>
                  </a:cubicBezTo>
                  <a:cubicBezTo>
                    <a:pt x="531" y="396"/>
                    <a:pt x="532" y="399"/>
                    <a:pt x="535" y="400"/>
                  </a:cubicBezTo>
                  <a:close/>
                  <a:moveTo>
                    <a:pt x="514" y="379"/>
                  </a:moveTo>
                  <a:cubicBezTo>
                    <a:pt x="520" y="394"/>
                    <a:pt x="517" y="404"/>
                    <a:pt x="511" y="413"/>
                  </a:cubicBezTo>
                  <a:cubicBezTo>
                    <a:pt x="505" y="421"/>
                    <a:pt x="487" y="435"/>
                    <a:pt x="487" y="435"/>
                  </a:cubicBezTo>
                  <a:cubicBezTo>
                    <a:pt x="485" y="432"/>
                    <a:pt x="485" y="401"/>
                    <a:pt x="484" y="396"/>
                  </a:cubicBezTo>
                  <a:cubicBezTo>
                    <a:pt x="483" y="391"/>
                    <a:pt x="487" y="383"/>
                    <a:pt x="488" y="380"/>
                  </a:cubicBezTo>
                  <a:cubicBezTo>
                    <a:pt x="488" y="377"/>
                    <a:pt x="496" y="369"/>
                    <a:pt x="500" y="366"/>
                  </a:cubicBezTo>
                  <a:cubicBezTo>
                    <a:pt x="504" y="364"/>
                    <a:pt x="506" y="360"/>
                    <a:pt x="506" y="360"/>
                  </a:cubicBezTo>
                  <a:cubicBezTo>
                    <a:pt x="506" y="367"/>
                    <a:pt x="509" y="365"/>
                    <a:pt x="514" y="379"/>
                  </a:cubicBezTo>
                  <a:close/>
                  <a:moveTo>
                    <a:pt x="733" y="121"/>
                  </a:moveTo>
                  <a:cubicBezTo>
                    <a:pt x="735" y="120"/>
                    <a:pt x="736" y="112"/>
                    <a:pt x="739" y="112"/>
                  </a:cubicBezTo>
                  <a:cubicBezTo>
                    <a:pt x="741" y="112"/>
                    <a:pt x="742" y="121"/>
                    <a:pt x="744" y="121"/>
                  </a:cubicBezTo>
                  <a:cubicBezTo>
                    <a:pt x="747" y="121"/>
                    <a:pt x="751" y="114"/>
                    <a:pt x="753" y="115"/>
                  </a:cubicBezTo>
                  <a:cubicBezTo>
                    <a:pt x="755" y="116"/>
                    <a:pt x="753" y="124"/>
                    <a:pt x="755" y="125"/>
                  </a:cubicBezTo>
                  <a:cubicBezTo>
                    <a:pt x="757" y="126"/>
                    <a:pt x="764" y="121"/>
                    <a:pt x="765" y="123"/>
                  </a:cubicBezTo>
                  <a:cubicBezTo>
                    <a:pt x="767" y="124"/>
                    <a:pt x="762" y="131"/>
                    <a:pt x="763" y="133"/>
                  </a:cubicBezTo>
                  <a:cubicBezTo>
                    <a:pt x="764" y="135"/>
                    <a:pt x="772" y="133"/>
                    <a:pt x="773" y="135"/>
                  </a:cubicBezTo>
                  <a:cubicBezTo>
                    <a:pt x="774" y="138"/>
                    <a:pt x="766" y="142"/>
                    <a:pt x="767" y="144"/>
                  </a:cubicBezTo>
                  <a:cubicBezTo>
                    <a:pt x="767" y="146"/>
                    <a:pt x="775" y="148"/>
                    <a:pt x="775" y="150"/>
                  </a:cubicBezTo>
                  <a:cubicBezTo>
                    <a:pt x="775" y="152"/>
                    <a:pt x="766" y="153"/>
                    <a:pt x="766" y="155"/>
                  </a:cubicBezTo>
                  <a:cubicBezTo>
                    <a:pt x="765" y="157"/>
                    <a:pt x="772" y="162"/>
                    <a:pt x="771" y="164"/>
                  </a:cubicBezTo>
                  <a:cubicBezTo>
                    <a:pt x="770" y="166"/>
                    <a:pt x="762" y="163"/>
                    <a:pt x="760" y="165"/>
                  </a:cubicBezTo>
                  <a:cubicBezTo>
                    <a:pt x="759" y="167"/>
                    <a:pt x="763" y="174"/>
                    <a:pt x="761" y="176"/>
                  </a:cubicBezTo>
                  <a:cubicBezTo>
                    <a:pt x="760" y="177"/>
                    <a:pt x="753" y="171"/>
                    <a:pt x="751" y="172"/>
                  </a:cubicBezTo>
                  <a:cubicBezTo>
                    <a:pt x="749" y="174"/>
                    <a:pt x="751" y="182"/>
                    <a:pt x="749" y="183"/>
                  </a:cubicBezTo>
                  <a:cubicBezTo>
                    <a:pt x="747" y="184"/>
                    <a:pt x="742" y="176"/>
                    <a:pt x="740" y="176"/>
                  </a:cubicBezTo>
                  <a:cubicBezTo>
                    <a:pt x="738" y="177"/>
                    <a:pt x="737" y="185"/>
                    <a:pt x="734" y="185"/>
                  </a:cubicBezTo>
                  <a:cubicBezTo>
                    <a:pt x="732" y="185"/>
                    <a:pt x="731" y="177"/>
                    <a:pt x="729" y="176"/>
                  </a:cubicBezTo>
                  <a:cubicBezTo>
                    <a:pt x="727" y="176"/>
                    <a:pt x="722" y="183"/>
                    <a:pt x="720" y="182"/>
                  </a:cubicBezTo>
                  <a:cubicBezTo>
                    <a:pt x="718" y="182"/>
                    <a:pt x="720" y="173"/>
                    <a:pt x="718" y="172"/>
                  </a:cubicBezTo>
                  <a:cubicBezTo>
                    <a:pt x="716" y="171"/>
                    <a:pt x="709" y="176"/>
                    <a:pt x="708" y="174"/>
                  </a:cubicBezTo>
                  <a:cubicBezTo>
                    <a:pt x="706" y="173"/>
                    <a:pt x="711" y="166"/>
                    <a:pt x="710" y="164"/>
                  </a:cubicBezTo>
                  <a:cubicBezTo>
                    <a:pt x="709" y="162"/>
                    <a:pt x="701" y="164"/>
                    <a:pt x="700" y="162"/>
                  </a:cubicBezTo>
                  <a:cubicBezTo>
                    <a:pt x="699" y="160"/>
                    <a:pt x="707" y="156"/>
                    <a:pt x="706" y="153"/>
                  </a:cubicBezTo>
                  <a:cubicBezTo>
                    <a:pt x="706" y="151"/>
                    <a:pt x="698" y="149"/>
                    <a:pt x="698" y="147"/>
                  </a:cubicBezTo>
                  <a:cubicBezTo>
                    <a:pt x="698" y="145"/>
                    <a:pt x="707" y="144"/>
                    <a:pt x="707" y="142"/>
                  </a:cubicBezTo>
                  <a:cubicBezTo>
                    <a:pt x="708" y="140"/>
                    <a:pt x="701" y="135"/>
                    <a:pt x="702" y="133"/>
                  </a:cubicBezTo>
                  <a:cubicBezTo>
                    <a:pt x="703" y="131"/>
                    <a:pt x="712" y="134"/>
                    <a:pt x="713" y="132"/>
                  </a:cubicBezTo>
                  <a:cubicBezTo>
                    <a:pt x="714" y="131"/>
                    <a:pt x="710" y="123"/>
                    <a:pt x="712" y="122"/>
                  </a:cubicBezTo>
                  <a:cubicBezTo>
                    <a:pt x="713" y="120"/>
                    <a:pt x="720" y="126"/>
                    <a:pt x="722" y="125"/>
                  </a:cubicBezTo>
                  <a:cubicBezTo>
                    <a:pt x="724" y="124"/>
                    <a:pt x="722" y="115"/>
                    <a:pt x="724" y="114"/>
                  </a:cubicBezTo>
                  <a:cubicBezTo>
                    <a:pt x="726" y="114"/>
                    <a:pt x="731" y="121"/>
                    <a:pt x="733" y="121"/>
                  </a:cubicBezTo>
                  <a:close/>
                </a:path>
              </a:pathLst>
            </a:custGeom>
            <a:solidFill>
              <a:schemeClr val="accent5">
                <a:alpha val="40000"/>
              </a:schemeClr>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7" name="Group 296"/>
            <p:cNvGrpSpPr/>
            <p:nvPr/>
          </p:nvGrpSpPr>
          <p:grpSpPr>
            <a:xfrm rot="2467258">
              <a:off x="1498293" y="6174338"/>
              <a:ext cx="173236" cy="175910"/>
              <a:chOff x="5902325" y="2266950"/>
              <a:chExt cx="820738" cy="833438"/>
            </a:xfrm>
            <a:solidFill>
              <a:schemeClr val="accent4"/>
            </a:solidFill>
          </p:grpSpPr>
          <p:sp>
            <p:nvSpPr>
              <p:cNvPr id="1519" name="Freeform 147"/>
              <p:cNvSpPr>
                <a:spLocks/>
              </p:cNvSpPr>
              <p:nvPr/>
            </p:nvSpPr>
            <p:spPr bwMode="auto">
              <a:xfrm>
                <a:off x="6346825" y="2776538"/>
                <a:ext cx="101600" cy="277813"/>
              </a:xfrm>
              <a:custGeom>
                <a:avLst/>
                <a:gdLst/>
                <a:ahLst/>
                <a:cxnLst>
                  <a:cxn ang="0">
                    <a:pos x="4" y="35"/>
                  </a:cxn>
                  <a:cxn ang="0">
                    <a:pos x="10" y="22"/>
                  </a:cxn>
                  <a:cxn ang="0">
                    <a:pos x="0" y="0"/>
                  </a:cxn>
                  <a:cxn ang="0">
                    <a:pos x="4" y="35"/>
                  </a:cxn>
                </a:cxnLst>
                <a:rect l="0" t="0" r="r" b="b"/>
                <a:pathLst>
                  <a:path w="27" h="74">
                    <a:moveTo>
                      <a:pt x="4" y="35"/>
                    </a:moveTo>
                    <a:cubicBezTo>
                      <a:pt x="14" y="65"/>
                      <a:pt x="27" y="74"/>
                      <a:pt x="10" y="22"/>
                    </a:cubicBezTo>
                    <a:cubicBezTo>
                      <a:pt x="7" y="17"/>
                      <a:pt x="4" y="10"/>
                      <a:pt x="0" y="0"/>
                    </a:cubicBezTo>
                    <a:cubicBezTo>
                      <a:pt x="10" y="25"/>
                      <a:pt x="8" y="35"/>
                      <a:pt x="4" y="3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0" name="Freeform 151"/>
              <p:cNvSpPr>
                <a:spLocks/>
              </p:cNvSpPr>
              <p:nvPr/>
            </p:nvSpPr>
            <p:spPr bwMode="auto">
              <a:xfrm>
                <a:off x="6143625" y="2776538"/>
                <a:ext cx="128588" cy="277813"/>
              </a:xfrm>
              <a:custGeom>
                <a:avLst/>
                <a:gdLst/>
                <a:ahLst/>
                <a:cxnLst>
                  <a:cxn ang="0">
                    <a:pos x="34" y="0"/>
                  </a:cxn>
                  <a:cxn ang="0">
                    <a:pos x="13" y="27"/>
                  </a:cxn>
                  <a:cxn ang="0">
                    <a:pos x="29" y="12"/>
                  </a:cxn>
                  <a:cxn ang="0">
                    <a:pos x="28" y="35"/>
                  </a:cxn>
                  <a:cxn ang="0">
                    <a:pos x="34" y="0"/>
                  </a:cxn>
                </a:cxnLst>
                <a:rect l="0" t="0" r="r" b="b"/>
                <a:pathLst>
                  <a:path w="34" h="74">
                    <a:moveTo>
                      <a:pt x="34" y="0"/>
                    </a:moveTo>
                    <a:cubicBezTo>
                      <a:pt x="24" y="28"/>
                      <a:pt x="15" y="33"/>
                      <a:pt x="13" y="27"/>
                    </a:cubicBezTo>
                    <a:cubicBezTo>
                      <a:pt x="0" y="59"/>
                      <a:pt x="5" y="74"/>
                      <a:pt x="29" y="12"/>
                    </a:cubicBezTo>
                    <a:cubicBezTo>
                      <a:pt x="5" y="73"/>
                      <a:pt x="15" y="66"/>
                      <a:pt x="28" y="35"/>
                    </a:cubicBezTo>
                    <a:cubicBezTo>
                      <a:pt x="25" y="32"/>
                      <a:pt x="26" y="22"/>
                      <a:pt x="3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1" name="Freeform 155"/>
              <p:cNvSpPr>
                <a:spLocks/>
              </p:cNvSpPr>
              <p:nvPr/>
            </p:nvSpPr>
            <p:spPr bwMode="auto">
              <a:xfrm>
                <a:off x="6253163" y="2752725"/>
                <a:ext cx="79375" cy="347663"/>
              </a:xfrm>
              <a:custGeom>
                <a:avLst/>
                <a:gdLst/>
                <a:ahLst/>
                <a:cxnLst>
                  <a:cxn ang="0">
                    <a:pos x="14" y="0"/>
                  </a:cxn>
                  <a:cxn ang="0">
                    <a:pos x="4" y="37"/>
                  </a:cxn>
                  <a:cxn ang="0">
                    <a:pos x="13" y="21"/>
                  </a:cxn>
                  <a:cxn ang="0">
                    <a:pos x="21" y="35"/>
                  </a:cxn>
                  <a:cxn ang="0">
                    <a:pos x="14" y="0"/>
                  </a:cxn>
                </a:cxnLst>
                <a:rect l="0" t="0" r="r" b="b"/>
                <a:pathLst>
                  <a:path w="21" h="92">
                    <a:moveTo>
                      <a:pt x="14" y="0"/>
                    </a:moveTo>
                    <a:cubicBezTo>
                      <a:pt x="13" y="18"/>
                      <a:pt x="8" y="31"/>
                      <a:pt x="4" y="37"/>
                    </a:cubicBezTo>
                    <a:cubicBezTo>
                      <a:pt x="0" y="74"/>
                      <a:pt x="6" y="90"/>
                      <a:pt x="13" y="21"/>
                    </a:cubicBezTo>
                    <a:cubicBezTo>
                      <a:pt x="6" y="92"/>
                      <a:pt x="19" y="74"/>
                      <a:pt x="21" y="35"/>
                    </a:cubicBezTo>
                    <a:cubicBezTo>
                      <a:pt x="17" y="28"/>
                      <a:pt x="13" y="16"/>
                      <a:pt x="14"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nvGrpSpPr>
              <p:cNvPr id="28" name="Group 291"/>
              <p:cNvGrpSpPr/>
              <p:nvPr/>
            </p:nvGrpSpPr>
            <p:grpSpPr>
              <a:xfrm>
                <a:off x="5902325" y="2266950"/>
                <a:ext cx="820738" cy="784225"/>
                <a:chOff x="4111625" y="2266950"/>
                <a:chExt cx="820738" cy="784225"/>
              </a:xfrm>
              <a:grpFill/>
            </p:grpSpPr>
            <p:sp>
              <p:nvSpPr>
                <p:cNvPr id="1523" name="Freeform 25"/>
                <p:cNvSpPr>
                  <a:spLocks/>
                </p:cNvSpPr>
                <p:nvPr/>
              </p:nvSpPr>
              <p:spPr bwMode="auto">
                <a:xfrm>
                  <a:off x="4470400" y="2395538"/>
                  <a:ext cx="25400" cy="44450"/>
                </a:xfrm>
                <a:custGeom>
                  <a:avLst/>
                  <a:gdLst/>
                  <a:ahLst/>
                  <a:cxnLst>
                    <a:cxn ang="0">
                      <a:pos x="3" y="9"/>
                    </a:cxn>
                    <a:cxn ang="0">
                      <a:pos x="7" y="12"/>
                    </a:cxn>
                    <a:cxn ang="0">
                      <a:pos x="7" y="11"/>
                    </a:cxn>
                    <a:cxn ang="0">
                      <a:pos x="0" y="0"/>
                    </a:cxn>
                    <a:cxn ang="0">
                      <a:pos x="3" y="9"/>
                    </a:cxn>
                  </a:cxnLst>
                  <a:rect l="0" t="0" r="r" b="b"/>
                  <a:pathLst>
                    <a:path w="7" h="12">
                      <a:moveTo>
                        <a:pt x="3" y="9"/>
                      </a:moveTo>
                      <a:cubicBezTo>
                        <a:pt x="4" y="10"/>
                        <a:pt x="5" y="11"/>
                        <a:pt x="7" y="12"/>
                      </a:cubicBezTo>
                      <a:cubicBezTo>
                        <a:pt x="7" y="12"/>
                        <a:pt x="7" y="11"/>
                        <a:pt x="7" y="11"/>
                      </a:cubicBezTo>
                      <a:cubicBezTo>
                        <a:pt x="5" y="7"/>
                        <a:pt x="2" y="4"/>
                        <a:pt x="0" y="0"/>
                      </a:cubicBezTo>
                      <a:cubicBezTo>
                        <a:pt x="1" y="3"/>
                        <a:pt x="2" y="6"/>
                        <a:pt x="3" y="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4" name="Freeform 30"/>
                <p:cNvSpPr>
                  <a:spLocks/>
                </p:cNvSpPr>
                <p:nvPr/>
              </p:nvSpPr>
              <p:spPr bwMode="auto">
                <a:xfrm>
                  <a:off x="4721225" y="2686050"/>
                  <a:ext cx="60325" cy="6350"/>
                </a:xfrm>
                <a:custGeom>
                  <a:avLst/>
                  <a:gdLst/>
                  <a:ahLst/>
                  <a:cxnLst>
                    <a:cxn ang="0">
                      <a:pos x="1" y="0"/>
                    </a:cxn>
                    <a:cxn ang="0">
                      <a:pos x="16" y="2"/>
                    </a:cxn>
                    <a:cxn ang="0">
                      <a:pos x="16" y="1"/>
                    </a:cxn>
                    <a:cxn ang="0">
                      <a:pos x="0" y="0"/>
                    </a:cxn>
                    <a:cxn ang="0">
                      <a:pos x="1" y="0"/>
                    </a:cxn>
                  </a:cxnLst>
                  <a:rect l="0" t="0" r="r" b="b"/>
                  <a:pathLst>
                    <a:path w="16" h="2">
                      <a:moveTo>
                        <a:pt x="1" y="0"/>
                      </a:moveTo>
                      <a:cubicBezTo>
                        <a:pt x="7" y="1"/>
                        <a:pt x="12" y="1"/>
                        <a:pt x="16" y="2"/>
                      </a:cubicBezTo>
                      <a:cubicBezTo>
                        <a:pt x="16" y="2"/>
                        <a:pt x="16" y="1"/>
                        <a:pt x="16" y="1"/>
                      </a:cubicBezTo>
                      <a:cubicBezTo>
                        <a:pt x="11" y="1"/>
                        <a:pt x="6" y="0"/>
                        <a:pt x="0" y="0"/>
                      </a:cubicBezTo>
                      <a:cubicBezTo>
                        <a:pt x="0" y="0"/>
                        <a:pt x="1" y="0"/>
                        <a:pt x="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5" name="Freeform 145"/>
                <p:cNvSpPr>
                  <a:spLocks/>
                </p:cNvSpPr>
                <p:nvPr/>
              </p:nvSpPr>
              <p:spPr bwMode="auto">
                <a:xfrm>
                  <a:off x="4495800" y="2436813"/>
                  <a:ext cx="11113" cy="30163"/>
                </a:xfrm>
                <a:custGeom>
                  <a:avLst/>
                  <a:gdLst/>
                  <a:ahLst/>
                  <a:cxnLst>
                    <a:cxn ang="0">
                      <a:pos x="3" y="8"/>
                    </a:cxn>
                    <a:cxn ang="0">
                      <a:pos x="3" y="5"/>
                    </a:cxn>
                    <a:cxn ang="0">
                      <a:pos x="0" y="0"/>
                    </a:cxn>
                    <a:cxn ang="0">
                      <a:pos x="0" y="1"/>
                    </a:cxn>
                    <a:cxn ang="0">
                      <a:pos x="3" y="8"/>
                    </a:cxn>
                  </a:cxnLst>
                  <a:rect l="0" t="0" r="r" b="b"/>
                  <a:pathLst>
                    <a:path w="3" h="8">
                      <a:moveTo>
                        <a:pt x="3" y="8"/>
                      </a:moveTo>
                      <a:cubicBezTo>
                        <a:pt x="3" y="7"/>
                        <a:pt x="3" y="6"/>
                        <a:pt x="3" y="5"/>
                      </a:cubicBezTo>
                      <a:cubicBezTo>
                        <a:pt x="2" y="3"/>
                        <a:pt x="1" y="1"/>
                        <a:pt x="0" y="0"/>
                      </a:cubicBezTo>
                      <a:cubicBezTo>
                        <a:pt x="0" y="0"/>
                        <a:pt x="0" y="1"/>
                        <a:pt x="0" y="1"/>
                      </a:cubicBezTo>
                      <a:cubicBezTo>
                        <a:pt x="1" y="3"/>
                        <a:pt x="2" y="5"/>
                        <a:pt x="3"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6" name="Freeform 146"/>
                <p:cNvSpPr>
                  <a:spLocks/>
                </p:cNvSpPr>
                <p:nvPr/>
              </p:nvSpPr>
              <p:spPr bwMode="auto">
                <a:xfrm>
                  <a:off x="4232275" y="2730500"/>
                  <a:ext cx="230188" cy="260350"/>
                </a:xfrm>
                <a:custGeom>
                  <a:avLst/>
                  <a:gdLst/>
                  <a:ahLst/>
                  <a:cxnLst>
                    <a:cxn ang="0">
                      <a:pos x="61" y="0"/>
                    </a:cxn>
                    <a:cxn ang="0">
                      <a:pos x="35" y="21"/>
                    </a:cxn>
                    <a:cxn ang="0">
                      <a:pos x="48" y="16"/>
                    </a:cxn>
                    <a:cxn ang="0">
                      <a:pos x="45" y="30"/>
                    </a:cxn>
                    <a:cxn ang="0">
                      <a:pos x="61" y="0"/>
                    </a:cxn>
                  </a:cxnLst>
                  <a:rect l="0" t="0" r="r" b="b"/>
                  <a:pathLst>
                    <a:path w="61" h="69">
                      <a:moveTo>
                        <a:pt x="61" y="0"/>
                      </a:moveTo>
                      <a:cubicBezTo>
                        <a:pt x="52" y="11"/>
                        <a:pt x="42" y="18"/>
                        <a:pt x="35" y="21"/>
                      </a:cubicBezTo>
                      <a:cubicBezTo>
                        <a:pt x="7" y="50"/>
                        <a:pt x="0" y="69"/>
                        <a:pt x="48" y="16"/>
                      </a:cubicBezTo>
                      <a:cubicBezTo>
                        <a:pt x="0" y="69"/>
                        <a:pt x="19" y="60"/>
                        <a:pt x="45" y="30"/>
                      </a:cubicBezTo>
                      <a:cubicBezTo>
                        <a:pt x="46" y="22"/>
                        <a:pt x="51" y="11"/>
                        <a:pt x="61"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7" name="Freeform 148"/>
                <p:cNvSpPr>
                  <a:spLocks/>
                </p:cNvSpPr>
                <p:nvPr/>
              </p:nvSpPr>
              <p:spPr bwMode="auto">
                <a:xfrm>
                  <a:off x="4602163" y="2697163"/>
                  <a:ext cx="17463" cy="6350"/>
                </a:xfrm>
                <a:custGeom>
                  <a:avLst/>
                  <a:gdLst/>
                  <a:ahLst/>
                  <a:cxnLst>
                    <a:cxn ang="0">
                      <a:pos x="5" y="2"/>
                    </a:cxn>
                    <a:cxn ang="0">
                      <a:pos x="5" y="2"/>
                    </a:cxn>
                    <a:cxn ang="0">
                      <a:pos x="0" y="0"/>
                    </a:cxn>
                    <a:cxn ang="0">
                      <a:pos x="5" y="2"/>
                    </a:cxn>
                  </a:cxnLst>
                  <a:rect l="0" t="0" r="r" b="b"/>
                  <a:pathLst>
                    <a:path w="5" h="2">
                      <a:moveTo>
                        <a:pt x="5" y="2"/>
                      </a:moveTo>
                      <a:cubicBezTo>
                        <a:pt x="5" y="2"/>
                        <a:pt x="5" y="2"/>
                        <a:pt x="5" y="2"/>
                      </a:cubicBezTo>
                      <a:cubicBezTo>
                        <a:pt x="3" y="1"/>
                        <a:pt x="1" y="1"/>
                        <a:pt x="0" y="0"/>
                      </a:cubicBezTo>
                      <a:cubicBezTo>
                        <a:pt x="1" y="1"/>
                        <a:pt x="3" y="2"/>
                        <a:pt x="5" y="2"/>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8" name="Freeform 149"/>
                <p:cNvSpPr>
                  <a:spLocks/>
                </p:cNvSpPr>
                <p:nvPr/>
              </p:nvSpPr>
              <p:spPr bwMode="auto">
                <a:xfrm>
                  <a:off x="4572000" y="2590800"/>
                  <a:ext cx="6350" cy="7938"/>
                </a:xfrm>
                <a:custGeom>
                  <a:avLst/>
                  <a:gdLst/>
                  <a:ahLst/>
                  <a:cxnLst>
                    <a:cxn ang="0">
                      <a:pos x="2" y="0"/>
                    </a:cxn>
                    <a:cxn ang="0">
                      <a:pos x="2" y="0"/>
                    </a:cxn>
                    <a:cxn ang="0">
                      <a:pos x="0" y="2"/>
                    </a:cxn>
                    <a:cxn ang="0">
                      <a:pos x="2" y="0"/>
                    </a:cxn>
                  </a:cxnLst>
                  <a:rect l="0" t="0" r="r" b="b"/>
                  <a:pathLst>
                    <a:path w="2" h="2">
                      <a:moveTo>
                        <a:pt x="2" y="0"/>
                      </a:moveTo>
                      <a:cubicBezTo>
                        <a:pt x="2" y="0"/>
                        <a:pt x="2" y="0"/>
                        <a:pt x="2" y="0"/>
                      </a:cubicBezTo>
                      <a:cubicBezTo>
                        <a:pt x="1" y="1"/>
                        <a:pt x="0" y="2"/>
                        <a:pt x="0" y="2"/>
                      </a:cubicBezTo>
                      <a:cubicBezTo>
                        <a:pt x="0" y="2"/>
                        <a:pt x="1"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29" name="Freeform 150"/>
                <p:cNvSpPr>
                  <a:spLocks/>
                </p:cNvSpPr>
                <p:nvPr/>
              </p:nvSpPr>
              <p:spPr bwMode="auto">
                <a:xfrm>
                  <a:off x="4665663" y="2794000"/>
                  <a:ext cx="169863" cy="147638"/>
                </a:xfrm>
                <a:custGeom>
                  <a:avLst/>
                  <a:gdLst/>
                  <a:ahLst/>
                  <a:cxnLst>
                    <a:cxn ang="0">
                      <a:pos x="0" y="0"/>
                    </a:cxn>
                    <a:cxn ang="0">
                      <a:pos x="15" y="4"/>
                    </a:cxn>
                    <a:cxn ang="0">
                      <a:pos x="0" y="0"/>
                    </a:cxn>
                  </a:cxnLst>
                  <a:rect l="0" t="0" r="r" b="b"/>
                  <a:pathLst>
                    <a:path w="45" h="39">
                      <a:moveTo>
                        <a:pt x="0" y="0"/>
                      </a:moveTo>
                      <a:cubicBezTo>
                        <a:pt x="45" y="39"/>
                        <a:pt x="40" y="26"/>
                        <a:pt x="15" y="4"/>
                      </a:cubicBezTo>
                      <a:cubicBezTo>
                        <a:pt x="13" y="5"/>
                        <a:pt x="8" y="4"/>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0" name="Freeform 152"/>
                <p:cNvSpPr>
                  <a:spLocks/>
                </p:cNvSpPr>
                <p:nvPr/>
              </p:nvSpPr>
              <p:spPr bwMode="auto">
                <a:xfrm>
                  <a:off x="4424363" y="2343150"/>
                  <a:ext cx="57150" cy="146050"/>
                </a:xfrm>
                <a:custGeom>
                  <a:avLst/>
                  <a:gdLst/>
                  <a:ahLst/>
                  <a:cxnLst>
                    <a:cxn ang="0">
                      <a:pos x="15" y="23"/>
                    </a:cxn>
                    <a:cxn ang="0">
                      <a:pos x="12" y="14"/>
                    </a:cxn>
                    <a:cxn ang="0">
                      <a:pos x="0" y="0"/>
                    </a:cxn>
                    <a:cxn ang="0">
                      <a:pos x="10" y="39"/>
                    </a:cxn>
                    <a:cxn ang="0">
                      <a:pos x="15" y="23"/>
                    </a:cxn>
                  </a:cxnLst>
                  <a:rect l="0" t="0" r="r" b="b"/>
                  <a:pathLst>
                    <a:path w="15" h="39">
                      <a:moveTo>
                        <a:pt x="15" y="23"/>
                      </a:moveTo>
                      <a:cubicBezTo>
                        <a:pt x="14" y="20"/>
                        <a:pt x="13" y="17"/>
                        <a:pt x="12" y="14"/>
                      </a:cubicBezTo>
                      <a:cubicBezTo>
                        <a:pt x="8" y="9"/>
                        <a:pt x="4" y="4"/>
                        <a:pt x="0" y="0"/>
                      </a:cubicBezTo>
                      <a:cubicBezTo>
                        <a:pt x="0" y="5"/>
                        <a:pt x="2" y="17"/>
                        <a:pt x="10" y="39"/>
                      </a:cubicBezTo>
                      <a:cubicBezTo>
                        <a:pt x="7" y="25"/>
                        <a:pt x="11" y="20"/>
                        <a:pt x="15" y="2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1" name="Freeform 153"/>
                <p:cNvSpPr>
                  <a:spLocks/>
                </p:cNvSpPr>
                <p:nvPr/>
              </p:nvSpPr>
              <p:spPr bwMode="auto">
                <a:xfrm>
                  <a:off x="4597400" y="2867025"/>
                  <a:ext cx="68263" cy="184150"/>
                </a:xfrm>
                <a:custGeom>
                  <a:avLst/>
                  <a:gdLst/>
                  <a:ahLst/>
                  <a:cxnLst>
                    <a:cxn ang="0">
                      <a:pos x="0" y="0"/>
                    </a:cxn>
                    <a:cxn ang="0">
                      <a:pos x="6" y="8"/>
                    </a:cxn>
                    <a:cxn ang="0">
                      <a:pos x="0" y="0"/>
                    </a:cxn>
                  </a:cxnLst>
                  <a:rect l="0" t="0" r="r" b="b"/>
                  <a:pathLst>
                    <a:path w="18" h="49">
                      <a:moveTo>
                        <a:pt x="0" y="0"/>
                      </a:moveTo>
                      <a:cubicBezTo>
                        <a:pt x="18" y="49"/>
                        <a:pt x="17" y="37"/>
                        <a:pt x="6" y="8"/>
                      </a:cubicBezTo>
                      <a:cubicBezTo>
                        <a:pt x="5" y="8"/>
                        <a:pt x="3" y="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2" name="Freeform 154"/>
                <p:cNvSpPr>
                  <a:spLocks/>
                </p:cNvSpPr>
                <p:nvPr/>
              </p:nvSpPr>
              <p:spPr bwMode="auto">
                <a:xfrm>
                  <a:off x="4605338" y="2746375"/>
                  <a:ext cx="225425" cy="198438"/>
                </a:xfrm>
                <a:custGeom>
                  <a:avLst/>
                  <a:gdLst/>
                  <a:ahLst/>
                  <a:cxnLst>
                    <a:cxn ang="0">
                      <a:pos x="22" y="27"/>
                    </a:cxn>
                    <a:cxn ang="0">
                      <a:pos x="16" y="12"/>
                    </a:cxn>
                    <a:cxn ang="0">
                      <a:pos x="0" y="0"/>
                    </a:cxn>
                    <a:cxn ang="0">
                      <a:pos x="22" y="27"/>
                    </a:cxn>
                  </a:cxnLst>
                  <a:rect l="0" t="0" r="r" b="b"/>
                  <a:pathLst>
                    <a:path w="60" h="53">
                      <a:moveTo>
                        <a:pt x="22" y="27"/>
                      </a:moveTo>
                      <a:cubicBezTo>
                        <a:pt x="47" y="49"/>
                        <a:pt x="60" y="53"/>
                        <a:pt x="16" y="12"/>
                      </a:cubicBezTo>
                      <a:cubicBezTo>
                        <a:pt x="11" y="10"/>
                        <a:pt x="6" y="5"/>
                        <a:pt x="0" y="0"/>
                      </a:cubicBezTo>
                      <a:cubicBezTo>
                        <a:pt x="16" y="15"/>
                        <a:pt x="22" y="24"/>
                        <a:pt x="22" y="27"/>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3" name="Freeform 156"/>
                <p:cNvSpPr>
                  <a:spLocks/>
                </p:cNvSpPr>
                <p:nvPr/>
              </p:nvSpPr>
              <p:spPr bwMode="auto">
                <a:xfrm>
                  <a:off x="4564063" y="2741613"/>
                  <a:ext cx="187325" cy="290513"/>
                </a:xfrm>
                <a:custGeom>
                  <a:avLst/>
                  <a:gdLst/>
                  <a:ahLst/>
                  <a:cxnLst>
                    <a:cxn ang="0">
                      <a:pos x="0" y="0"/>
                    </a:cxn>
                    <a:cxn ang="0">
                      <a:pos x="15" y="34"/>
                    </a:cxn>
                    <a:cxn ang="0">
                      <a:pos x="13" y="17"/>
                    </a:cxn>
                    <a:cxn ang="0">
                      <a:pos x="28" y="29"/>
                    </a:cxn>
                    <a:cxn ang="0">
                      <a:pos x="0" y="0"/>
                    </a:cxn>
                  </a:cxnLst>
                  <a:rect l="0" t="0" r="r" b="b"/>
                  <a:pathLst>
                    <a:path w="50" h="77">
                      <a:moveTo>
                        <a:pt x="0" y="0"/>
                      </a:moveTo>
                      <a:cubicBezTo>
                        <a:pt x="9" y="14"/>
                        <a:pt x="14" y="26"/>
                        <a:pt x="15" y="34"/>
                      </a:cubicBezTo>
                      <a:cubicBezTo>
                        <a:pt x="35" y="67"/>
                        <a:pt x="50" y="77"/>
                        <a:pt x="13" y="17"/>
                      </a:cubicBezTo>
                      <a:cubicBezTo>
                        <a:pt x="49" y="76"/>
                        <a:pt x="48" y="59"/>
                        <a:pt x="28" y="29"/>
                      </a:cubicBezTo>
                      <a:cubicBezTo>
                        <a:pt x="21" y="26"/>
                        <a:pt x="10" y="16"/>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4" name="Freeform 157"/>
                <p:cNvSpPr>
                  <a:spLocks/>
                </p:cNvSpPr>
                <p:nvPr/>
              </p:nvSpPr>
              <p:spPr bwMode="auto">
                <a:xfrm>
                  <a:off x="4111625" y="2500313"/>
                  <a:ext cx="328613" cy="139700"/>
                </a:xfrm>
                <a:custGeom>
                  <a:avLst/>
                  <a:gdLst/>
                  <a:ahLst/>
                  <a:cxnLst>
                    <a:cxn ang="0">
                      <a:pos x="58" y="16"/>
                    </a:cxn>
                    <a:cxn ang="0">
                      <a:pos x="69" y="28"/>
                    </a:cxn>
                    <a:cxn ang="0">
                      <a:pos x="58" y="30"/>
                    </a:cxn>
                    <a:cxn ang="0">
                      <a:pos x="87" y="37"/>
                    </a:cxn>
                    <a:cxn ang="0">
                      <a:pos x="58" y="16"/>
                    </a:cxn>
                  </a:cxnLst>
                  <a:rect l="0" t="0" r="r" b="b"/>
                  <a:pathLst>
                    <a:path w="87" h="37">
                      <a:moveTo>
                        <a:pt x="58" y="16"/>
                      </a:moveTo>
                      <a:cubicBezTo>
                        <a:pt x="22" y="1"/>
                        <a:pt x="3" y="1"/>
                        <a:pt x="69" y="28"/>
                      </a:cubicBezTo>
                      <a:cubicBezTo>
                        <a:pt x="0" y="0"/>
                        <a:pt x="18" y="16"/>
                        <a:pt x="58" y="30"/>
                      </a:cubicBezTo>
                      <a:cubicBezTo>
                        <a:pt x="66" y="31"/>
                        <a:pt x="76" y="32"/>
                        <a:pt x="87" y="37"/>
                      </a:cubicBezTo>
                      <a:cubicBezTo>
                        <a:pt x="72" y="31"/>
                        <a:pt x="62" y="23"/>
                        <a:pt x="58" y="16"/>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5" name="Freeform 158"/>
                <p:cNvSpPr>
                  <a:spLocks/>
                </p:cNvSpPr>
                <p:nvPr/>
              </p:nvSpPr>
              <p:spPr bwMode="auto">
                <a:xfrm>
                  <a:off x="4643438" y="2711450"/>
                  <a:ext cx="288925" cy="128588"/>
                </a:xfrm>
                <a:custGeom>
                  <a:avLst/>
                  <a:gdLst/>
                  <a:ahLst/>
                  <a:cxnLst>
                    <a:cxn ang="0">
                      <a:pos x="10" y="4"/>
                    </a:cxn>
                    <a:cxn ang="0">
                      <a:pos x="22" y="2"/>
                    </a:cxn>
                    <a:cxn ang="0">
                      <a:pos x="0" y="0"/>
                    </a:cxn>
                    <a:cxn ang="0">
                      <a:pos x="0" y="1"/>
                    </a:cxn>
                    <a:cxn ang="0">
                      <a:pos x="21" y="19"/>
                    </a:cxn>
                    <a:cxn ang="0">
                      <a:pos x="10" y="4"/>
                    </a:cxn>
                  </a:cxnLst>
                  <a:rect l="0" t="0" r="r" b="b"/>
                  <a:pathLst>
                    <a:path w="77" h="34">
                      <a:moveTo>
                        <a:pt x="10" y="4"/>
                      </a:moveTo>
                      <a:cubicBezTo>
                        <a:pt x="77" y="31"/>
                        <a:pt x="61" y="16"/>
                        <a:pt x="22" y="2"/>
                      </a:cubicBezTo>
                      <a:cubicBezTo>
                        <a:pt x="16" y="2"/>
                        <a:pt x="9" y="2"/>
                        <a:pt x="0" y="0"/>
                      </a:cubicBezTo>
                      <a:cubicBezTo>
                        <a:pt x="0" y="0"/>
                        <a:pt x="0" y="1"/>
                        <a:pt x="0" y="1"/>
                      </a:cubicBezTo>
                      <a:cubicBezTo>
                        <a:pt x="11" y="7"/>
                        <a:pt x="18" y="14"/>
                        <a:pt x="21" y="19"/>
                      </a:cubicBezTo>
                      <a:cubicBezTo>
                        <a:pt x="55" y="34"/>
                        <a:pt x="74" y="30"/>
                        <a:pt x="10" y="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6" name="Freeform 159"/>
                <p:cNvSpPr>
                  <a:spLocks/>
                </p:cNvSpPr>
                <p:nvPr/>
              </p:nvSpPr>
              <p:spPr bwMode="auto">
                <a:xfrm>
                  <a:off x="4654550" y="2659063"/>
                  <a:ext cx="127000" cy="30163"/>
                </a:xfrm>
                <a:custGeom>
                  <a:avLst/>
                  <a:gdLst/>
                  <a:ahLst/>
                  <a:cxnLst>
                    <a:cxn ang="0">
                      <a:pos x="34" y="8"/>
                    </a:cxn>
                    <a:cxn ang="0">
                      <a:pos x="28" y="0"/>
                    </a:cxn>
                    <a:cxn ang="0">
                      <a:pos x="0" y="4"/>
                    </a:cxn>
                    <a:cxn ang="0">
                      <a:pos x="0" y="5"/>
                    </a:cxn>
                    <a:cxn ang="0">
                      <a:pos x="18" y="7"/>
                    </a:cxn>
                    <a:cxn ang="0">
                      <a:pos x="34" y="8"/>
                    </a:cxn>
                  </a:cxnLst>
                  <a:rect l="0" t="0" r="r" b="b"/>
                  <a:pathLst>
                    <a:path w="34" h="8">
                      <a:moveTo>
                        <a:pt x="34" y="8"/>
                      </a:moveTo>
                      <a:cubicBezTo>
                        <a:pt x="32" y="5"/>
                        <a:pt x="30" y="3"/>
                        <a:pt x="28" y="0"/>
                      </a:cubicBezTo>
                      <a:cubicBezTo>
                        <a:pt x="25" y="3"/>
                        <a:pt x="16" y="5"/>
                        <a:pt x="0" y="4"/>
                      </a:cubicBezTo>
                      <a:cubicBezTo>
                        <a:pt x="0" y="5"/>
                        <a:pt x="0" y="5"/>
                        <a:pt x="0" y="5"/>
                      </a:cubicBezTo>
                      <a:cubicBezTo>
                        <a:pt x="7" y="5"/>
                        <a:pt x="13" y="6"/>
                        <a:pt x="18" y="7"/>
                      </a:cubicBezTo>
                      <a:cubicBezTo>
                        <a:pt x="24" y="7"/>
                        <a:pt x="29" y="8"/>
                        <a:pt x="34"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7" name="Freeform 160"/>
                <p:cNvSpPr>
                  <a:spLocks/>
                </p:cNvSpPr>
                <p:nvPr/>
              </p:nvSpPr>
              <p:spPr bwMode="auto">
                <a:xfrm>
                  <a:off x="4792663" y="2697163"/>
                  <a:ext cx="114300" cy="25400"/>
                </a:xfrm>
                <a:custGeom>
                  <a:avLst/>
                  <a:gdLst/>
                  <a:ahLst/>
                  <a:cxnLst>
                    <a:cxn ang="0">
                      <a:pos x="2" y="0"/>
                    </a:cxn>
                    <a:cxn ang="0">
                      <a:pos x="0" y="5"/>
                    </a:cxn>
                    <a:cxn ang="0">
                      <a:pos x="2" y="0"/>
                    </a:cxn>
                  </a:cxnLst>
                  <a:rect l="0" t="0" r="r" b="b"/>
                  <a:pathLst>
                    <a:path w="30" h="7">
                      <a:moveTo>
                        <a:pt x="2" y="0"/>
                      </a:moveTo>
                      <a:cubicBezTo>
                        <a:pt x="1" y="2"/>
                        <a:pt x="1" y="4"/>
                        <a:pt x="0" y="5"/>
                      </a:cubicBezTo>
                      <a:cubicBezTo>
                        <a:pt x="22" y="7"/>
                        <a:pt x="30" y="4"/>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8" name="Freeform 161"/>
                <p:cNvSpPr>
                  <a:spLocks/>
                </p:cNvSpPr>
                <p:nvPr/>
              </p:nvSpPr>
              <p:spPr bwMode="auto">
                <a:xfrm>
                  <a:off x="4725988" y="2686050"/>
                  <a:ext cx="66675" cy="30163"/>
                </a:xfrm>
                <a:custGeom>
                  <a:avLst/>
                  <a:gdLst/>
                  <a:ahLst/>
                  <a:cxnLst>
                    <a:cxn ang="0">
                      <a:pos x="9" y="8"/>
                    </a:cxn>
                    <a:cxn ang="0">
                      <a:pos x="18" y="8"/>
                    </a:cxn>
                    <a:cxn ang="0">
                      <a:pos x="18" y="8"/>
                    </a:cxn>
                    <a:cxn ang="0">
                      <a:pos x="15" y="2"/>
                    </a:cxn>
                    <a:cxn ang="0">
                      <a:pos x="0" y="0"/>
                    </a:cxn>
                    <a:cxn ang="0">
                      <a:pos x="9" y="8"/>
                    </a:cxn>
                  </a:cxnLst>
                  <a:rect l="0" t="0" r="r" b="b"/>
                  <a:pathLst>
                    <a:path w="18" h="8">
                      <a:moveTo>
                        <a:pt x="9" y="8"/>
                      </a:moveTo>
                      <a:cubicBezTo>
                        <a:pt x="12" y="8"/>
                        <a:pt x="15" y="8"/>
                        <a:pt x="18" y="8"/>
                      </a:cubicBezTo>
                      <a:cubicBezTo>
                        <a:pt x="18" y="8"/>
                        <a:pt x="18" y="8"/>
                        <a:pt x="18" y="8"/>
                      </a:cubicBezTo>
                      <a:cubicBezTo>
                        <a:pt x="18" y="8"/>
                        <a:pt x="17" y="5"/>
                        <a:pt x="15" y="2"/>
                      </a:cubicBezTo>
                      <a:cubicBezTo>
                        <a:pt x="11" y="1"/>
                        <a:pt x="6" y="1"/>
                        <a:pt x="0" y="0"/>
                      </a:cubicBezTo>
                      <a:cubicBezTo>
                        <a:pt x="11" y="3"/>
                        <a:pt x="13" y="6"/>
                        <a:pt x="9"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39" name="Freeform 162"/>
                <p:cNvSpPr>
                  <a:spLocks/>
                </p:cNvSpPr>
                <p:nvPr/>
              </p:nvSpPr>
              <p:spPr bwMode="auto">
                <a:xfrm>
                  <a:off x="4805363" y="2659063"/>
                  <a:ext cx="93663" cy="30163"/>
                </a:xfrm>
                <a:custGeom>
                  <a:avLst/>
                  <a:gdLst/>
                  <a:ahLst/>
                  <a:cxnLst>
                    <a:cxn ang="0">
                      <a:pos x="3" y="0"/>
                    </a:cxn>
                    <a:cxn ang="0">
                      <a:pos x="0" y="8"/>
                    </a:cxn>
                    <a:cxn ang="0">
                      <a:pos x="3" y="0"/>
                    </a:cxn>
                  </a:cxnLst>
                  <a:rect l="0" t="0" r="r" b="b"/>
                  <a:pathLst>
                    <a:path w="25" h="8">
                      <a:moveTo>
                        <a:pt x="3" y="0"/>
                      </a:moveTo>
                      <a:cubicBezTo>
                        <a:pt x="2" y="3"/>
                        <a:pt x="1" y="5"/>
                        <a:pt x="0" y="8"/>
                      </a:cubicBezTo>
                      <a:cubicBezTo>
                        <a:pt x="25" y="8"/>
                        <a:pt x="21" y="3"/>
                        <a:pt x="3"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0" name="Freeform 163"/>
                <p:cNvSpPr>
                  <a:spLocks/>
                </p:cNvSpPr>
                <p:nvPr/>
              </p:nvSpPr>
              <p:spPr bwMode="auto">
                <a:xfrm>
                  <a:off x="4179888" y="2771775"/>
                  <a:ext cx="173038" cy="112713"/>
                </a:xfrm>
                <a:custGeom>
                  <a:avLst/>
                  <a:gdLst/>
                  <a:ahLst/>
                  <a:cxnLst>
                    <a:cxn ang="0">
                      <a:pos x="46" y="0"/>
                    </a:cxn>
                    <a:cxn ang="0">
                      <a:pos x="39" y="13"/>
                    </a:cxn>
                    <a:cxn ang="0">
                      <a:pos x="46" y="0"/>
                    </a:cxn>
                  </a:cxnLst>
                  <a:rect l="0" t="0" r="r" b="b"/>
                  <a:pathLst>
                    <a:path w="46" h="30">
                      <a:moveTo>
                        <a:pt x="46" y="0"/>
                      </a:moveTo>
                      <a:cubicBezTo>
                        <a:pt x="0" y="30"/>
                        <a:pt x="13" y="29"/>
                        <a:pt x="39" y="13"/>
                      </a:cubicBezTo>
                      <a:cubicBezTo>
                        <a:pt x="36" y="12"/>
                        <a:pt x="37" y="8"/>
                        <a:pt x="46"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1" name="Freeform 164"/>
                <p:cNvSpPr>
                  <a:spLocks/>
                </p:cNvSpPr>
                <p:nvPr/>
              </p:nvSpPr>
              <p:spPr bwMode="auto">
                <a:xfrm>
                  <a:off x="4849813" y="2568575"/>
                  <a:ext cx="11113" cy="15875"/>
                </a:xfrm>
                <a:custGeom>
                  <a:avLst/>
                  <a:gdLst/>
                  <a:ahLst/>
                  <a:cxnLst>
                    <a:cxn ang="0">
                      <a:pos x="2" y="0"/>
                    </a:cxn>
                    <a:cxn ang="0">
                      <a:pos x="0" y="4"/>
                    </a:cxn>
                    <a:cxn ang="0">
                      <a:pos x="2" y="0"/>
                    </a:cxn>
                  </a:cxnLst>
                  <a:rect l="0" t="0" r="r" b="b"/>
                  <a:pathLst>
                    <a:path w="3" h="4">
                      <a:moveTo>
                        <a:pt x="2" y="0"/>
                      </a:moveTo>
                      <a:cubicBezTo>
                        <a:pt x="1" y="1"/>
                        <a:pt x="0" y="2"/>
                        <a:pt x="0" y="4"/>
                      </a:cubicBezTo>
                      <a:cubicBezTo>
                        <a:pt x="2" y="2"/>
                        <a:pt x="3" y="1"/>
                        <a:pt x="2"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2" name="Freeform 165"/>
                <p:cNvSpPr>
                  <a:spLocks/>
                </p:cNvSpPr>
                <p:nvPr/>
              </p:nvSpPr>
              <p:spPr bwMode="auto">
                <a:xfrm>
                  <a:off x="4116388" y="2606675"/>
                  <a:ext cx="184150" cy="38100"/>
                </a:xfrm>
                <a:custGeom>
                  <a:avLst/>
                  <a:gdLst/>
                  <a:ahLst/>
                  <a:cxnLst>
                    <a:cxn ang="0">
                      <a:pos x="46" y="3"/>
                    </a:cxn>
                    <a:cxn ang="0">
                      <a:pos x="49" y="10"/>
                    </a:cxn>
                    <a:cxn ang="0">
                      <a:pos x="46" y="3"/>
                    </a:cxn>
                  </a:cxnLst>
                  <a:rect l="0" t="0" r="r" b="b"/>
                  <a:pathLst>
                    <a:path w="49" h="10">
                      <a:moveTo>
                        <a:pt x="46" y="3"/>
                      </a:moveTo>
                      <a:cubicBezTo>
                        <a:pt x="14" y="0"/>
                        <a:pt x="0" y="5"/>
                        <a:pt x="49" y="10"/>
                      </a:cubicBezTo>
                      <a:cubicBezTo>
                        <a:pt x="41" y="8"/>
                        <a:pt x="41" y="5"/>
                        <a:pt x="46"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3" name="Freeform 166"/>
                <p:cNvSpPr>
                  <a:spLocks/>
                </p:cNvSpPr>
                <p:nvPr/>
              </p:nvSpPr>
              <p:spPr bwMode="auto">
                <a:xfrm>
                  <a:off x="4111625" y="2697163"/>
                  <a:ext cx="328613" cy="120650"/>
                </a:xfrm>
                <a:custGeom>
                  <a:avLst/>
                  <a:gdLst/>
                  <a:ahLst/>
                  <a:cxnLst>
                    <a:cxn ang="0">
                      <a:pos x="50" y="3"/>
                    </a:cxn>
                    <a:cxn ang="0">
                      <a:pos x="68" y="7"/>
                    </a:cxn>
                    <a:cxn ang="0">
                      <a:pos x="59" y="14"/>
                    </a:cxn>
                    <a:cxn ang="0">
                      <a:pos x="87" y="0"/>
                    </a:cxn>
                    <a:cxn ang="0">
                      <a:pos x="50" y="3"/>
                    </a:cxn>
                  </a:cxnLst>
                  <a:rect l="0" t="0" r="r" b="b"/>
                  <a:pathLst>
                    <a:path w="87" h="32">
                      <a:moveTo>
                        <a:pt x="50" y="3"/>
                      </a:moveTo>
                      <a:cubicBezTo>
                        <a:pt x="14" y="14"/>
                        <a:pt x="3" y="30"/>
                        <a:pt x="68" y="7"/>
                      </a:cubicBezTo>
                      <a:cubicBezTo>
                        <a:pt x="0" y="32"/>
                        <a:pt x="20" y="28"/>
                        <a:pt x="59" y="14"/>
                      </a:cubicBezTo>
                      <a:cubicBezTo>
                        <a:pt x="65" y="9"/>
                        <a:pt x="75" y="5"/>
                        <a:pt x="87" y="0"/>
                      </a:cubicBezTo>
                      <a:cubicBezTo>
                        <a:pt x="71" y="6"/>
                        <a:pt x="57" y="5"/>
                        <a:pt x="50" y="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4" name="Freeform 167"/>
                <p:cNvSpPr>
                  <a:spLocks/>
                </p:cNvSpPr>
                <p:nvPr/>
              </p:nvSpPr>
              <p:spPr bwMode="auto">
                <a:xfrm>
                  <a:off x="4217988" y="2390775"/>
                  <a:ext cx="217488" cy="200025"/>
                </a:xfrm>
                <a:custGeom>
                  <a:avLst/>
                  <a:gdLst/>
                  <a:ahLst/>
                  <a:cxnLst>
                    <a:cxn ang="0">
                      <a:pos x="58" y="53"/>
                    </a:cxn>
                    <a:cxn ang="0">
                      <a:pos x="46" y="41"/>
                    </a:cxn>
                    <a:cxn ang="0">
                      <a:pos x="27" y="37"/>
                    </a:cxn>
                    <a:cxn ang="0">
                      <a:pos x="58" y="53"/>
                    </a:cxn>
                  </a:cxnLst>
                  <a:rect l="0" t="0" r="r" b="b"/>
                  <a:pathLst>
                    <a:path w="58" h="53">
                      <a:moveTo>
                        <a:pt x="58" y="53"/>
                      </a:moveTo>
                      <a:cubicBezTo>
                        <a:pt x="53" y="49"/>
                        <a:pt x="49" y="45"/>
                        <a:pt x="46" y="41"/>
                      </a:cubicBezTo>
                      <a:cubicBezTo>
                        <a:pt x="0" y="0"/>
                        <a:pt x="2" y="15"/>
                        <a:pt x="27" y="37"/>
                      </a:cubicBezTo>
                      <a:cubicBezTo>
                        <a:pt x="28" y="32"/>
                        <a:pt x="38" y="34"/>
                        <a:pt x="58" y="5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5" name="Freeform 168"/>
                <p:cNvSpPr>
                  <a:spLocks/>
                </p:cNvSpPr>
                <p:nvPr/>
              </p:nvSpPr>
              <p:spPr bwMode="auto">
                <a:xfrm>
                  <a:off x="4221163" y="2390775"/>
                  <a:ext cx="169863" cy="155575"/>
                </a:xfrm>
                <a:custGeom>
                  <a:avLst/>
                  <a:gdLst/>
                  <a:ahLst/>
                  <a:cxnLst>
                    <a:cxn ang="0">
                      <a:pos x="36" y="24"/>
                    </a:cxn>
                    <a:cxn ang="0">
                      <a:pos x="45" y="41"/>
                    </a:cxn>
                    <a:cxn ang="0">
                      <a:pos x="36" y="24"/>
                    </a:cxn>
                  </a:cxnLst>
                  <a:rect l="0" t="0" r="r" b="b"/>
                  <a:pathLst>
                    <a:path w="45" h="41">
                      <a:moveTo>
                        <a:pt x="36" y="24"/>
                      </a:moveTo>
                      <a:cubicBezTo>
                        <a:pt x="12" y="2"/>
                        <a:pt x="0" y="0"/>
                        <a:pt x="45" y="41"/>
                      </a:cubicBezTo>
                      <a:cubicBezTo>
                        <a:pt x="36" y="31"/>
                        <a:pt x="34" y="25"/>
                        <a:pt x="36" y="2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6" name="Freeform 169"/>
                <p:cNvSpPr>
                  <a:spLocks/>
                </p:cNvSpPr>
                <p:nvPr/>
              </p:nvSpPr>
              <p:spPr bwMode="auto">
                <a:xfrm>
                  <a:off x="4119563" y="2632075"/>
                  <a:ext cx="285750" cy="49213"/>
                </a:xfrm>
                <a:custGeom>
                  <a:avLst/>
                  <a:gdLst/>
                  <a:ahLst/>
                  <a:cxnLst>
                    <a:cxn ang="0">
                      <a:pos x="76" y="8"/>
                    </a:cxn>
                    <a:cxn ang="0">
                      <a:pos x="49" y="4"/>
                    </a:cxn>
                    <a:cxn ang="0">
                      <a:pos x="42" y="13"/>
                    </a:cxn>
                    <a:cxn ang="0">
                      <a:pos x="76" y="8"/>
                    </a:cxn>
                  </a:cxnLst>
                  <a:rect l="0" t="0" r="r" b="b"/>
                  <a:pathLst>
                    <a:path w="76" h="13">
                      <a:moveTo>
                        <a:pt x="76" y="8"/>
                      </a:moveTo>
                      <a:cubicBezTo>
                        <a:pt x="63" y="7"/>
                        <a:pt x="55" y="5"/>
                        <a:pt x="49" y="4"/>
                      </a:cubicBezTo>
                      <a:cubicBezTo>
                        <a:pt x="0" y="0"/>
                        <a:pt x="12" y="10"/>
                        <a:pt x="42" y="13"/>
                      </a:cubicBezTo>
                      <a:cubicBezTo>
                        <a:pt x="44" y="9"/>
                        <a:pt x="54" y="6"/>
                        <a:pt x="76" y="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7" name="Freeform 170"/>
                <p:cNvSpPr>
                  <a:spLocks/>
                </p:cNvSpPr>
                <p:nvPr/>
              </p:nvSpPr>
              <p:spPr bwMode="auto">
                <a:xfrm>
                  <a:off x="4176713" y="2727325"/>
                  <a:ext cx="247650" cy="153988"/>
                </a:xfrm>
                <a:custGeom>
                  <a:avLst/>
                  <a:gdLst/>
                  <a:ahLst/>
                  <a:cxnLst>
                    <a:cxn ang="0">
                      <a:pos x="33" y="13"/>
                    </a:cxn>
                    <a:cxn ang="0">
                      <a:pos x="48" y="12"/>
                    </a:cxn>
                    <a:cxn ang="0">
                      <a:pos x="66" y="0"/>
                    </a:cxn>
                    <a:cxn ang="0">
                      <a:pos x="33" y="13"/>
                    </a:cxn>
                  </a:cxnLst>
                  <a:rect l="0" t="0" r="r" b="b"/>
                  <a:pathLst>
                    <a:path w="66" h="41">
                      <a:moveTo>
                        <a:pt x="33" y="13"/>
                      </a:moveTo>
                      <a:cubicBezTo>
                        <a:pt x="6" y="30"/>
                        <a:pt x="0" y="41"/>
                        <a:pt x="48" y="12"/>
                      </a:cubicBezTo>
                      <a:cubicBezTo>
                        <a:pt x="52" y="8"/>
                        <a:pt x="58" y="5"/>
                        <a:pt x="66" y="0"/>
                      </a:cubicBezTo>
                      <a:cubicBezTo>
                        <a:pt x="40" y="15"/>
                        <a:pt x="31" y="17"/>
                        <a:pt x="33" y="13"/>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8" name="Freeform 171"/>
                <p:cNvSpPr>
                  <a:spLocks/>
                </p:cNvSpPr>
                <p:nvPr/>
              </p:nvSpPr>
              <p:spPr bwMode="auto">
                <a:xfrm>
                  <a:off x="4506913" y="2455863"/>
                  <a:ext cx="30163" cy="128588"/>
                </a:xfrm>
                <a:custGeom>
                  <a:avLst/>
                  <a:gdLst/>
                  <a:ahLst/>
                  <a:cxnLst>
                    <a:cxn ang="0">
                      <a:pos x="5" y="34"/>
                    </a:cxn>
                    <a:cxn ang="0">
                      <a:pos x="8" y="13"/>
                    </a:cxn>
                    <a:cxn ang="0">
                      <a:pos x="0" y="0"/>
                    </a:cxn>
                    <a:cxn ang="0">
                      <a:pos x="0" y="3"/>
                    </a:cxn>
                    <a:cxn ang="0">
                      <a:pos x="5" y="34"/>
                    </a:cxn>
                  </a:cxnLst>
                  <a:rect l="0" t="0" r="r" b="b"/>
                  <a:pathLst>
                    <a:path w="8" h="34">
                      <a:moveTo>
                        <a:pt x="5" y="34"/>
                      </a:moveTo>
                      <a:cubicBezTo>
                        <a:pt x="5" y="26"/>
                        <a:pt x="6" y="19"/>
                        <a:pt x="8" y="13"/>
                      </a:cubicBezTo>
                      <a:cubicBezTo>
                        <a:pt x="5" y="9"/>
                        <a:pt x="3" y="4"/>
                        <a:pt x="0" y="0"/>
                      </a:cubicBezTo>
                      <a:cubicBezTo>
                        <a:pt x="0" y="1"/>
                        <a:pt x="0" y="2"/>
                        <a:pt x="0" y="3"/>
                      </a:cubicBezTo>
                      <a:cubicBezTo>
                        <a:pt x="3" y="10"/>
                        <a:pt x="5" y="21"/>
                        <a:pt x="5" y="34"/>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49" name="Freeform 172"/>
                <p:cNvSpPr>
                  <a:spLocks/>
                </p:cNvSpPr>
                <p:nvPr/>
              </p:nvSpPr>
              <p:spPr bwMode="auto">
                <a:xfrm>
                  <a:off x="4559300" y="2554288"/>
                  <a:ext cx="1588" cy="6350"/>
                </a:xfrm>
                <a:custGeom>
                  <a:avLst/>
                  <a:gdLst/>
                  <a:ahLst/>
                  <a:cxnLst>
                    <a:cxn ang="0">
                      <a:pos x="0" y="0"/>
                    </a:cxn>
                    <a:cxn ang="0">
                      <a:pos x="0" y="0"/>
                    </a:cxn>
                    <a:cxn ang="0">
                      <a:pos x="0" y="2"/>
                    </a:cxn>
                    <a:cxn ang="0">
                      <a:pos x="0" y="0"/>
                    </a:cxn>
                  </a:cxnLst>
                  <a:rect l="0" t="0" r="r" b="b"/>
                  <a:pathLst>
                    <a:path h="2">
                      <a:moveTo>
                        <a:pt x="0" y="0"/>
                      </a:moveTo>
                      <a:cubicBezTo>
                        <a:pt x="0" y="0"/>
                        <a:pt x="0" y="0"/>
                        <a:pt x="0" y="0"/>
                      </a:cubicBezTo>
                      <a:cubicBezTo>
                        <a:pt x="0" y="1"/>
                        <a:pt x="0" y="2"/>
                        <a:pt x="0" y="2"/>
                      </a:cubicBezTo>
                      <a:cubicBezTo>
                        <a:pt x="0" y="2"/>
                        <a:pt x="0" y="1"/>
                        <a:pt x="0" y="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0" name="Freeform 173"/>
                <p:cNvSpPr>
                  <a:spLocks/>
                </p:cNvSpPr>
                <p:nvPr/>
              </p:nvSpPr>
              <p:spPr bwMode="auto">
                <a:xfrm>
                  <a:off x="4297363" y="2297113"/>
                  <a:ext cx="179388" cy="298450"/>
                </a:xfrm>
                <a:custGeom>
                  <a:avLst/>
                  <a:gdLst/>
                  <a:ahLst/>
                  <a:cxnLst>
                    <a:cxn ang="0">
                      <a:pos x="48" y="79"/>
                    </a:cxn>
                    <a:cxn ang="0">
                      <a:pos x="33" y="40"/>
                    </a:cxn>
                    <a:cxn ang="0">
                      <a:pos x="38" y="61"/>
                    </a:cxn>
                    <a:cxn ang="0">
                      <a:pos x="24" y="52"/>
                    </a:cxn>
                    <a:cxn ang="0">
                      <a:pos x="48" y="79"/>
                    </a:cxn>
                  </a:cxnLst>
                  <a:rect l="0" t="0" r="r" b="b"/>
                  <a:pathLst>
                    <a:path w="48" h="79">
                      <a:moveTo>
                        <a:pt x="48" y="79"/>
                      </a:moveTo>
                      <a:cubicBezTo>
                        <a:pt x="37" y="61"/>
                        <a:pt x="33" y="45"/>
                        <a:pt x="33" y="40"/>
                      </a:cubicBezTo>
                      <a:cubicBezTo>
                        <a:pt x="15" y="10"/>
                        <a:pt x="2" y="4"/>
                        <a:pt x="38" y="61"/>
                      </a:cubicBezTo>
                      <a:cubicBezTo>
                        <a:pt x="0" y="0"/>
                        <a:pt x="3" y="19"/>
                        <a:pt x="24" y="52"/>
                      </a:cubicBezTo>
                      <a:cubicBezTo>
                        <a:pt x="31" y="56"/>
                        <a:pt x="40" y="65"/>
                        <a:pt x="48" y="79"/>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1" name="Freeform 174"/>
                <p:cNvSpPr>
                  <a:spLocks/>
                </p:cNvSpPr>
                <p:nvPr/>
              </p:nvSpPr>
              <p:spPr bwMode="auto">
                <a:xfrm>
                  <a:off x="4383088" y="2266950"/>
                  <a:ext cx="98425" cy="293688"/>
                </a:xfrm>
                <a:custGeom>
                  <a:avLst/>
                  <a:gdLst/>
                  <a:ahLst/>
                  <a:cxnLst>
                    <a:cxn ang="0">
                      <a:pos x="26" y="78"/>
                    </a:cxn>
                    <a:cxn ang="0">
                      <a:pos x="21" y="59"/>
                    </a:cxn>
                    <a:cxn ang="0">
                      <a:pos x="14" y="50"/>
                    </a:cxn>
                    <a:cxn ang="0">
                      <a:pos x="26" y="78"/>
                    </a:cxn>
                  </a:cxnLst>
                  <a:rect l="0" t="0" r="r" b="b"/>
                  <a:pathLst>
                    <a:path w="26" h="78">
                      <a:moveTo>
                        <a:pt x="26" y="78"/>
                      </a:moveTo>
                      <a:cubicBezTo>
                        <a:pt x="23" y="71"/>
                        <a:pt x="22" y="64"/>
                        <a:pt x="21" y="59"/>
                      </a:cubicBezTo>
                      <a:cubicBezTo>
                        <a:pt x="0" y="0"/>
                        <a:pt x="2" y="16"/>
                        <a:pt x="14" y="50"/>
                      </a:cubicBezTo>
                      <a:cubicBezTo>
                        <a:pt x="17" y="54"/>
                        <a:pt x="21" y="64"/>
                        <a:pt x="26" y="78"/>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2" name="Freeform 175"/>
                <p:cNvSpPr>
                  <a:spLocks/>
                </p:cNvSpPr>
                <p:nvPr/>
              </p:nvSpPr>
              <p:spPr bwMode="auto">
                <a:xfrm>
                  <a:off x="4643438" y="2678113"/>
                  <a:ext cx="131763" cy="41275"/>
                </a:xfrm>
                <a:custGeom>
                  <a:avLst/>
                  <a:gdLst/>
                  <a:ahLst/>
                  <a:cxnLst>
                    <a:cxn ang="0">
                      <a:pos x="31" y="10"/>
                    </a:cxn>
                    <a:cxn ang="0">
                      <a:pos x="22" y="2"/>
                    </a:cxn>
                    <a:cxn ang="0">
                      <a:pos x="21" y="2"/>
                    </a:cxn>
                    <a:cxn ang="0">
                      <a:pos x="3" y="0"/>
                    </a:cxn>
                    <a:cxn ang="0">
                      <a:pos x="1" y="4"/>
                    </a:cxn>
                    <a:cxn ang="0">
                      <a:pos x="0" y="9"/>
                    </a:cxn>
                    <a:cxn ang="0">
                      <a:pos x="22" y="11"/>
                    </a:cxn>
                    <a:cxn ang="0">
                      <a:pos x="31" y="10"/>
                    </a:cxn>
                  </a:cxnLst>
                  <a:rect l="0" t="0" r="r" b="b"/>
                  <a:pathLst>
                    <a:path w="35" h="11">
                      <a:moveTo>
                        <a:pt x="31" y="10"/>
                      </a:moveTo>
                      <a:cubicBezTo>
                        <a:pt x="35" y="8"/>
                        <a:pt x="33" y="5"/>
                        <a:pt x="22" y="2"/>
                      </a:cubicBezTo>
                      <a:cubicBezTo>
                        <a:pt x="22" y="2"/>
                        <a:pt x="21" y="2"/>
                        <a:pt x="21" y="2"/>
                      </a:cubicBezTo>
                      <a:cubicBezTo>
                        <a:pt x="16" y="1"/>
                        <a:pt x="10" y="0"/>
                        <a:pt x="3" y="0"/>
                      </a:cubicBezTo>
                      <a:cubicBezTo>
                        <a:pt x="1" y="2"/>
                        <a:pt x="1" y="4"/>
                        <a:pt x="1" y="4"/>
                      </a:cubicBezTo>
                      <a:cubicBezTo>
                        <a:pt x="1" y="4"/>
                        <a:pt x="0" y="6"/>
                        <a:pt x="0" y="9"/>
                      </a:cubicBezTo>
                      <a:cubicBezTo>
                        <a:pt x="9" y="11"/>
                        <a:pt x="16" y="11"/>
                        <a:pt x="22" y="11"/>
                      </a:cubicBezTo>
                      <a:cubicBezTo>
                        <a:pt x="26" y="11"/>
                        <a:pt x="29" y="11"/>
                        <a:pt x="31" y="10"/>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53" name="Freeform 176"/>
                <p:cNvSpPr>
                  <a:spLocks/>
                </p:cNvSpPr>
                <p:nvPr/>
              </p:nvSpPr>
              <p:spPr bwMode="auto">
                <a:xfrm>
                  <a:off x="4654550" y="2640013"/>
                  <a:ext cx="104775" cy="38100"/>
                </a:xfrm>
                <a:custGeom>
                  <a:avLst/>
                  <a:gdLst/>
                  <a:ahLst/>
                  <a:cxnLst>
                    <a:cxn ang="0">
                      <a:pos x="28" y="5"/>
                    </a:cxn>
                    <a:cxn ang="0">
                      <a:pos x="17" y="0"/>
                    </a:cxn>
                    <a:cxn ang="0">
                      <a:pos x="0" y="9"/>
                    </a:cxn>
                    <a:cxn ang="0">
                      <a:pos x="28" y="5"/>
                    </a:cxn>
                  </a:cxnLst>
                  <a:rect l="0" t="0" r="r" b="b"/>
                  <a:pathLst>
                    <a:path w="28" h="10">
                      <a:moveTo>
                        <a:pt x="28" y="5"/>
                      </a:moveTo>
                      <a:cubicBezTo>
                        <a:pt x="25" y="2"/>
                        <a:pt x="21" y="0"/>
                        <a:pt x="17" y="0"/>
                      </a:cubicBezTo>
                      <a:cubicBezTo>
                        <a:pt x="8" y="0"/>
                        <a:pt x="3" y="5"/>
                        <a:pt x="0" y="9"/>
                      </a:cubicBezTo>
                      <a:cubicBezTo>
                        <a:pt x="16" y="10"/>
                        <a:pt x="25" y="8"/>
                        <a:pt x="28" y="5"/>
                      </a:cubicBezTo>
                      <a:close/>
                    </a:path>
                  </a:pathLst>
                </a:custGeom>
                <a:grp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grpSp>
          <p:nvGrpSpPr>
            <p:cNvPr id="29" name="Group 289"/>
            <p:cNvGrpSpPr/>
            <p:nvPr/>
          </p:nvGrpSpPr>
          <p:grpSpPr>
            <a:xfrm rot="2467258">
              <a:off x="1574607" y="6074181"/>
              <a:ext cx="38201" cy="25464"/>
              <a:chOff x="3916363" y="1970088"/>
              <a:chExt cx="180975" cy="120650"/>
            </a:xfrm>
          </p:grpSpPr>
          <p:sp>
            <p:nvSpPr>
              <p:cNvPr id="1515" name="Freeform 1514"/>
              <p:cNvSpPr>
                <a:spLocks/>
              </p:cNvSpPr>
              <p:nvPr/>
            </p:nvSpPr>
            <p:spPr bwMode="auto">
              <a:xfrm>
                <a:off x="3962400" y="2006600"/>
                <a:ext cx="30163" cy="26988"/>
              </a:xfrm>
              <a:custGeom>
                <a:avLst/>
                <a:gdLst/>
                <a:ahLst/>
                <a:cxnLst>
                  <a:cxn ang="0">
                    <a:pos x="1" y="6"/>
                  </a:cxn>
                  <a:cxn ang="0">
                    <a:pos x="8" y="3"/>
                  </a:cxn>
                  <a:cxn ang="0">
                    <a:pos x="3" y="0"/>
                  </a:cxn>
                  <a:cxn ang="0">
                    <a:pos x="1" y="6"/>
                  </a:cxn>
                </a:cxnLst>
                <a:rect l="0" t="0" r="r" b="b"/>
                <a:pathLst>
                  <a:path w="8" h="7">
                    <a:moveTo>
                      <a:pt x="1" y="6"/>
                    </a:moveTo>
                    <a:cubicBezTo>
                      <a:pt x="3" y="7"/>
                      <a:pt x="5" y="6"/>
                      <a:pt x="8" y="3"/>
                    </a:cubicBezTo>
                    <a:cubicBezTo>
                      <a:pt x="7" y="2"/>
                      <a:pt x="5" y="1"/>
                      <a:pt x="3" y="0"/>
                    </a:cubicBezTo>
                    <a:cubicBezTo>
                      <a:pt x="1" y="3"/>
                      <a:pt x="0" y="5"/>
                      <a:pt x="1" y="6"/>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6" name="Freeform 1515"/>
              <p:cNvSpPr>
                <a:spLocks/>
              </p:cNvSpPr>
              <p:nvPr/>
            </p:nvSpPr>
            <p:spPr bwMode="auto">
              <a:xfrm>
                <a:off x="4022725" y="2041525"/>
                <a:ext cx="22225" cy="30163"/>
              </a:xfrm>
              <a:custGeom>
                <a:avLst/>
                <a:gdLst/>
                <a:ahLst/>
                <a:cxnLst>
                  <a:cxn ang="0">
                    <a:pos x="1" y="7"/>
                  </a:cxn>
                  <a:cxn ang="0">
                    <a:pos x="6" y="4"/>
                  </a:cxn>
                  <a:cxn ang="0">
                    <a:pos x="2" y="0"/>
                  </a:cxn>
                  <a:cxn ang="0">
                    <a:pos x="1" y="7"/>
                  </a:cxn>
                </a:cxnLst>
                <a:rect l="0" t="0" r="r" b="b"/>
                <a:pathLst>
                  <a:path w="6" h="8">
                    <a:moveTo>
                      <a:pt x="1" y="7"/>
                    </a:moveTo>
                    <a:cubicBezTo>
                      <a:pt x="3" y="8"/>
                      <a:pt x="4" y="7"/>
                      <a:pt x="6" y="4"/>
                    </a:cubicBezTo>
                    <a:cubicBezTo>
                      <a:pt x="5" y="3"/>
                      <a:pt x="3" y="2"/>
                      <a:pt x="2" y="0"/>
                    </a:cubicBezTo>
                    <a:cubicBezTo>
                      <a:pt x="0" y="4"/>
                      <a:pt x="0" y="7"/>
                      <a:pt x="1" y="7"/>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7" name="Freeform 1516"/>
              <p:cNvSpPr>
                <a:spLocks/>
              </p:cNvSpPr>
              <p:nvPr/>
            </p:nvSpPr>
            <p:spPr bwMode="auto">
              <a:xfrm>
                <a:off x="4089400" y="2085975"/>
                <a:ext cx="7938" cy="4763"/>
              </a:xfrm>
              <a:custGeom>
                <a:avLst/>
                <a:gdLst/>
                <a:ahLst/>
                <a:cxnLst>
                  <a:cxn ang="0">
                    <a:pos x="2" y="1"/>
                  </a:cxn>
                  <a:cxn ang="0">
                    <a:pos x="0" y="0"/>
                  </a:cxn>
                  <a:cxn ang="0">
                    <a:pos x="1" y="1"/>
                  </a:cxn>
                  <a:cxn ang="0">
                    <a:pos x="2" y="1"/>
                  </a:cxn>
                </a:cxnLst>
                <a:rect l="0" t="0" r="r" b="b"/>
                <a:pathLst>
                  <a:path w="2" h="1">
                    <a:moveTo>
                      <a:pt x="2" y="1"/>
                    </a:moveTo>
                    <a:cubicBezTo>
                      <a:pt x="1" y="1"/>
                      <a:pt x="1" y="1"/>
                      <a:pt x="0" y="0"/>
                    </a:cubicBezTo>
                    <a:cubicBezTo>
                      <a:pt x="1" y="1"/>
                      <a:pt x="1" y="1"/>
                      <a:pt x="1" y="1"/>
                    </a:cubicBezTo>
                    <a:cubicBezTo>
                      <a:pt x="2" y="1"/>
                      <a:pt x="2" y="1"/>
                      <a:pt x="2" y="1"/>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8" name="Freeform 1517"/>
              <p:cNvSpPr>
                <a:spLocks/>
              </p:cNvSpPr>
              <p:nvPr/>
            </p:nvSpPr>
            <p:spPr bwMode="auto">
              <a:xfrm>
                <a:off x="3916363" y="1970088"/>
                <a:ext cx="19050" cy="11113"/>
              </a:xfrm>
              <a:custGeom>
                <a:avLst/>
                <a:gdLst/>
                <a:ahLst/>
                <a:cxnLst>
                  <a:cxn ang="0">
                    <a:pos x="1" y="2"/>
                  </a:cxn>
                  <a:cxn ang="0">
                    <a:pos x="5" y="2"/>
                  </a:cxn>
                  <a:cxn ang="0">
                    <a:pos x="1" y="0"/>
                  </a:cxn>
                  <a:cxn ang="0">
                    <a:pos x="1" y="2"/>
                  </a:cxn>
                </a:cxnLst>
                <a:rect l="0" t="0" r="r" b="b"/>
                <a:pathLst>
                  <a:path w="5" h="3">
                    <a:moveTo>
                      <a:pt x="1" y="2"/>
                    </a:moveTo>
                    <a:cubicBezTo>
                      <a:pt x="1" y="3"/>
                      <a:pt x="3" y="3"/>
                      <a:pt x="5" y="2"/>
                    </a:cubicBezTo>
                    <a:cubicBezTo>
                      <a:pt x="3" y="1"/>
                      <a:pt x="2" y="1"/>
                      <a:pt x="1" y="0"/>
                    </a:cubicBezTo>
                    <a:cubicBezTo>
                      <a:pt x="0" y="1"/>
                      <a:pt x="0" y="2"/>
                      <a:pt x="1" y="2"/>
                    </a:cubicBezTo>
                    <a:close/>
                  </a:path>
                </a:pathLst>
              </a:custGeom>
              <a:solidFill>
                <a:schemeClr val="tx2"/>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grpSp>
          <p:nvGrpSpPr>
            <p:cNvPr id="30" name="Group 281"/>
            <p:cNvGrpSpPr/>
            <p:nvPr/>
          </p:nvGrpSpPr>
          <p:grpSpPr>
            <a:xfrm rot="2467258">
              <a:off x="1565335" y="6375697"/>
              <a:ext cx="84773" cy="72377"/>
              <a:chOff x="6294438" y="1638300"/>
              <a:chExt cx="401638" cy="342900"/>
            </a:xfrm>
          </p:grpSpPr>
          <p:sp>
            <p:nvSpPr>
              <p:cNvPr id="1511" name="Freeform 50"/>
              <p:cNvSpPr>
                <a:spLocks noEditPoints="1"/>
              </p:cNvSpPr>
              <p:nvPr/>
            </p:nvSpPr>
            <p:spPr bwMode="auto">
              <a:xfrm>
                <a:off x="6475413" y="1774825"/>
                <a:ext cx="220663" cy="206375"/>
              </a:xfrm>
              <a:custGeom>
                <a:avLst/>
                <a:gdLst/>
                <a:ahLst/>
                <a:cxnLst>
                  <a:cxn ang="0">
                    <a:pos x="2" y="11"/>
                  </a:cxn>
                  <a:cxn ang="0">
                    <a:pos x="4" y="24"/>
                  </a:cxn>
                  <a:cxn ang="0">
                    <a:pos x="11" y="34"/>
                  </a:cxn>
                  <a:cxn ang="0">
                    <a:pos x="16" y="35"/>
                  </a:cxn>
                  <a:cxn ang="0">
                    <a:pos x="19" y="44"/>
                  </a:cxn>
                  <a:cxn ang="0">
                    <a:pos x="27" y="49"/>
                  </a:cxn>
                  <a:cxn ang="0">
                    <a:pos x="33" y="49"/>
                  </a:cxn>
                  <a:cxn ang="0">
                    <a:pos x="32" y="53"/>
                  </a:cxn>
                  <a:cxn ang="0">
                    <a:pos x="59" y="47"/>
                  </a:cxn>
                  <a:cxn ang="0">
                    <a:pos x="56" y="21"/>
                  </a:cxn>
                  <a:cxn ang="0">
                    <a:pos x="53" y="21"/>
                  </a:cxn>
                  <a:cxn ang="0">
                    <a:pos x="42" y="4"/>
                  </a:cxn>
                  <a:cxn ang="0">
                    <a:pos x="34" y="7"/>
                  </a:cxn>
                  <a:cxn ang="0">
                    <a:pos x="29" y="8"/>
                  </a:cxn>
                  <a:cxn ang="0">
                    <a:pos x="21" y="3"/>
                  </a:cxn>
                  <a:cxn ang="0">
                    <a:pos x="11" y="3"/>
                  </a:cxn>
                  <a:cxn ang="0">
                    <a:pos x="4" y="4"/>
                  </a:cxn>
                  <a:cxn ang="0">
                    <a:pos x="0" y="0"/>
                  </a:cxn>
                  <a:cxn ang="0">
                    <a:pos x="2" y="11"/>
                  </a:cxn>
                  <a:cxn ang="0">
                    <a:pos x="15" y="21"/>
                  </a:cxn>
                  <a:cxn ang="0">
                    <a:pos x="31" y="28"/>
                  </a:cxn>
                  <a:cxn ang="0">
                    <a:pos x="44" y="36"/>
                  </a:cxn>
                  <a:cxn ang="0">
                    <a:pos x="29" y="28"/>
                  </a:cxn>
                  <a:cxn ang="0">
                    <a:pos x="13" y="21"/>
                  </a:cxn>
                  <a:cxn ang="0">
                    <a:pos x="2" y="5"/>
                  </a:cxn>
                  <a:cxn ang="0">
                    <a:pos x="15" y="21"/>
                  </a:cxn>
                </a:cxnLst>
                <a:rect l="0" t="0" r="r" b="b"/>
                <a:pathLst>
                  <a:path w="59" h="55">
                    <a:moveTo>
                      <a:pt x="2" y="11"/>
                    </a:moveTo>
                    <a:cubicBezTo>
                      <a:pt x="5" y="15"/>
                      <a:pt x="4" y="21"/>
                      <a:pt x="4" y="24"/>
                    </a:cubicBezTo>
                    <a:cubicBezTo>
                      <a:pt x="4" y="32"/>
                      <a:pt x="11" y="34"/>
                      <a:pt x="11" y="34"/>
                    </a:cubicBezTo>
                    <a:cubicBezTo>
                      <a:pt x="16" y="35"/>
                      <a:pt x="16" y="35"/>
                      <a:pt x="16" y="35"/>
                    </a:cubicBezTo>
                    <a:cubicBezTo>
                      <a:pt x="16" y="35"/>
                      <a:pt x="16" y="41"/>
                      <a:pt x="19" y="44"/>
                    </a:cubicBezTo>
                    <a:cubicBezTo>
                      <a:pt x="22" y="48"/>
                      <a:pt x="27" y="49"/>
                      <a:pt x="27" y="49"/>
                    </a:cubicBezTo>
                    <a:cubicBezTo>
                      <a:pt x="33" y="49"/>
                      <a:pt x="33" y="49"/>
                      <a:pt x="33" y="49"/>
                    </a:cubicBezTo>
                    <a:cubicBezTo>
                      <a:pt x="33" y="49"/>
                      <a:pt x="29" y="51"/>
                      <a:pt x="32" y="53"/>
                    </a:cubicBezTo>
                    <a:cubicBezTo>
                      <a:pt x="35" y="55"/>
                      <a:pt x="59" y="47"/>
                      <a:pt x="59" y="47"/>
                    </a:cubicBezTo>
                    <a:cubicBezTo>
                      <a:pt x="56" y="46"/>
                      <a:pt x="57" y="26"/>
                      <a:pt x="56" y="21"/>
                    </a:cubicBezTo>
                    <a:cubicBezTo>
                      <a:pt x="55" y="16"/>
                      <a:pt x="54" y="25"/>
                      <a:pt x="53" y="21"/>
                    </a:cubicBezTo>
                    <a:cubicBezTo>
                      <a:pt x="51" y="17"/>
                      <a:pt x="45" y="7"/>
                      <a:pt x="42" y="4"/>
                    </a:cubicBezTo>
                    <a:cubicBezTo>
                      <a:pt x="39" y="1"/>
                      <a:pt x="35" y="4"/>
                      <a:pt x="34" y="7"/>
                    </a:cubicBezTo>
                    <a:cubicBezTo>
                      <a:pt x="33" y="10"/>
                      <a:pt x="32" y="10"/>
                      <a:pt x="29" y="8"/>
                    </a:cubicBezTo>
                    <a:cubicBezTo>
                      <a:pt x="27" y="6"/>
                      <a:pt x="24" y="4"/>
                      <a:pt x="21" y="3"/>
                    </a:cubicBezTo>
                    <a:cubicBezTo>
                      <a:pt x="18" y="1"/>
                      <a:pt x="14" y="4"/>
                      <a:pt x="11" y="3"/>
                    </a:cubicBezTo>
                    <a:cubicBezTo>
                      <a:pt x="9" y="2"/>
                      <a:pt x="7" y="5"/>
                      <a:pt x="4" y="4"/>
                    </a:cubicBezTo>
                    <a:cubicBezTo>
                      <a:pt x="1" y="3"/>
                      <a:pt x="0" y="0"/>
                      <a:pt x="0" y="0"/>
                    </a:cubicBezTo>
                    <a:cubicBezTo>
                      <a:pt x="0" y="0"/>
                      <a:pt x="0" y="8"/>
                      <a:pt x="2" y="11"/>
                    </a:cubicBezTo>
                    <a:close/>
                    <a:moveTo>
                      <a:pt x="15" y="21"/>
                    </a:moveTo>
                    <a:cubicBezTo>
                      <a:pt x="17" y="22"/>
                      <a:pt x="29" y="27"/>
                      <a:pt x="31" y="28"/>
                    </a:cubicBezTo>
                    <a:cubicBezTo>
                      <a:pt x="32" y="29"/>
                      <a:pt x="38" y="32"/>
                      <a:pt x="44" y="36"/>
                    </a:cubicBezTo>
                    <a:cubicBezTo>
                      <a:pt x="44" y="36"/>
                      <a:pt x="32" y="31"/>
                      <a:pt x="29" y="28"/>
                    </a:cubicBezTo>
                    <a:cubicBezTo>
                      <a:pt x="29" y="28"/>
                      <a:pt x="16" y="25"/>
                      <a:pt x="13" y="21"/>
                    </a:cubicBezTo>
                    <a:cubicBezTo>
                      <a:pt x="10" y="16"/>
                      <a:pt x="2" y="5"/>
                      <a:pt x="2" y="5"/>
                    </a:cubicBezTo>
                    <a:cubicBezTo>
                      <a:pt x="2" y="5"/>
                      <a:pt x="14" y="20"/>
                      <a:pt x="15" y="21"/>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2" name="Freeform 51"/>
              <p:cNvSpPr>
                <a:spLocks/>
              </p:cNvSpPr>
              <p:nvPr/>
            </p:nvSpPr>
            <p:spPr bwMode="auto">
              <a:xfrm>
                <a:off x="6481763" y="1793875"/>
                <a:ext cx="158750" cy="115888"/>
              </a:xfrm>
              <a:custGeom>
                <a:avLst/>
                <a:gdLst/>
                <a:ahLst/>
                <a:cxnLst>
                  <a:cxn ang="0">
                    <a:pos x="27" y="23"/>
                  </a:cxn>
                  <a:cxn ang="0">
                    <a:pos x="42" y="31"/>
                  </a:cxn>
                  <a:cxn ang="0">
                    <a:pos x="29" y="23"/>
                  </a:cxn>
                  <a:cxn ang="0">
                    <a:pos x="13" y="16"/>
                  </a:cxn>
                  <a:cxn ang="0">
                    <a:pos x="0" y="0"/>
                  </a:cxn>
                  <a:cxn ang="0">
                    <a:pos x="11" y="16"/>
                  </a:cxn>
                  <a:cxn ang="0">
                    <a:pos x="27" y="23"/>
                  </a:cxn>
                </a:cxnLst>
                <a:rect l="0" t="0" r="r" b="b"/>
                <a:pathLst>
                  <a:path w="42" h="31">
                    <a:moveTo>
                      <a:pt x="27" y="23"/>
                    </a:moveTo>
                    <a:cubicBezTo>
                      <a:pt x="30" y="26"/>
                      <a:pt x="42" y="31"/>
                      <a:pt x="42" y="31"/>
                    </a:cubicBezTo>
                    <a:cubicBezTo>
                      <a:pt x="36" y="27"/>
                      <a:pt x="30" y="24"/>
                      <a:pt x="29" y="23"/>
                    </a:cubicBezTo>
                    <a:cubicBezTo>
                      <a:pt x="27" y="22"/>
                      <a:pt x="15" y="17"/>
                      <a:pt x="13" y="16"/>
                    </a:cubicBezTo>
                    <a:cubicBezTo>
                      <a:pt x="12" y="15"/>
                      <a:pt x="0" y="0"/>
                      <a:pt x="0" y="0"/>
                    </a:cubicBezTo>
                    <a:cubicBezTo>
                      <a:pt x="0" y="0"/>
                      <a:pt x="8" y="11"/>
                      <a:pt x="11" y="16"/>
                    </a:cubicBezTo>
                    <a:cubicBezTo>
                      <a:pt x="14" y="20"/>
                      <a:pt x="27" y="23"/>
                      <a:pt x="27" y="23"/>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3" name="Freeform 281"/>
              <p:cNvSpPr>
                <a:spLocks noEditPoints="1"/>
              </p:cNvSpPr>
              <p:nvPr/>
            </p:nvSpPr>
            <p:spPr bwMode="auto">
              <a:xfrm>
                <a:off x="6294438" y="1638300"/>
                <a:ext cx="139700" cy="282575"/>
              </a:xfrm>
              <a:custGeom>
                <a:avLst/>
                <a:gdLst/>
                <a:ahLst/>
                <a:cxnLst>
                  <a:cxn ang="0">
                    <a:pos x="17" y="6"/>
                  </a:cxn>
                  <a:cxn ang="0">
                    <a:pos x="5" y="20"/>
                  </a:cxn>
                  <a:cxn ang="0">
                    <a:pos x="1" y="36"/>
                  </a:cxn>
                  <a:cxn ang="0">
                    <a:pos x="4" y="75"/>
                  </a:cxn>
                  <a:cxn ang="0">
                    <a:pos x="28" y="53"/>
                  </a:cxn>
                  <a:cxn ang="0">
                    <a:pos x="31" y="19"/>
                  </a:cxn>
                  <a:cxn ang="0">
                    <a:pos x="23" y="0"/>
                  </a:cxn>
                  <a:cxn ang="0">
                    <a:pos x="17" y="6"/>
                  </a:cxn>
                  <a:cxn ang="0">
                    <a:pos x="19" y="27"/>
                  </a:cxn>
                  <a:cxn ang="0">
                    <a:pos x="17" y="44"/>
                  </a:cxn>
                  <a:cxn ang="0">
                    <a:pos x="11" y="59"/>
                  </a:cxn>
                  <a:cxn ang="0">
                    <a:pos x="6" y="69"/>
                  </a:cxn>
                  <a:cxn ang="0">
                    <a:pos x="17" y="39"/>
                  </a:cxn>
                  <a:cxn ang="0">
                    <a:pos x="17" y="19"/>
                  </a:cxn>
                  <a:cxn ang="0">
                    <a:pos x="18" y="11"/>
                  </a:cxn>
                  <a:cxn ang="0">
                    <a:pos x="19" y="27"/>
                  </a:cxn>
                </a:cxnLst>
                <a:rect l="0" t="0" r="r" b="b"/>
                <a:pathLst>
                  <a:path w="37" h="75">
                    <a:moveTo>
                      <a:pt x="17" y="6"/>
                    </a:moveTo>
                    <a:cubicBezTo>
                      <a:pt x="13" y="9"/>
                      <a:pt x="5" y="17"/>
                      <a:pt x="5" y="20"/>
                    </a:cubicBezTo>
                    <a:cubicBezTo>
                      <a:pt x="4" y="23"/>
                      <a:pt x="0" y="31"/>
                      <a:pt x="1" y="36"/>
                    </a:cubicBezTo>
                    <a:cubicBezTo>
                      <a:pt x="2" y="41"/>
                      <a:pt x="2" y="72"/>
                      <a:pt x="4" y="75"/>
                    </a:cubicBezTo>
                    <a:cubicBezTo>
                      <a:pt x="4" y="75"/>
                      <a:pt x="22" y="61"/>
                      <a:pt x="28" y="53"/>
                    </a:cubicBezTo>
                    <a:cubicBezTo>
                      <a:pt x="34" y="44"/>
                      <a:pt x="37" y="34"/>
                      <a:pt x="31" y="19"/>
                    </a:cubicBezTo>
                    <a:cubicBezTo>
                      <a:pt x="26" y="5"/>
                      <a:pt x="23" y="7"/>
                      <a:pt x="23" y="0"/>
                    </a:cubicBezTo>
                    <a:cubicBezTo>
                      <a:pt x="23" y="0"/>
                      <a:pt x="21" y="4"/>
                      <a:pt x="17" y="6"/>
                    </a:cubicBezTo>
                    <a:close/>
                    <a:moveTo>
                      <a:pt x="19" y="27"/>
                    </a:moveTo>
                    <a:cubicBezTo>
                      <a:pt x="19" y="31"/>
                      <a:pt x="18" y="41"/>
                      <a:pt x="17" y="44"/>
                    </a:cubicBezTo>
                    <a:cubicBezTo>
                      <a:pt x="17" y="47"/>
                      <a:pt x="13" y="57"/>
                      <a:pt x="11" y="59"/>
                    </a:cubicBezTo>
                    <a:cubicBezTo>
                      <a:pt x="9" y="62"/>
                      <a:pt x="6" y="69"/>
                      <a:pt x="6" y="69"/>
                    </a:cubicBezTo>
                    <a:cubicBezTo>
                      <a:pt x="8" y="64"/>
                      <a:pt x="16" y="45"/>
                      <a:pt x="17" y="39"/>
                    </a:cubicBezTo>
                    <a:cubicBezTo>
                      <a:pt x="18" y="33"/>
                      <a:pt x="17" y="23"/>
                      <a:pt x="17" y="19"/>
                    </a:cubicBezTo>
                    <a:cubicBezTo>
                      <a:pt x="17" y="15"/>
                      <a:pt x="18" y="11"/>
                      <a:pt x="18" y="11"/>
                    </a:cubicBezTo>
                    <a:cubicBezTo>
                      <a:pt x="18" y="13"/>
                      <a:pt x="18" y="23"/>
                      <a:pt x="19" y="27"/>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4" name="Freeform 282"/>
              <p:cNvSpPr>
                <a:spLocks/>
              </p:cNvSpPr>
              <p:nvPr/>
            </p:nvSpPr>
            <p:spPr bwMode="auto">
              <a:xfrm>
                <a:off x="6316663" y="1679575"/>
                <a:ext cx="49213" cy="219075"/>
              </a:xfrm>
              <a:custGeom>
                <a:avLst/>
                <a:gdLst/>
                <a:ahLst/>
                <a:cxnLst>
                  <a:cxn ang="0">
                    <a:pos x="11" y="28"/>
                  </a:cxn>
                  <a:cxn ang="0">
                    <a:pos x="0" y="58"/>
                  </a:cxn>
                  <a:cxn ang="0">
                    <a:pos x="5" y="48"/>
                  </a:cxn>
                  <a:cxn ang="0">
                    <a:pos x="11" y="33"/>
                  </a:cxn>
                  <a:cxn ang="0">
                    <a:pos x="13" y="16"/>
                  </a:cxn>
                  <a:cxn ang="0">
                    <a:pos x="12" y="0"/>
                  </a:cxn>
                  <a:cxn ang="0">
                    <a:pos x="11" y="8"/>
                  </a:cxn>
                  <a:cxn ang="0">
                    <a:pos x="11" y="28"/>
                  </a:cxn>
                </a:cxnLst>
                <a:rect l="0" t="0" r="r" b="b"/>
                <a:pathLst>
                  <a:path w="13" h="58">
                    <a:moveTo>
                      <a:pt x="11" y="28"/>
                    </a:moveTo>
                    <a:cubicBezTo>
                      <a:pt x="10" y="34"/>
                      <a:pt x="2" y="53"/>
                      <a:pt x="0" y="58"/>
                    </a:cubicBezTo>
                    <a:cubicBezTo>
                      <a:pt x="0" y="58"/>
                      <a:pt x="3" y="51"/>
                      <a:pt x="5" y="48"/>
                    </a:cubicBezTo>
                    <a:cubicBezTo>
                      <a:pt x="7" y="46"/>
                      <a:pt x="11" y="36"/>
                      <a:pt x="11" y="33"/>
                    </a:cubicBezTo>
                    <a:cubicBezTo>
                      <a:pt x="12" y="30"/>
                      <a:pt x="13" y="20"/>
                      <a:pt x="13" y="16"/>
                    </a:cubicBezTo>
                    <a:cubicBezTo>
                      <a:pt x="12" y="12"/>
                      <a:pt x="12" y="2"/>
                      <a:pt x="12" y="0"/>
                    </a:cubicBezTo>
                    <a:cubicBezTo>
                      <a:pt x="12" y="0"/>
                      <a:pt x="11" y="4"/>
                      <a:pt x="11" y="8"/>
                    </a:cubicBezTo>
                    <a:cubicBezTo>
                      <a:pt x="11" y="12"/>
                      <a:pt x="12" y="22"/>
                      <a:pt x="11" y="28"/>
                    </a:cubicBezTo>
                    <a:close/>
                  </a:path>
                </a:pathLst>
              </a:custGeom>
              <a:solidFill>
                <a:schemeClr val="accent1"/>
              </a:solid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
          <p:nvSpPr>
            <p:cNvPr id="1509" name="Freeform 283"/>
            <p:cNvSpPr>
              <a:spLocks/>
            </p:cNvSpPr>
            <p:nvPr/>
          </p:nvSpPr>
          <p:spPr bwMode="auto">
            <a:xfrm rot="2467258">
              <a:off x="1610047" y="6132941"/>
              <a:ext cx="53277" cy="144081"/>
            </a:xfrm>
            <a:custGeom>
              <a:avLst/>
              <a:gdLst/>
              <a:ahLst/>
              <a:cxnLst>
                <a:cxn ang="0">
                  <a:pos x="67" y="181"/>
                </a:cxn>
                <a:cxn ang="0">
                  <a:pos x="61" y="137"/>
                </a:cxn>
                <a:cxn ang="0">
                  <a:pos x="41" y="88"/>
                </a:cxn>
                <a:cxn ang="0">
                  <a:pos x="14" y="0"/>
                </a:cxn>
                <a:cxn ang="0">
                  <a:pos x="12" y="13"/>
                </a:cxn>
              </a:cxnLst>
              <a:rect l="0" t="0" r="r" b="b"/>
              <a:pathLst>
                <a:path w="67" h="181">
                  <a:moveTo>
                    <a:pt x="67" y="181"/>
                  </a:moveTo>
                  <a:cubicBezTo>
                    <a:pt x="64" y="168"/>
                    <a:pt x="66" y="151"/>
                    <a:pt x="61" y="137"/>
                  </a:cubicBezTo>
                  <a:cubicBezTo>
                    <a:pt x="56" y="120"/>
                    <a:pt x="48" y="104"/>
                    <a:pt x="41" y="88"/>
                  </a:cubicBezTo>
                  <a:cubicBezTo>
                    <a:pt x="35" y="76"/>
                    <a:pt x="0" y="5"/>
                    <a:pt x="14" y="0"/>
                  </a:cubicBezTo>
                  <a:cubicBezTo>
                    <a:pt x="16" y="4"/>
                    <a:pt x="15" y="9"/>
                    <a:pt x="1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sp>
          <p:nvSpPr>
            <p:cNvPr id="1510" name="Freeform 284"/>
            <p:cNvSpPr>
              <a:spLocks/>
            </p:cNvSpPr>
            <p:nvPr/>
          </p:nvSpPr>
          <p:spPr bwMode="auto">
            <a:xfrm rot="2467258">
              <a:off x="1666415" y="6175954"/>
              <a:ext cx="50931" cy="145087"/>
            </a:xfrm>
            <a:custGeom>
              <a:avLst/>
              <a:gdLst/>
              <a:ahLst/>
              <a:cxnLst>
                <a:cxn ang="0">
                  <a:pos x="0" y="182"/>
                </a:cxn>
                <a:cxn ang="0">
                  <a:pos x="6" y="139"/>
                </a:cxn>
                <a:cxn ang="0">
                  <a:pos x="25" y="89"/>
                </a:cxn>
                <a:cxn ang="0">
                  <a:pos x="50" y="0"/>
                </a:cxn>
                <a:cxn ang="0">
                  <a:pos x="52" y="13"/>
                </a:cxn>
              </a:cxnLst>
              <a:rect l="0" t="0" r="r" b="b"/>
              <a:pathLst>
                <a:path w="64" h="182">
                  <a:moveTo>
                    <a:pt x="0" y="182"/>
                  </a:moveTo>
                  <a:cubicBezTo>
                    <a:pt x="3" y="169"/>
                    <a:pt x="1" y="153"/>
                    <a:pt x="6" y="139"/>
                  </a:cubicBezTo>
                  <a:cubicBezTo>
                    <a:pt x="11" y="121"/>
                    <a:pt x="18" y="105"/>
                    <a:pt x="25" y="89"/>
                  </a:cubicBezTo>
                  <a:cubicBezTo>
                    <a:pt x="30" y="77"/>
                    <a:pt x="64" y="5"/>
                    <a:pt x="50" y="0"/>
                  </a:cubicBezTo>
                  <a:cubicBezTo>
                    <a:pt x="48" y="5"/>
                    <a:pt x="49" y="9"/>
                    <a:pt x="52" y="13"/>
                  </a:cubicBezTo>
                </a:path>
              </a:pathLst>
            </a:custGeom>
            <a:noFill/>
            <a:ln w="3" cap="flat">
              <a:solidFill>
                <a:schemeClr val="tx1">
                  <a:lumMod val="65000"/>
                  <a:lumOff val="35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400" kern="1200" spc="200" baseline="0">
          <a:solidFill>
            <a:schemeClr val="tx1">
              <a:lumMod val="65000"/>
              <a:lumOff val="35000"/>
            </a:schemeClr>
          </a:solidFill>
          <a:latin typeface="+mj-lt"/>
          <a:ea typeface="+mj-ea"/>
          <a:cs typeface="+mj-cs"/>
        </a:defRPr>
      </a:lvl1pPr>
    </p:titleStyle>
    <p:bodyStyle>
      <a:lvl1pPr marL="341313" indent="-341313" algn="l" defTabSz="914400" rtl="0" eaLnBrk="1" latinLnBrk="0" hangingPunct="1">
        <a:spcBef>
          <a:spcPts val="1500"/>
        </a:spcBef>
        <a:buSzPct val="80000"/>
        <a:buFont typeface="Wingdings" pitchFamily="2" charset="2"/>
        <a:buChar char=""/>
        <a:defRPr sz="2200" kern="1200" spc="100" baseline="0">
          <a:solidFill>
            <a:schemeClr val="tx1">
              <a:lumMod val="75000"/>
              <a:lumOff val="25000"/>
            </a:schemeClr>
          </a:solidFill>
          <a:effectLst>
            <a:innerShdw blurRad="50800">
              <a:schemeClr val="bg1"/>
            </a:innerShdw>
          </a:effectLst>
          <a:latin typeface="+mn-lt"/>
          <a:ea typeface="+mn-ea"/>
          <a:cs typeface="+mn-cs"/>
        </a:defRPr>
      </a:lvl1pPr>
      <a:lvl2pPr marL="682625" indent="-341313" algn="l" defTabSz="914400" rtl="0" eaLnBrk="1" latinLnBrk="0" hangingPunct="1">
        <a:spcBef>
          <a:spcPts val="1500"/>
        </a:spcBef>
        <a:buSzPct val="80000"/>
        <a:buFont typeface="Wingdings" pitchFamily="2" charset="2"/>
        <a:buChar char=""/>
        <a:defRPr sz="1800" kern="1200" spc="100" baseline="0">
          <a:solidFill>
            <a:schemeClr val="tx1">
              <a:lumMod val="75000"/>
              <a:lumOff val="25000"/>
            </a:schemeClr>
          </a:solidFill>
          <a:effectLst>
            <a:innerShdw blurRad="50800">
              <a:schemeClr val="bg1"/>
            </a:innerShdw>
          </a:effectLst>
          <a:latin typeface="+mn-lt"/>
          <a:ea typeface="+mn-ea"/>
          <a:cs typeface="+mn-cs"/>
        </a:defRPr>
      </a:lvl2pPr>
      <a:lvl3pPr marL="1023938" indent="-341313" algn="l" defTabSz="914400" rtl="0" eaLnBrk="1" latinLnBrk="0" hangingPunct="1">
        <a:spcBef>
          <a:spcPts val="1500"/>
        </a:spcBef>
        <a:buSzPct val="80000"/>
        <a:buFont typeface="Wingdings" pitchFamily="2" charset="2"/>
        <a:buChar char="®"/>
        <a:defRPr sz="1800" kern="1200" spc="100" baseline="0">
          <a:solidFill>
            <a:schemeClr val="tx1">
              <a:lumMod val="75000"/>
              <a:lumOff val="25000"/>
            </a:schemeClr>
          </a:solidFill>
          <a:effectLst>
            <a:innerShdw blurRad="50800">
              <a:schemeClr val="bg1"/>
            </a:innerShdw>
          </a:effectLst>
          <a:latin typeface="+mn-lt"/>
          <a:ea typeface="+mn-ea"/>
          <a:cs typeface="+mn-cs"/>
        </a:defRPr>
      </a:lvl3pPr>
      <a:lvl4pPr marL="1377950" indent="-341313" algn="l" defTabSz="914400" rtl="0" eaLnBrk="1" latinLnBrk="0" hangingPunct="1">
        <a:spcBef>
          <a:spcPts val="1500"/>
        </a:spcBef>
        <a:buSzPct val="80000"/>
        <a:buFont typeface="Wingdings" pitchFamily="2" charset="2"/>
        <a:buChar char=""/>
        <a:defRPr sz="1600" kern="1200" spc="100" baseline="0">
          <a:solidFill>
            <a:schemeClr val="tx1">
              <a:lumMod val="75000"/>
              <a:lumOff val="25000"/>
            </a:schemeClr>
          </a:solidFill>
          <a:effectLst>
            <a:innerShdw blurRad="50800">
              <a:schemeClr val="bg1"/>
            </a:innerShdw>
          </a:effectLst>
          <a:latin typeface="+mn-lt"/>
          <a:ea typeface="+mn-ea"/>
          <a:cs typeface="+mn-cs"/>
        </a:defRPr>
      </a:lvl4pPr>
      <a:lvl5pPr marL="1719263" indent="-341313" algn="l" defTabSz="914400" rtl="0" eaLnBrk="1" latinLnBrk="0" hangingPunct="1">
        <a:spcBef>
          <a:spcPts val="1500"/>
        </a:spcBef>
        <a:buSzPct val="80000"/>
        <a:buFont typeface="Wingdings" pitchFamily="2" charset="2"/>
        <a:buChar char="®"/>
        <a:defRPr sz="1600" kern="1200" spc="100" baseline="0">
          <a:solidFill>
            <a:schemeClr val="tx1">
              <a:lumMod val="75000"/>
              <a:lumOff val="25000"/>
            </a:schemeClr>
          </a:solidFill>
          <a:effectLst>
            <a:innerShdw blurRad="50800">
              <a:schemeClr val="bg1"/>
            </a:innerShdw>
          </a:effectLst>
          <a:latin typeface="+mn-lt"/>
          <a:ea typeface="+mn-ea"/>
          <a:cs typeface="+mn-cs"/>
        </a:defRPr>
      </a:lvl5pPr>
      <a:lvl6pPr marL="2060575"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6pPr>
      <a:lvl7pPr marL="2401888"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7pPr>
      <a:lvl8pPr marL="2743200"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8pPr>
      <a:lvl9pPr marL="3084513" indent="-341313" algn="l" defTabSz="914400" rtl="0" eaLnBrk="1" latinLnBrk="0" hangingPunct="1">
        <a:spcBef>
          <a:spcPts val="1500"/>
        </a:spcBef>
        <a:buSzPct val="80000"/>
        <a:buFont typeface="Wingdings" pitchFamily="2" charset="2"/>
        <a:buChar char="®"/>
        <a:defRPr sz="1600" kern="1200" spc="100" baseline="0">
          <a:solidFill>
            <a:schemeClr val="tx1">
              <a:lumMod val="65000"/>
              <a:lumOff val="35000"/>
            </a:schemeClr>
          </a:solidFill>
          <a:effectLst>
            <a:innerShdw blurRad="50800">
              <a:schemeClr val="bg1"/>
            </a:inn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685800" y="1843314"/>
            <a:ext cx="7772400" cy="1470025"/>
          </a:xfrm>
        </p:spPr>
        <p:txBody>
          <a:bodyPr>
            <a:normAutofit fontScale="90000"/>
          </a:bodyPr>
          <a:lstStyle/>
          <a:p>
            <a:pPr algn="ctr"/>
            <a:r>
              <a:rPr lang="en-US" dirty="0" smtClean="0"/>
              <a:t>“</a:t>
            </a:r>
            <a:r>
              <a:rPr lang="en-US" sz="4900" b="1" dirty="0" smtClean="0">
                <a:solidFill>
                  <a:schemeClr val="tx1"/>
                </a:solidFill>
                <a:latin typeface="Calibri" pitchFamily="34" charset="0"/>
              </a:rPr>
              <a:t>Behind The Scenes </a:t>
            </a:r>
            <a:br>
              <a:rPr lang="en-US" sz="4900" b="1" dirty="0" smtClean="0">
                <a:solidFill>
                  <a:schemeClr val="tx1"/>
                </a:solidFill>
                <a:latin typeface="Calibri" pitchFamily="34" charset="0"/>
              </a:rPr>
            </a:br>
            <a:r>
              <a:rPr lang="en-US" sz="4900" b="1" dirty="0" smtClean="0">
                <a:solidFill>
                  <a:schemeClr val="tx1"/>
                </a:solidFill>
                <a:latin typeface="Calibri" pitchFamily="34" charset="0"/>
              </a:rPr>
              <a:t>of Fundraising</a:t>
            </a:r>
            <a:endParaRPr lang="en-US" sz="4900" b="1" dirty="0">
              <a:solidFill>
                <a:schemeClr val="tx1"/>
              </a:solidFill>
              <a:latin typeface="Calibri" pitchFamily="34" charset="0"/>
            </a:endParaRPr>
          </a:p>
        </p:txBody>
      </p:sp>
      <p:sp>
        <p:nvSpPr>
          <p:cNvPr id="21" name="Subtitle 20"/>
          <p:cNvSpPr>
            <a:spLocks noGrp="1"/>
          </p:cNvSpPr>
          <p:nvPr>
            <p:ph type="subTitle" idx="1"/>
          </p:nvPr>
        </p:nvSpPr>
        <p:spPr>
          <a:xfrm>
            <a:off x="2833913" y="5599791"/>
            <a:ext cx="4492172" cy="498929"/>
          </a:xfrm>
        </p:spPr>
        <p:txBody>
          <a:bodyPr>
            <a:normAutofit/>
          </a:bodyPr>
          <a:lstStyle/>
          <a:p>
            <a:r>
              <a:rPr lang="en-US" sz="2000" dirty="0" smtClean="0">
                <a:solidFill>
                  <a:schemeClr val="tx1"/>
                </a:solidFill>
                <a:latin typeface="Calibri" pitchFamily="34" charset="0"/>
              </a:rPr>
              <a:t>Irene Blight, Fundraising Facilitator</a:t>
            </a:r>
          </a:p>
          <a:p>
            <a:endParaRPr lang="en-US" sz="2800" dirty="0">
              <a:solidFill>
                <a:schemeClr val="tx1"/>
              </a:solidFill>
            </a:endParaRPr>
          </a:p>
        </p:txBody>
      </p:sp>
      <p:sp>
        <p:nvSpPr>
          <p:cNvPr id="4" name="Subtitle 20"/>
          <p:cNvSpPr txBox="1">
            <a:spLocks/>
          </p:cNvSpPr>
          <p:nvPr/>
        </p:nvSpPr>
        <p:spPr>
          <a:xfrm>
            <a:off x="1567543" y="3933371"/>
            <a:ext cx="6400800" cy="1045029"/>
          </a:xfrm>
          <a:prstGeom prst="rect">
            <a:avLst/>
          </a:prstGeom>
        </p:spPr>
        <p:txBody>
          <a:bodyPr vert="horz" lIns="91440" tIns="45720" rIns="91440" bIns="45720" rtlCol="0">
            <a:normAutofit fontScale="775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Calibri" pitchFamily="34" charset="0"/>
              </a:rPr>
              <a:t>A – 15 LEADERSHIP</a:t>
            </a:r>
            <a:r>
              <a:rPr kumimoji="0" lang="en-US" sz="2800" b="0" i="0" u="none" strike="noStrike" kern="1200" cap="none" spc="0" normalizeH="0" noProof="0" dirty="0" smtClean="0">
                <a:ln>
                  <a:noFill/>
                </a:ln>
                <a:solidFill>
                  <a:schemeClr val="tx1"/>
                </a:solidFill>
                <a:effectLst/>
                <a:uLnTx/>
                <a:uFillTx/>
                <a:latin typeface="Calibri" pitchFamily="34" charset="0"/>
              </a:rPr>
              <a:t> SEMINAR</a:t>
            </a: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dirty="0" smtClean="0">
                <a:latin typeface="Calibri" pitchFamily="34" charset="0"/>
              </a:rPr>
              <a:t>Wilmot Community Centre, </a:t>
            </a:r>
            <a:r>
              <a:rPr lang="en-US" sz="2800" dirty="0" smtClean="0">
                <a:latin typeface="Calibri" pitchFamily="34" charset="0"/>
              </a:rPr>
              <a:t>New </a:t>
            </a:r>
            <a:r>
              <a:rPr lang="en-US" sz="2800" dirty="0" smtClean="0">
                <a:latin typeface="Calibri" pitchFamily="34" charset="0"/>
              </a:rPr>
              <a:t>Hamburg, Ontario</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Calibri" pitchFamily="34" charset="0"/>
              </a:rPr>
              <a:t>May 6, 2012</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800" b="0" i="0" u="none" strike="noStrike" kern="1200" cap="none" spc="0" normalizeH="0" baseline="0" noProof="0" dirty="0">
              <a:ln>
                <a:noFill/>
              </a:ln>
              <a:solidFill>
                <a:schemeClr val="tx1"/>
              </a:solidFill>
              <a:effectLst/>
              <a:uLnTx/>
              <a:uFillTx/>
              <a:latin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32114" y="2365829"/>
            <a:ext cx="7326086" cy="3018972"/>
          </a:xfrm>
        </p:spPr>
        <p:txBody>
          <a:bodyPr>
            <a:normAutofit fontScale="47500" lnSpcReduction="20000"/>
          </a:bodyPr>
          <a:lstStyle/>
          <a:p>
            <a:pPr marL="465138" indent="-465138">
              <a:buFont typeface="Wingdings" pitchFamily="2" charset="2"/>
              <a:buChar char="ü"/>
            </a:pPr>
            <a:r>
              <a:rPr lang="en-US" sz="9000" b="1" dirty="0" smtClean="0">
                <a:solidFill>
                  <a:schemeClr val="tx1"/>
                </a:solidFill>
              </a:rPr>
              <a:t>Volunteer Burnout</a:t>
            </a:r>
          </a:p>
          <a:p>
            <a:pPr marL="457200" lvl="2" indent="-457200">
              <a:buFont typeface="Wingdings" pitchFamily="2" charset="2"/>
              <a:buChar char="ü"/>
            </a:pPr>
            <a:r>
              <a:rPr lang="en-US" sz="9000" b="1" dirty="0" smtClean="0">
                <a:solidFill>
                  <a:schemeClr val="tx1"/>
                </a:solidFill>
              </a:rPr>
              <a:t>Sponsor Burnout</a:t>
            </a:r>
          </a:p>
          <a:p>
            <a:pPr marL="465138" indent="-465138">
              <a:buFont typeface="Wingdings" pitchFamily="2" charset="2"/>
              <a:buChar char="ü"/>
            </a:pPr>
            <a:r>
              <a:rPr lang="en-US" sz="9000" b="1" dirty="0" smtClean="0">
                <a:solidFill>
                  <a:schemeClr val="tx1"/>
                </a:solidFill>
              </a:rPr>
              <a:t> Community Disengagement</a:t>
            </a:r>
          </a:p>
          <a:p>
            <a:r>
              <a:rPr lang="en-US" sz="4300" dirty="0" smtClean="0">
                <a:solidFill>
                  <a:schemeClr val="tx1"/>
                </a:solidFill>
              </a:rPr>
              <a:t/>
            </a:r>
            <a:br>
              <a:rPr lang="en-US" sz="4300" dirty="0" smtClean="0">
                <a:solidFill>
                  <a:schemeClr val="tx1"/>
                </a:solidFill>
              </a:rPr>
            </a:br>
            <a:endParaRPr lang="en-US" sz="4300" dirty="0">
              <a:solidFill>
                <a:schemeClr val="tx1"/>
              </a:solidFill>
            </a:endParaRPr>
          </a:p>
        </p:txBody>
      </p:sp>
      <p:sp>
        <p:nvSpPr>
          <p:cNvPr id="4" name="Title 1"/>
          <p:cNvSpPr txBox="1">
            <a:spLocks/>
          </p:cNvSpPr>
          <p:nvPr/>
        </p:nvSpPr>
        <p:spPr>
          <a:xfrm>
            <a:off x="685800" y="1161144"/>
            <a:ext cx="7772400" cy="1001486"/>
          </a:xfrm>
          <a:prstGeom prst="rect">
            <a:avLst/>
          </a:prstGeom>
        </p:spPr>
        <p:txBody>
          <a:bodyPr vert="horz" lIns="91440" tIns="45720" rIns="91440" bIns="45720" rtlCol="0" anchor="t">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DANGERS</a:t>
            </a:r>
            <a:r>
              <a:rPr kumimoji="0" lang="en-US" sz="4000" b="1" i="0" u="none" strike="noStrike" kern="1200" cap="all" spc="0" normalizeH="0" baseline="0" noProof="0" dirty="0" smtClean="0">
                <a:ln>
                  <a:noFill/>
                </a:ln>
                <a:solidFill>
                  <a:schemeClr val="tx1"/>
                </a:solidFill>
                <a:effectLst/>
                <a:uLnTx/>
                <a:uFillTx/>
                <a:latin typeface="+mj-lt"/>
                <a:ea typeface="+mj-ea"/>
                <a:cs typeface="+mj-cs"/>
              </a:rPr>
              <a:t> OF Fundraising</a:t>
            </a:r>
            <a:endParaRPr kumimoji="0" lang="en-US" sz="4000" b="1" i="0" u="none" strike="noStrike" kern="1200" cap="all" spc="0" normalizeH="0" baseline="0" noProof="0" dirty="0">
              <a:ln>
                <a:noFill/>
              </a:ln>
              <a:solidFill>
                <a:schemeClr val="tx1"/>
              </a:solidFill>
              <a:effectLst/>
              <a:uLnTx/>
              <a:uFillTx/>
              <a:latin typeface="+mj-lt"/>
              <a:ea typeface="+mj-ea"/>
              <a:cs typeface="+mj-cs"/>
            </a:endParaRPr>
          </a:p>
        </p:txBody>
      </p:sp>
      <p:pic>
        <p:nvPicPr>
          <p:cNvPr id="61442" name="Picture 2" descr="C:\Documents and Settings\Owner\Local Settings\Temporary Internet Files\Content.IE5\O6AA0P36\MC900433917[1].PNG"/>
          <p:cNvPicPr>
            <a:picLocks noChangeAspect="1" noChangeArrowheads="1"/>
          </p:cNvPicPr>
          <p:nvPr/>
        </p:nvPicPr>
        <p:blipFill>
          <a:blip r:embed="rId3"/>
          <a:srcRect/>
          <a:stretch>
            <a:fillRect/>
          </a:stretch>
        </p:blipFill>
        <p:spPr bwMode="auto">
          <a:xfrm>
            <a:off x="492578" y="448130"/>
            <a:ext cx="1714500" cy="1714500"/>
          </a:xfrm>
          <a:prstGeom prst="rect">
            <a:avLst/>
          </a:prstGeom>
          <a:noFill/>
        </p:spPr>
      </p:pic>
      <p:sp>
        <p:nvSpPr>
          <p:cNvPr id="6" name="Slide Number Placeholder 5"/>
          <p:cNvSpPr>
            <a:spLocks noGrp="1"/>
          </p:cNvSpPr>
          <p:nvPr>
            <p:ph type="sldNum" sz="quarter" idx="12"/>
          </p:nvPr>
        </p:nvSpPr>
        <p:spPr/>
        <p:txBody>
          <a:bodyPr/>
          <a:lstStyle/>
          <a:p>
            <a:fld id="{CC1AD7F6-BC59-B04F-B79F-8EA07494A80A}"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914400"/>
            <a:ext cx="7772400" cy="1001486"/>
          </a:xfrm>
          <a:prstGeom prst="rect">
            <a:avLst/>
          </a:prstGeom>
        </p:spPr>
        <p:txBody>
          <a:bodyPr vert="horz" lIns="91440" tIns="45720" rIns="91440" bIns="45720" rtlCol="0" anchor="t">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SPONSORSHIP DO’S &amp; DON’TS</a:t>
            </a:r>
            <a:endParaRPr kumimoji="0" lang="en-US" sz="4000" b="1" i="0" u="none" strike="noStrike" kern="1200" cap="all" spc="0" normalizeH="0" baseline="0" noProof="0" dirty="0">
              <a:ln>
                <a:noFill/>
              </a:ln>
              <a:solidFill>
                <a:schemeClr val="tx1"/>
              </a:solidFill>
              <a:effectLst/>
              <a:uLnTx/>
              <a:uFillTx/>
              <a:latin typeface="+mj-lt"/>
              <a:ea typeface="+mj-ea"/>
              <a:cs typeface="+mj-cs"/>
            </a:endParaRPr>
          </a:p>
        </p:txBody>
      </p:sp>
      <p:graphicFrame>
        <p:nvGraphicFramePr>
          <p:cNvPr id="5" name="Diagram 4"/>
          <p:cNvGraphicFramePr/>
          <p:nvPr/>
        </p:nvGraphicFramePr>
        <p:xfrm>
          <a:off x="1524000" y="216263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CC1AD7F6-BC59-B04F-B79F-8EA07494A80A}"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725714"/>
            <a:ext cx="7772400" cy="1001486"/>
          </a:xfrm>
          <a:prstGeom prst="rect">
            <a:avLst/>
          </a:prstGeom>
        </p:spPr>
        <p:txBody>
          <a:bodyPr vert="horz" lIns="91440" tIns="45720" rIns="91440" bIns="45720" rtlCol="0" anchor="t">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COMMUNITY BURNOUT </a:t>
            </a:r>
            <a:endParaRPr kumimoji="0" lang="en-US" sz="4000" b="1" i="0" u="none" strike="noStrike" kern="1200" cap="all" spc="0" normalizeH="0" baseline="0" noProof="0" dirty="0">
              <a:ln>
                <a:noFill/>
              </a:ln>
              <a:solidFill>
                <a:schemeClr val="tx1"/>
              </a:solidFill>
              <a:effectLst/>
              <a:uLnTx/>
              <a:uFillTx/>
              <a:latin typeface="+mj-lt"/>
              <a:ea typeface="+mj-ea"/>
              <a:cs typeface="+mj-cs"/>
            </a:endParaRPr>
          </a:p>
        </p:txBody>
      </p:sp>
      <p:graphicFrame>
        <p:nvGraphicFramePr>
          <p:cNvPr id="8" name="Diagram 7"/>
          <p:cNvGraphicFramePr/>
          <p:nvPr/>
        </p:nvGraphicFramePr>
        <p:xfrm>
          <a:off x="1524000" y="1538514"/>
          <a:ext cx="6096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CC1AD7F6-BC59-B04F-B79F-8EA07494A80A}"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67429"/>
            <a:ext cx="8229600" cy="1143000"/>
          </a:xfrm>
        </p:spPr>
        <p:txBody>
          <a:bodyPr>
            <a:noAutofit/>
          </a:bodyPr>
          <a:lstStyle/>
          <a:p>
            <a:r>
              <a:rPr lang="en-US" sz="3600" dirty="0" smtClean="0"/>
              <a:t>An Effective Way To Bring New Ideas to the Table is the use of Brainstorming</a:t>
            </a:r>
            <a:endParaRPr lang="en-US" sz="3600" dirty="0"/>
          </a:p>
        </p:txBody>
      </p:sp>
      <p:sp>
        <p:nvSpPr>
          <p:cNvPr id="6" name="Title 1"/>
          <p:cNvSpPr txBox="1">
            <a:spLocks/>
          </p:cNvSpPr>
          <p:nvPr/>
        </p:nvSpPr>
        <p:spPr>
          <a:xfrm>
            <a:off x="457200" y="3904343"/>
            <a:ext cx="8229600" cy="1143000"/>
          </a:xfrm>
          <a:prstGeom prst="rect">
            <a:avLst/>
          </a:prstGeom>
        </p:spPr>
        <p:txBody>
          <a:bodyPr vert="horz" lIns="91440" tIns="45720" rIns="91440" bIns="45720" rtlCol="0" anchor="ctr">
            <a:normAutofit fontScale="67500" lnSpcReduction="20000"/>
          </a:bodyPr>
          <a:lstStyle/>
          <a:p>
            <a:pPr marL="0" marR="0" lvl="0" indent="0" algn="ctr" defTabSz="457200" rtl="0" eaLnBrk="1" fontAlgn="auto" latinLnBrk="0" hangingPunct="1">
              <a:lnSpc>
                <a:spcPct val="100000"/>
              </a:lnSpc>
              <a:spcBef>
                <a:spcPct val="0"/>
              </a:spcBef>
              <a:spcAft>
                <a:spcPts val="0"/>
              </a:spcAft>
              <a:buClrTx/>
              <a:buSzTx/>
              <a:tabLst/>
              <a:defRPr/>
            </a:pPr>
            <a:r>
              <a:rPr kumimoji="0" lang="en-US" sz="8000" b="0" i="0" u="none" strike="noStrike" kern="1200" cap="none" spc="0" normalizeH="0" baseline="0" noProof="0" dirty="0" smtClean="0">
                <a:ln>
                  <a:noFill/>
                </a:ln>
                <a:solidFill>
                  <a:schemeClr val="tx1"/>
                </a:solidFill>
                <a:effectLst/>
                <a:uLnTx/>
                <a:uFillTx/>
                <a:latin typeface="+mj-lt"/>
                <a:ea typeface="+mj-ea"/>
                <a:cs typeface="+mj-cs"/>
              </a:rPr>
              <a:t>94%</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improvement in ability to think of good ideas after brainstorming training session</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txBox="1">
            <a:spLocks/>
          </p:cNvSpPr>
          <p:nvPr/>
        </p:nvSpPr>
        <p:spPr>
          <a:xfrm>
            <a:off x="246743" y="580571"/>
            <a:ext cx="8665028" cy="1661644"/>
          </a:xfrm>
          <a:prstGeom prst="rect">
            <a:avLst/>
          </a:prstGeom>
        </p:spPr>
        <p:txBody>
          <a:bodyPr vert="horz" lIns="91440" tIns="45720" rIns="91440" bIns="45720" rtlCol="0" anchor="ctr">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TIRED</a:t>
            </a:r>
            <a:r>
              <a:rPr kumimoji="0" lang="en-US" sz="4400" b="1" i="0" u="none" strike="noStrike" kern="1200" cap="none" spc="0" normalizeH="0" noProof="0" dirty="0" smtClean="0">
                <a:ln>
                  <a:noFill/>
                </a:ln>
                <a:solidFill>
                  <a:schemeClr val="tx1"/>
                </a:solidFill>
                <a:effectLst/>
                <a:uLnTx/>
                <a:uFillTx/>
                <a:latin typeface="+mj-lt"/>
                <a:ea typeface="+mj-ea"/>
                <a:cs typeface="+mj-cs"/>
              </a:rPr>
              <a:t> OF DOING THE SAME THING</a:t>
            </a:r>
          </a:p>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noProof="0" dirty="0" smtClean="0">
                <a:ln>
                  <a:noFill/>
                </a:ln>
                <a:solidFill>
                  <a:schemeClr val="tx1"/>
                </a:solidFill>
                <a:effectLst/>
                <a:uLnTx/>
                <a:uFillTx/>
                <a:latin typeface="+mj-lt"/>
                <a:ea typeface="+mj-ea"/>
                <a:cs typeface="+mj-cs"/>
              </a:rPr>
              <a:t>	OVER &amp; OVER &amp; OVER…..?</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8" name="Slide Number Placeholder 7"/>
          <p:cNvSpPr>
            <a:spLocks noGrp="1"/>
          </p:cNvSpPr>
          <p:nvPr>
            <p:ph type="sldNum" sz="quarter" idx="12"/>
          </p:nvPr>
        </p:nvSpPr>
        <p:spPr/>
        <p:txBody>
          <a:bodyPr/>
          <a:lstStyle/>
          <a:p>
            <a:fld id="{CC1AD7F6-BC59-B04F-B79F-8EA07494A80A}" type="slidenum">
              <a:rPr lang="en-US" smtClean="0"/>
              <a:pPr/>
              <a:t>13</a:t>
            </a:fld>
            <a:endParaRPr lang="en-US" dirty="0"/>
          </a:p>
        </p:txBody>
      </p:sp>
      <p:sp>
        <p:nvSpPr>
          <p:cNvPr id="10" name="Title 1"/>
          <p:cNvSpPr txBox="1">
            <a:spLocks/>
          </p:cNvSpPr>
          <p:nvPr/>
        </p:nvSpPr>
        <p:spPr>
          <a:xfrm>
            <a:off x="457200" y="5529943"/>
            <a:ext cx="8382000" cy="571500"/>
          </a:xfrm>
          <a:prstGeom prst="rect">
            <a:avLst/>
          </a:prstGeom>
          <a:solidFill>
            <a:schemeClr val="accent3">
              <a:lumMod val="60000"/>
              <a:lumOff val="40000"/>
            </a:schemeClr>
          </a:solidFill>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i="1" u="none" strike="noStrike" kern="1200" normalizeH="0" baseline="0" noProof="0" dirty="0" smtClean="0">
                <a:uLnTx/>
                <a:uFillTx/>
                <a:latin typeface="+mj-lt"/>
                <a:ea typeface="+mj-ea"/>
                <a:cs typeface="+mj-cs"/>
              </a:rPr>
              <a:t>“No one of us is as smart as all of us thinking creatively.”</a:t>
            </a:r>
            <a:endParaRPr kumimoji="0" lang="en-US" sz="2800" i="1" u="none" strike="noStrike" kern="1200" normalizeH="0" baseline="0" noProof="0" dirty="0">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642"/>
            <a:ext cx="8229600" cy="1143000"/>
          </a:xfrm>
        </p:spPr>
        <p:txBody>
          <a:bodyPr/>
          <a:lstStyle/>
          <a:p>
            <a:pPr algn="l"/>
            <a:r>
              <a:rPr lang="en-US" b="1" dirty="0" smtClean="0"/>
              <a:t>BRAINSTORMING RULES</a:t>
            </a:r>
            <a:endParaRPr lang="en-US" b="1" dirty="0"/>
          </a:p>
        </p:txBody>
      </p:sp>
      <p:sp>
        <p:nvSpPr>
          <p:cNvPr id="3" name="Title 1"/>
          <p:cNvSpPr txBox="1">
            <a:spLocks/>
          </p:cNvSpPr>
          <p:nvPr/>
        </p:nvSpPr>
        <p:spPr>
          <a:xfrm>
            <a:off x="1103086" y="1799771"/>
            <a:ext cx="6995886" cy="4010705"/>
          </a:xfrm>
          <a:prstGeom prst="rect">
            <a:avLst/>
          </a:prstGeom>
        </p:spPr>
        <p:txBody>
          <a:bodyPr vert="horz" lIns="91440" tIns="45720" rIns="91440" bIns="45720" rtlCol="0" anchor="ctr">
            <a:normAutofit fontScale="92500" lnSpcReduction="10000"/>
          </a:bodyPr>
          <a:lstStyle/>
          <a:p>
            <a:pPr marL="465138" marR="0" lvl="0" indent="-465138" defTabSz="457200" rtl="0" eaLnBrk="1" fontAlgn="auto" latinLnBrk="0" hangingPunct="1">
              <a:lnSpc>
                <a:spcPct val="100000"/>
              </a:lnSpc>
              <a:spcBef>
                <a:spcPct val="0"/>
              </a:spcBef>
              <a:spcAft>
                <a:spcPts val="0"/>
              </a:spcAft>
              <a:buClrTx/>
              <a:buSzTx/>
              <a:buFontTx/>
              <a:buAutoNum type="arabicPeriod"/>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465138" marR="0" lvl="0" indent="-465138" defTabSz="457200" rtl="0" eaLnBrk="1" fontAlgn="auto" latinLnBrk="0" hangingPunct="1">
              <a:lnSpc>
                <a:spcPct val="100000"/>
              </a:lnSpc>
              <a:spcBef>
                <a:spcPct val="0"/>
              </a:spcBef>
              <a:spcAft>
                <a:spcPts val="0"/>
              </a:spcAft>
              <a:buClrTx/>
              <a:buSzTx/>
              <a:buFontTx/>
              <a:buAutoNum type="arabicPeriod"/>
              <a:tabLst/>
              <a:defRPr/>
            </a:pPr>
            <a:r>
              <a:rPr kumimoji="0" lang="en-US" sz="4300" b="1" i="0" u="none" strike="noStrike" kern="1200" cap="none" spc="0" normalizeH="0" baseline="0" noProof="0" dirty="0" smtClean="0">
                <a:ln>
                  <a:noFill/>
                </a:ln>
                <a:solidFill>
                  <a:schemeClr val="tx1"/>
                </a:solidFill>
                <a:effectLst/>
                <a:uLnTx/>
                <a:uFillTx/>
                <a:ea typeface="+mj-ea"/>
                <a:cs typeface="+mj-cs"/>
              </a:rPr>
              <a:t>List the possibilities</a:t>
            </a:r>
          </a:p>
          <a:p>
            <a:pPr marL="855663" lvl="1" indent="-398463">
              <a:spcBef>
                <a:spcPct val="0"/>
              </a:spcBef>
            </a:pPr>
            <a:r>
              <a:rPr lang="en-US" sz="4300" dirty="0" smtClean="0">
                <a:ea typeface="+mj-ea"/>
                <a:cs typeface="+mj-cs"/>
              </a:rPr>
              <a:t>-	quantity over quality</a:t>
            </a:r>
          </a:p>
          <a:p>
            <a:pPr marL="914400" lvl="1" indent="-457200">
              <a:spcBef>
                <a:spcPct val="0"/>
              </a:spcBef>
            </a:pPr>
            <a:r>
              <a:rPr lang="en-US" sz="4300" dirty="0" smtClean="0">
                <a:ea typeface="+mj-ea"/>
                <a:cs typeface="+mj-cs"/>
              </a:rPr>
              <a:t>-	wild ideas welcomed</a:t>
            </a:r>
          </a:p>
          <a:p>
            <a:pPr marL="914400" lvl="1" indent="-457200">
              <a:spcBef>
                <a:spcPct val="0"/>
              </a:spcBef>
              <a:buFontTx/>
              <a:buChar char="-"/>
            </a:pPr>
            <a:r>
              <a:rPr lang="en-US" sz="4300" dirty="0" smtClean="0">
                <a:ea typeface="+mj-ea"/>
                <a:cs typeface="+mj-cs"/>
              </a:rPr>
              <a:t>hitchhike on another’s idea</a:t>
            </a:r>
          </a:p>
          <a:p>
            <a:pPr marL="914400" marR="0" lvl="0" indent="-449263" defTabSz="457200" rtl="0" eaLnBrk="1" fontAlgn="auto" latinLnBrk="0" hangingPunct="1">
              <a:lnSpc>
                <a:spcPct val="100000"/>
              </a:lnSpc>
              <a:spcBef>
                <a:spcPct val="0"/>
              </a:spcBef>
              <a:spcAft>
                <a:spcPts val="0"/>
              </a:spcAft>
              <a:buClrTx/>
              <a:buSzTx/>
              <a:tabLst/>
              <a:defRPr/>
            </a:pPr>
            <a:r>
              <a:rPr lang="en-US" sz="4300" dirty="0" smtClean="0">
                <a:ea typeface="+mj-ea"/>
                <a:cs typeface="+mj-cs"/>
              </a:rPr>
              <a:t>-	no criticizing, eye rolling, groans, sighs, etc.</a:t>
            </a:r>
          </a:p>
          <a:p>
            <a:pPr marL="742950" marR="0" lvl="0" indent="-277813" defTabSz="457200" rtl="0" eaLnBrk="1" fontAlgn="auto" latinLnBrk="0" hangingPunct="1">
              <a:lnSpc>
                <a:spcPct val="100000"/>
              </a:lnSpc>
              <a:spcBef>
                <a:spcPct val="0"/>
              </a:spcBef>
              <a:spcAft>
                <a:spcPts val="0"/>
              </a:spcAft>
              <a:buClrTx/>
              <a:buSzTx/>
              <a:tabLst/>
              <a:defRPr/>
            </a:pPr>
            <a:endParaRPr kumimoji="0" lang="en-US" sz="4300" b="0" i="0" u="none" strike="noStrike" kern="1200" cap="none" spc="0" normalizeH="0" baseline="0" noProof="0" dirty="0">
              <a:ln>
                <a:noFill/>
              </a:ln>
              <a:solidFill>
                <a:schemeClr val="tx1"/>
              </a:solidFill>
              <a:effectLst/>
              <a:uLnTx/>
              <a:uFillTx/>
              <a:ea typeface="+mj-ea"/>
              <a:cs typeface="+mj-cs"/>
            </a:endParaRPr>
          </a:p>
        </p:txBody>
      </p:sp>
      <p:sp>
        <p:nvSpPr>
          <p:cNvPr id="7" name="Slide Number Placeholder 6"/>
          <p:cNvSpPr>
            <a:spLocks noGrp="1"/>
          </p:cNvSpPr>
          <p:nvPr>
            <p:ph type="sldNum" sz="quarter" idx="12"/>
          </p:nvPr>
        </p:nvSpPr>
        <p:spPr/>
        <p:txBody>
          <a:bodyPr/>
          <a:lstStyle/>
          <a:p>
            <a:fld id="{CC1AD7F6-BC59-B04F-B79F-8EA07494A80A}" type="slidenum">
              <a:rPr lang="en-US" smtClean="0"/>
              <a:pPr/>
              <a:t>14</a:t>
            </a:fld>
            <a:endParaRPr lang="en-US" dirty="0"/>
          </a:p>
        </p:txBody>
      </p:sp>
      <p:pic>
        <p:nvPicPr>
          <p:cNvPr id="8" name="Picture 7" descr="Brainstorming - bright idea.jpg"/>
          <p:cNvPicPr>
            <a:picLocks noChangeAspect="1"/>
          </p:cNvPicPr>
          <p:nvPr/>
        </p:nvPicPr>
        <p:blipFill>
          <a:blip r:embed="rId3">
            <a:lum contrast="20000"/>
          </a:blip>
          <a:stretch>
            <a:fillRect/>
          </a:stretch>
        </p:blipFill>
        <p:spPr>
          <a:xfrm>
            <a:off x="6553200" y="611868"/>
            <a:ext cx="1784221" cy="1416048"/>
          </a:xfrm>
          <a:prstGeom prst="ellipse">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03086" y="1799771"/>
            <a:ext cx="6995886" cy="4010705"/>
          </a:xfrm>
          <a:prstGeom prst="rect">
            <a:avLst/>
          </a:prstGeom>
        </p:spPr>
        <p:txBody>
          <a:bodyPr vert="horz" lIns="91440" tIns="45720" rIns="91440" bIns="45720" rtlCol="0" anchor="ctr">
            <a:normAutofit fontScale="92500" lnSpcReduction="10000"/>
          </a:bodyPr>
          <a:lstStyle/>
          <a:p>
            <a:pPr marL="465138" marR="0" lvl="0" indent="-465138" defTabSz="457200" rtl="0" eaLnBrk="1" fontAlgn="auto" latinLnBrk="0" hangingPunct="1">
              <a:lnSpc>
                <a:spcPct val="100000"/>
              </a:lnSpc>
              <a:spcBef>
                <a:spcPct val="0"/>
              </a:spcBef>
              <a:spcAft>
                <a:spcPts val="0"/>
              </a:spcAft>
              <a:buClrTx/>
              <a:buSzTx/>
              <a:buFontTx/>
              <a:buAutoNum type="arabicPeriod"/>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465138" marR="0" lvl="0" indent="-465138" defTabSz="457200" rtl="0" eaLnBrk="1" fontAlgn="auto" latinLnBrk="0" hangingPunct="1">
              <a:lnSpc>
                <a:spcPct val="100000"/>
              </a:lnSpc>
              <a:spcBef>
                <a:spcPct val="0"/>
              </a:spcBef>
              <a:spcAft>
                <a:spcPts val="0"/>
              </a:spcAft>
              <a:buClrTx/>
              <a:buSzTx/>
              <a:buFont typeface="+mj-lt"/>
              <a:buAutoNum type="arabicPeriod" startAt="2"/>
              <a:tabLst/>
              <a:defRPr/>
            </a:pPr>
            <a:r>
              <a:rPr kumimoji="0" lang="en-US" sz="4300" b="1" i="0" u="none" strike="noStrike" kern="1200" cap="none" spc="0" normalizeH="0" baseline="0" noProof="0" dirty="0" smtClean="0">
                <a:ln>
                  <a:noFill/>
                </a:ln>
                <a:solidFill>
                  <a:schemeClr val="tx1"/>
                </a:solidFill>
                <a:effectLst/>
                <a:uLnTx/>
                <a:uFillTx/>
                <a:ea typeface="+mj-ea"/>
                <a:cs typeface="+mj-cs"/>
              </a:rPr>
              <a:t>Look  at the list </a:t>
            </a:r>
          </a:p>
          <a:p>
            <a:pPr marL="914400" marR="0" lvl="0" indent="-449263" defTabSz="457200" rtl="0" eaLnBrk="1" fontAlgn="auto" latinLnBrk="0" hangingPunct="1">
              <a:lnSpc>
                <a:spcPct val="100000"/>
              </a:lnSpc>
              <a:spcBef>
                <a:spcPct val="0"/>
              </a:spcBef>
              <a:spcAft>
                <a:spcPts val="0"/>
              </a:spcAft>
              <a:buClrTx/>
              <a:buSzTx/>
              <a:buFontTx/>
              <a:buChar char="-"/>
              <a:defRPr/>
            </a:pPr>
            <a:r>
              <a:rPr kumimoji="0" lang="en-US" sz="4300" b="0" i="0" u="none" strike="noStrike" kern="1200" cap="none" spc="0" normalizeH="0" baseline="0" noProof="0" dirty="0" smtClean="0">
                <a:ln>
                  <a:noFill/>
                </a:ln>
                <a:solidFill>
                  <a:schemeClr val="tx1"/>
                </a:solidFill>
                <a:effectLst/>
                <a:uLnTx/>
                <a:uFillTx/>
                <a:ea typeface="+mj-ea"/>
                <a:cs typeface="+mj-cs"/>
              </a:rPr>
              <a:t>Any</a:t>
            </a:r>
            <a:r>
              <a:rPr lang="en-US" sz="4300" dirty="0" smtClean="0">
                <a:ea typeface="+mj-ea"/>
                <a:cs typeface="+mj-cs"/>
              </a:rPr>
              <a:t> non-starters?</a:t>
            </a:r>
          </a:p>
          <a:p>
            <a:pPr marL="914400" lvl="1" indent="-457200">
              <a:spcBef>
                <a:spcPct val="0"/>
              </a:spcBef>
              <a:buFontTx/>
              <a:buChar char="-"/>
            </a:pPr>
            <a:r>
              <a:rPr lang="en-US" sz="4300" dirty="0" smtClean="0">
                <a:ea typeface="+mj-ea"/>
                <a:cs typeface="+mj-cs"/>
              </a:rPr>
              <a:t>Look at what might work</a:t>
            </a:r>
          </a:p>
          <a:p>
            <a:pPr marL="1139825" lvl="2" indent="-225425">
              <a:spcBef>
                <a:spcPct val="0"/>
              </a:spcBef>
              <a:buFontTx/>
              <a:buChar char="-"/>
            </a:pPr>
            <a:r>
              <a:rPr lang="en-US" sz="4300" dirty="0" smtClean="0">
                <a:ea typeface="+mj-ea"/>
                <a:cs typeface="+mj-cs"/>
              </a:rPr>
              <a:t>any interesting ones?</a:t>
            </a:r>
          </a:p>
          <a:p>
            <a:pPr marL="1139825" lvl="2" indent="-225425">
              <a:spcBef>
                <a:spcPct val="0"/>
              </a:spcBef>
              <a:buFontTx/>
              <a:buChar char="-"/>
            </a:pPr>
            <a:r>
              <a:rPr lang="en-US" sz="4300" dirty="0" smtClean="0">
                <a:ea typeface="+mj-ea"/>
                <a:cs typeface="+mj-cs"/>
              </a:rPr>
              <a:t>can any be combined?</a:t>
            </a:r>
          </a:p>
          <a:p>
            <a:pPr lvl="2" indent="-449263">
              <a:spcBef>
                <a:spcPct val="0"/>
              </a:spcBef>
            </a:pPr>
            <a:r>
              <a:rPr lang="en-US" sz="4300" dirty="0" smtClean="0">
                <a:ea typeface="+mj-ea"/>
                <a:cs typeface="+mj-cs"/>
              </a:rPr>
              <a:t>-	Prioritize</a:t>
            </a:r>
          </a:p>
          <a:p>
            <a:pPr marL="742950" marR="0" lvl="0" indent="-277813" defTabSz="457200" rtl="0" eaLnBrk="1" fontAlgn="auto" latinLnBrk="0" hangingPunct="1">
              <a:lnSpc>
                <a:spcPct val="100000"/>
              </a:lnSpc>
              <a:spcBef>
                <a:spcPct val="0"/>
              </a:spcBef>
              <a:spcAft>
                <a:spcPts val="0"/>
              </a:spcAft>
              <a:buClrTx/>
              <a:buSzTx/>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a:spLocks noGrp="1"/>
          </p:cNvSpPr>
          <p:nvPr>
            <p:ph type="title"/>
          </p:nvPr>
        </p:nvSpPr>
        <p:spPr>
          <a:xfrm>
            <a:off x="457200" y="482600"/>
            <a:ext cx="8229600" cy="1143000"/>
          </a:xfrm>
        </p:spPr>
        <p:txBody>
          <a:bodyPr/>
          <a:lstStyle/>
          <a:p>
            <a:pPr algn="l"/>
            <a:r>
              <a:rPr lang="en-US" b="1" dirty="0" smtClean="0"/>
              <a:t>BRAINSTORMING RULES</a:t>
            </a:r>
            <a:endParaRPr lang="en-US" b="1"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15</a:t>
            </a:fld>
            <a:endParaRPr lang="en-US" dirty="0"/>
          </a:p>
        </p:txBody>
      </p:sp>
      <p:pic>
        <p:nvPicPr>
          <p:cNvPr id="7" name="Picture 6" descr="Brainstorming - bright idea.jpg"/>
          <p:cNvPicPr>
            <a:picLocks noChangeAspect="1"/>
          </p:cNvPicPr>
          <p:nvPr/>
        </p:nvPicPr>
        <p:blipFill>
          <a:blip r:embed="rId3">
            <a:lum contrast="20000"/>
          </a:blip>
          <a:stretch>
            <a:fillRect/>
          </a:stretch>
        </p:blipFill>
        <p:spPr>
          <a:xfrm>
            <a:off x="6553200" y="611868"/>
            <a:ext cx="1784221" cy="1416048"/>
          </a:xfrm>
          <a:prstGeom prst="ellipse">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1103086" y="1814286"/>
            <a:ext cx="6995886" cy="4010705"/>
          </a:xfrm>
          <a:prstGeom prst="rect">
            <a:avLst/>
          </a:prstGeom>
        </p:spPr>
        <p:txBody>
          <a:bodyPr vert="horz" lIns="91440" tIns="45720" rIns="91440" bIns="45720" rtlCol="0" anchor="ctr">
            <a:normAutofit fontScale="85000" lnSpcReduction="20000"/>
          </a:bodyPr>
          <a:lstStyle/>
          <a:p>
            <a:pPr marL="465138" marR="0" lvl="0" indent="-465138" defTabSz="457200" rtl="0" eaLnBrk="1" fontAlgn="auto" latinLnBrk="0" hangingPunct="1">
              <a:lnSpc>
                <a:spcPct val="100000"/>
              </a:lnSpc>
              <a:spcBef>
                <a:spcPct val="0"/>
              </a:spcBef>
              <a:spcAft>
                <a:spcPts val="0"/>
              </a:spcAft>
              <a:buClrTx/>
              <a:buSzTx/>
              <a:buFontTx/>
              <a:buAutoNum type="arabicPeriod"/>
              <a:tabLst/>
              <a:defRPr/>
            </a:pP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a:p>
            <a:pPr marL="508000" marR="0" lvl="0" indent="-508000" defTabSz="457200" rtl="0" eaLnBrk="1" fontAlgn="auto" latinLnBrk="0" hangingPunct="1">
              <a:lnSpc>
                <a:spcPct val="100000"/>
              </a:lnSpc>
              <a:spcBef>
                <a:spcPct val="0"/>
              </a:spcBef>
              <a:spcAft>
                <a:spcPts val="0"/>
              </a:spcAft>
              <a:buClrTx/>
              <a:buSzTx/>
              <a:buFont typeface="+mj-lt"/>
              <a:buAutoNum type="arabicPeriod" startAt="3"/>
              <a:tabLst/>
              <a:defRPr/>
            </a:pPr>
            <a:r>
              <a:rPr kumimoji="0" lang="en-US" sz="4700" b="1" i="0" u="none" strike="noStrike" kern="1200" cap="none" spc="0" normalizeH="0" baseline="0" noProof="0" dirty="0" smtClean="0">
                <a:ln>
                  <a:noFill/>
                </a:ln>
                <a:solidFill>
                  <a:schemeClr val="tx1"/>
                </a:solidFill>
                <a:effectLst/>
                <a:uLnTx/>
                <a:uFillTx/>
                <a:ea typeface="+mj-ea"/>
                <a:cs typeface="+mj-cs"/>
              </a:rPr>
              <a:t>Move through the list </a:t>
            </a:r>
          </a:p>
          <a:p>
            <a:pPr marL="914400" marR="0" lvl="0" indent="-449263" defTabSz="457200" rtl="0" eaLnBrk="1" fontAlgn="auto" latinLnBrk="0" hangingPunct="1">
              <a:lnSpc>
                <a:spcPct val="100000"/>
              </a:lnSpc>
              <a:spcBef>
                <a:spcPct val="0"/>
              </a:spcBef>
              <a:spcAft>
                <a:spcPts val="0"/>
              </a:spcAft>
              <a:buClrTx/>
              <a:buSzTx/>
              <a:buFontTx/>
              <a:buChar char="-"/>
              <a:defRPr/>
            </a:pPr>
            <a:r>
              <a:rPr kumimoji="0" lang="en-US" sz="4700" b="0" i="0" u="none" strike="noStrike" kern="1200" cap="none" spc="0" normalizeH="0" baseline="0" noProof="0" dirty="0" smtClean="0">
                <a:ln>
                  <a:noFill/>
                </a:ln>
                <a:solidFill>
                  <a:schemeClr val="tx1"/>
                </a:solidFill>
                <a:effectLst/>
                <a:uLnTx/>
                <a:uFillTx/>
                <a:ea typeface="+mj-ea"/>
                <a:cs typeface="+mj-cs"/>
              </a:rPr>
              <a:t>Set rules</a:t>
            </a:r>
          </a:p>
          <a:p>
            <a:pPr marL="1139825" lvl="1" indent="-217488">
              <a:spcBef>
                <a:spcPct val="0"/>
              </a:spcBef>
              <a:buFontTx/>
              <a:buChar char="-"/>
              <a:tabLst>
                <a:tab pos="682625" algn="l"/>
              </a:tabLst>
            </a:pPr>
            <a:r>
              <a:rPr kumimoji="0" lang="en-US" sz="4700" b="0" i="0" u="none" strike="noStrike" kern="1200" cap="none" spc="0" normalizeH="0" noProof="0" dirty="0" smtClean="0">
                <a:ln>
                  <a:noFill/>
                </a:ln>
                <a:solidFill>
                  <a:schemeClr val="tx1"/>
                </a:solidFill>
                <a:effectLst/>
                <a:uLnTx/>
                <a:uFillTx/>
                <a:ea typeface="+mj-ea"/>
                <a:cs typeface="+mj-cs"/>
              </a:rPr>
              <a:t>be open-minded</a:t>
            </a:r>
          </a:p>
          <a:p>
            <a:pPr marL="1139825" lvl="1" indent="-217488">
              <a:spcBef>
                <a:spcPct val="0"/>
              </a:spcBef>
              <a:buFontTx/>
              <a:buChar char="-"/>
              <a:tabLst>
                <a:tab pos="682625" algn="l"/>
              </a:tabLst>
            </a:pPr>
            <a:r>
              <a:rPr lang="en-US" sz="4700" dirty="0" smtClean="0">
                <a:ea typeface="+mj-ea"/>
                <a:cs typeface="+mj-cs"/>
              </a:rPr>
              <a:t>deal with one idea at a time</a:t>
            </a:r>
          </a:p>
          <a:p>
            <a:pPr marL="914400" lvl="1" indent="-457200">
              <a:spcBef>
                <a:spcPct val="0"/>
              </a:spcBef>
              <a:buFontTx/>
              <a:buChar char="-"/>
            </a:pPr>
            <a:r>
              <a:rPr lang="en-US" sz="4700" dirty="0" smtClean="0">
                <a:ea typeface="+mj-ea"/>
                <a:cs typeface="+mj-cs"/>
              </a:rPr>
              <a:t>Refine the list</a:t>
            </a:r>
          </a:p>
          <a:p>
            <a:pPr marL="914400" lvl="1" indent="-457200">
              <a:spcBef>
                <a:spcPct val="0"/>
              </a:spcBef>
              <a:buFontTx/>
              <a:buChar char="-"/>
            </a:pPr>
            <a:r>
              <a:rPr lang="en-US" sz="4700" dirty="0" smtClean="0">
                <a:ea typeface="+mj-ea"/>
                <a:cs typeface="+mj-cs"/>
              </a:rPr>
              <a:t>Clarify ideas</a:t>
            </a:r>
          </a:p>
          <a:p>
            <a:pPr marL="742950" marR="0" lvl="0" indent="-277813" defTabSz="457200" rtl="0" eaLnBrk="1" fontAlgn="auto" latinLnBrk="0" hangingPunct="1">
              <a:lnSpc>
                <a:spcPct val="100000"/>
              </a:lnSpc>
              <a:spcBef>
                <a:spcPct val="0"/>
              </a:spcBef>
              <a:spcAft>
                <a:spcPts val="0"/>
              </a:spcAft>
              <a:buClrTx/>
              <a:buSzTx/>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
          <p:cNvSpPr>
            <a:spLocks noGrp="1"/>
          </p:cNvSpPr>
          <p:nvPr>
            <p:ph type="title"/>
          </p:nvPr>
        </p:nvSpPr>
        <p:spPr>
          <a:xfrm>
            <a:off x="457200" y="453571"/>
            <a:ext cx="8229600" cy="1143000"/>
          </a:xfrm>
        </p:spPr>
        <p:txBody>
          <a:bodyPr/>
          <a:lstStyle/>
          <a:p>
            <a:pPr algn="l"/>
            <a:r>
              <a:rPr lang="en-US" b="1" dirty="0" smtClean="0"/>
              <a:t>BRAINSTORMING RULES</a:t>
            </a:r>
            <a:endParaRPr lang="en-US" b="1"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16</a:t>
            </a:fld>
            <a:endParaRPr lang="en-US" dirty="0"/>
          </a:p>
        </p:txBody>
      </p:sp>
      <p:pic>
        <p:nvPicPr>
          <p:cNvPr id="5" name="Picture 4" descr="Brainstorming - bright idea.jpg"/>
          <p:cNvPicPr>
            <a:picLocks noChangeAspect="1"/>
          </p:cNvPicPr>
          <p:nvPr/>
        </p:nvPicPr>
        <p:blipFill>
          <a:blip r:embed="rId3">
            <a:lum contrast="20000"/>
          </a:blip>
          <a:stretch>
            <a:fillRect/>
          </a:stretch>
        </p:blipFill>
        <p:spPr>
          <a:xfrm>
            <a:off x="6553200" y="611868"/>
            <a:ext cx="1784221" cy="1416048"/>
          </a:xfrm>
          <a:prstGeom prst="ellipse">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457200" y="580571"/>
            <a:ext cx="8229600" cy="1143000"/>
          </a:xfrm>
        </p:spPr>
        <p:txBody>
          <a:bodyPr/>
          <a:lstStyle/>
          <a:p>
            <a:pPr algn="l"/>
            <a:r>
              <a:rPr lang="en-US" b="1" dirty="0" smtClean="0"/>
              <a:t>BRAINSTORMING RULES</a:t>
            </a:r>
            <a:endParaRPr lang="en-US" b="1" dirty="0"/>
          </a:p>
        </p:txBody>
      </p:sp>
      <p:sp>
        <p:nvSpPr>
          <p:cNvPr id="4" name="Title 1"/>
          <p:cNvSpPr txBox="1">
            <a:spLocks/>
          </p:cNvSpPr>
          <p:nvPr/>
        </p:nvSpPr>
        <p:spPr>
          <a:xfrm>
            <a:off x="1103086" y="1723571"/>
            <a:ext cx="6995886" cy="4010705"/>
          </a:xfrm>
          <a:prstGeom prst="rect">
            <a:avLst/>
          </a:prstGeom>
        </p:spPr>
        <p:txBody>
          <a:bodyPr vert="horz" lIns="91440" tIns="45720" rIns="91440" bIns="45720" rtlCol="0" anchor="ctr">
            <a:normAutofit/>
          </a:bodyPr>
          <a:lstStyle/>
          <a:p>
            <a:pPr marL="465138" lvl="1" indent="-465138">
              <a:spcBef>
                <a:spcPct val="0"/>
              </a:spcBef>
              <a:buFont typeface="+mj-lt"/>
              <a:buAutoNum type="arabicPeriod" startAt="4"/>
            </a:pPr>
            <a:r>
              <a:rPr kumimoji="0" lang="en-US" sz="4000" b="1" i="0" u="none" strike="noStrike" kern="1200" cap="none" spc="0" normalizeH="0" baseline="0" noProof="0" dirty="0" smtClean="0">
                <a:ln>
                  <a:noFill/>
                </a:ln>
                <a:solidFill>
                  <a:schemeClr val="tx1"/>
                </a:solidFill>
                <a:effectLst/>
                <a:uLnTx/>
                <a:uFillTx/>
                <a:ea typeface="+mj-ea"/>
                <a:cs typeface="+mj-cs"/>
              </a:rPr>
              <a:t>Agree on an option </a:t>
            </a:r>
          </a:p>
          <a:p>
            <a:pPr marL="914400" marR="0" lvl="0" indent="-449263" defTabSz="457200" rtl="0" eaLnBrk="1" fontAlgn="auto" latinLnBrk="0" hangingPunct="1">
              <a:lnSpc>
                <a:spcPct val="100000"/>
              </a:lnSpc>
              <a:spcBef>
                <a:spcPct val="0"/>
              </a:spcBef>
              <a:spcAft>
                <a:spcPts val="0"/>
              </a:spcAft>
              <a:buClrTx/>
              <a:buSzTx/>
              <a:buFontTx/>
              <a:buChar char="-"/>
              <a:defRPr/>
            </a:pPr>
            <a:r>
              <a:rPr lang="en-US" sz="4000" dirty="0" smtClean="0">
                <a:ea typeface="+mj-ea"/>
                <a:cs typeface="+mj-cs"/>
              </a:rPr>
              <a:t>Is it practical?</a:t>
            </a:r>
          </a:p>
          <a:p>
            <a:pPr marL="914400" marR="0" lvl="0" indent="-449263" defTabSz="457200" rtl="0" eaLnBrk="1" fontAlgn="auto" latinLnBrk="0" hangingPunct="1">
              <a:lnSpc>
                <a:spcPct val="100000"/>
              </a:lnSpc>
              <a:spcBef>
                <a:spcPct val="0"/>
              </a:spcBef>
              <a:spcAft>
                <a:spcPts val="0"/>
              </a:spcAft>
              <a:buClrTx/>
              <a:buSzTx/>
              <a:buFontTx/>
              <a:buChar char="-"/>
              <a:defRPr/>
            </a:pPr>
            <a:r>
              <a:rPr kumimoji="0" lang="en-US" sz="4000" b="0" i="0" u="none" strike="noStrike" kern="1200" cap="none" spc="0" normalizeH="0" baseline="0" noProof="0" dirty="0" smtClean="0">
                <a:ln>
                  <a:noFill/>
                </a:ln>
                <a:solidFill>
                  <a:schemeClr val="tx1"/>
                </a:solidFill>
                <a:effectLst/>
                <a:uLnTx/>
                <a:uFillTx/>
                <a:ea typeface="+mj-ea"/>
                <a:cs typeface="+mj-cs"/>
              </a:rPr>
              <a:t>What are the details that</a:t>
            </a:r>
            <a:r>
              <a:rPr kumimoji="0" lang="en-US" sz="4000" b="0" i="0" u="none" strike="noStrike" kern="1200" cap="none" spc="0" normalizeH="0" noProof="0" dirty="0" smtClean="0">
                <a:ln>
                  <a:noFill/>
                </a:ln>
                <a:solidFill>
                  <a:schemeClr val="tx1"/>
                </a:solidFill>
                <a:effectLst/>
                <a:uLnTx/>
                <a:uFillTx/>
                <a:ea typeface="+mj-ea"/>
                <a:cs typeface="+mj-cs"/>
              </a:rPr>
              <a:t> need to be </a:t>
            </a:r>
            <a:r>
              <a:rPr kumimoji="0" lang="en-US" sz="4000" b="0" i="0" u="none" strike="noStrike" kern="1200" cap="none" spc="0" normalizeH="0" baseline="0" noProof="0" dirty="0" smtClean="0">
                <a:ln>
                  <a:noFill/>
                </a:ln>
                <a:solidFill>
                  <a:schemeClr val="tx1"/>
                </a:solidFill>
                <a:effectLst/>
                <a:uLnTx/>
                <a:uFillTx/>
                <a:ea typeface="+mj-ea"/>
                <a:cs typeface="+mj-cs"/>
              </a:rPr>
              <a:t>considered to successfully implement?</a:t>
            </a:r>
          </a:p>
        </p:txBody>
      </p:sp>
      <p:sp>
        <p:nvSpPr>
          <p:cNvPr id="6" name="Slide Number Placeholder 5"/>
          <p:cNvSpPr>
            <a:spLocks noGrp="1"/>
          </p:cNvSpPr>
          <p:nvPr>
            <p:ph type="sldNum" sz="quarter" idx="12"/>
          </p:nvPr>
        </p:nvSpPr>
        <p:spPr/>
        <p:txBody>
          <a:bodyPr/>
          <a:lstStyle/>
          <a:p>
            <a:fld id="{CC1AD7F6-BC59-B04F-B79F-8EA07494A80A}" type="slidenum">
              <a:rPr lang="en-US" smtClean="0"/>
              <a:pPr/>
              <a:t>17</a:t>
            </a:fld>
            <a:endParaRPr lang="en-US" dirty="0"/>
          </a:p>
        </p:txBody>
      </p:sp>
      <p:pic>
        <p:nvPicPr>
          <p:cNvPr id="5" name="Picture 4" descr="Brainstorming - bright idea.jpg"/>
          <p:cNvPicPr>
            <a:picLocks noChangeAspect="1"/>
          </p:cNvPicPr>
          <p:nvPr/>
        </p:nvPicPr>
        <p:blipFill>
          <a:blip r:embed="rId3">
            <a:lum contrast="20000"/>
          </a:blip>
          <a:stretch>
            <a:fillRect/>
          </a:stretch>
        </p:blipFill>
        <p:spPr>
          <a:xfrm>
            <a:off x="6553200" y="611868"/>
            <a:ext cx="1784221" cy="1416048"/>
          </a:xfrm>
          <a:prstGeom prst="ellipse">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CHOOSING YOUR FUNDRAISER</a:t>
            </a:r>
            <a:endParaRPr lang="en-US" b="1" dirty="0"/>
          </a:p>
        </p:txBody>
      </p:sp>
      <p:sp>
        <p:nvSpPr>
          <p:cNvPr id="3" name="TextBox 2"/>
          <p:cNvSpPr txBox="1"/>
          <p:nvPr/>
        </p:nvSpPr>
        <p:spPr>
          <a:xfrm>
            <a:off x="609600" y="2496457"/>
            <a:ext cx="7678057" cy="2954655"/>
          </a:xfrm>
          <a:prstGeom prst="rect">
            <a:avLst/>
          </a:prstGeom>
          <a:noFill/>
        </p:spPr>
        <p:txBody>
          <a:bodyPr wrap="square" rtlCol="0">
            <a:spAutoFit/>
          </a:bodyPr>
          <a:lstStyle/>
          <a:p>
            <a:pPr marL="465138" indent="-465138">
              <a:buFont typeface="+mj-lt"/>
              <a:buAutoNum type="arabicPeriod"/>
            </a:pPr>
            <a:r>
              <a:rPr lang="en-US" sz="2800" dirty="0" smtClean="0"/>
              <a:t>Check the community for similar events.</a:t>
            </a:r>
          </a:p>
          <a:p>
            <a:pPr marL="342900" indent="-342900"/>
            <a:endParaRPr lang="en-US" sz="2800" dirty="0" smtClean="0"/>
          </a:p>
          <a:p>
            <a:pPr marL="465138" indent="-465138">
              <a:buAutoNum type="arabicPeriod" startAt="2"/>
            </a:pPr>
            <a:r>
              <a:rPr lang="en-US" sz="2800" dirty="0" smtClean="0"/>
              <a:t>Does the event have an opportunity to grow?</a:t>
            </a:r>
          </a:p>
          <a:p>
            <a:pPr marL="514350" indent="-514350"/>
            <a:endParaRPr lang="en-US" sz="2800" dirty="0" smtClean="0"/>
          </a:p>
          <a:p>
            <a:pPr marL="465138" indent="-465138"/>
            <a:r>
              <a:rPr lang="en-US" sz="2800" dirty="0" smtClean="0"/>
              <a:t>3.  Does it have the opportunity to feed off other events or traditions?  </a:t>
            </a:r>
            <a:endParaRPr lang="en-US" sz="2400" dirty="0" smtClean="0"/>
          </a:p>
          <a:p>
            <a:endParaRPr lang="en-US" dirty="0"/>
          </a:p>
        </p:txBody>
      </p:sp>
      <p:sp>
        <p:nvSpPr>
          <p:cNvPr id="4" name="Title 1"/>
          <p:cNvSpPr txBox="1">
            <a:spLocks/>
          </p:cNvSpPr>
          <p:nvPr/>
        </p:nvSpPr>
        <p:spPr>
          <a:xfrm>
            <a:off x="609600" y="1404938"/>
            <a:ext cx="7068457" cy="9173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ea typeface="+mj-ea"/>
                <a:cs typeface="+mj-cs"/>
              </a:rPr>
              <a:t>Do your Homework!</a:t>
            </a:r>
            <a:endParaRPr kumimoji="0" lang="en-US" sz="3600" b="1" i="0" u="none" strike="noStrike" kern="1200" cap="none" spc="0" normalizeH="0" baseline="0" noProof="0" dirty="0">
              <a:ln>
                <a:noFill/>
              </a:ln>
              <a:solidFill>
                <a:schemeClr val="tx1"/>
              </a:solidFill>
              <a:effectLst/>
              <a:uLnTx/>
              <a:uFillTx/>
              <a:ea typeface="+mj-ea"/>
              <a:cs typeface="+mj-cs"/>
            </a:endParaRPr>
          </a:p>
        </p:txBody>
      </p:sp>
      <p:sp>
        <p:nvSpPr>
          <p:cNvPr id="6" name="Slide Number Placeholder 5"/>
          <p:cNvSpPr>
            <a:spLocks noGrp="1"/>
          </p:cNvSpPr>
          <p:nvPr>
            <p:ph type="sldNum" sz="quarter" idx="12"/>
          </p:nvPr>
        </p:nvSpPr>
        <p:spPr/>
        <p:txBody>
          <a:bodyPr/>
          <a:lstStyle/>
          <a:p>
            <a:fld id="{CC1AD7F6-BC59-B04F-B79F-8EA07494A80A}"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b="1" dirty="0" smtClean="0"/>
              <a:t>THE EVENT COMMITTEE</a:t>
            </a:r>
            <a:endParaRPr lang="en-US" b="1" dirty="0"/>
          </a:p>
        </p:txBody>
      </p:sp>
      <p:graphicFrame>
        <p:nvGraphicFramePr>
          <p:cNvPr id="5" name="Diagram 4"/>
          <p:cNvGraphicFramePr/>
          <p:nvPr/>
        </p:nvGraphicFramePr>
        <p:xfrm>
          <a:off x="904875" y="1417638"/>
          <a:ext cx="74295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p:cNvSpPr>
            <a:spLocks noGrp="1"/>
          </p:cNvSpPr>
          <p:nvPr>
            <p:ph type="sldNum" sz="quarter" idx="12"/>
          </p:nvPr>
        </p:nvSpPr>
        <p:spPr/>
        <p:txBody>
          <a:bodyPr/>
          <a:lstStyle/>
          <a:p>
            <a:fld id="{CC1AD7F6-BC59-B04F-B79F-8EA07494A80A}"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Presentation Overview</a:t>
            </a:r>
            <a:endParaRPr lang="en-US" b="1" dirty="0">
              <a:latin typeface="Calibri" pitchFamily="34" charset="0"/>
            </a:endParaRPr>
          </a:p>
        </p:txBody>
      </p:sp>
      <p:sp>
        <p:nvSpPr>
          <p:cNvPr id="3" name="Content Placeholder 2"/>
          <p:cNvSpPr>
            <a:spLocks noGrp="1"/>
          </p:cNvSpPr>
          <p:nvPr>
            <p:ph idx="1"/>
          </p:nvPr>
        </p:nvSpPr>
        <p:spPr/>
        <p:txBody>
          <a:bodyPr>
            <a:normAutofit/>
          </a:bodyPr>
          <a:lstStyle/>
          <a:p>
            <a:r>
              <a:rPr lang="en-US" dirty="0" smtClean="0">
                <a:latin typeface="Calibri" pitchFamily="34" charset="0"/>
              </a:rPr>
              <a:t>Review of the Lion’s Mission &amp; Vision, Purpose and Code of Ethics</a:t>
            </a:r>
          </a:p>
          <a:p>
            <a:r>
              <a:rPr lang="en-US" dirty="0" smtClean="0">
                <a:latin typeface="Calibri" pitchFamily="34" charset="0"/>
              </a:rPr>
              <a:t>Fundraising 101</a:t>
            </a:r>
          </a:p>
          <a:p>
            <a:r>
              <a:rPr lang="en-US" dirty="0" smtClean="0">
                <a:latin typeface="Calibri" pitchFamily="34" charset="0"/>
              </a:rPr>
              <a:t>Sponsorship Do’s &amp; Don’ts</a:t>
            </a:r>
          </a:p>
          <a:p>
            <a:r>
              <a:rPr lang="en-US" dirty="0" smtClean="0">
                <a:latin typeface="Calibri" pitchFamily="34" charset="0"/>
              </a:rPr>
              <a:t>Brainstorming</a:t>
            </a:r>
          </a:p>
          <a:p>
            <a:r>
              <a:rPr lang="en-US" dirty="0" smtClean="0">
                <a:latin typeface="Calibri" pitchFamily="34" charset="0"/>
              </a:rPr>
              <a:t>Committees</a:t>
            </a:r>
          </a:p>
          <a:p>
            <a:r>
              <a:rPr lang="en-US" dirty="0" smtClean="0">
                <a:latin typeface="Calibri" pitchFamily="34" charset="0"/>
              </a:rPr>
              <a:t>Planning &amp; Reporting</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CC1AD7F6-BC59-B04F-B79F-8EA07494A80A}"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COMMITTEE STRUCTURE</a:t>
            </a:r>
            <a:endParaRPr lang="en-US" b="1" dirty="0"/>
          </a:p>
        </p:txBody>
      </p:sp>
      <p:sp>
        <p:nvSpPr>
          <p:cNvPr id="3" name="Text Placeholder 2"/>
          <p:cNvSpPr>
            <a:spLocks noGrp="1"/>
          </p:cNvSpPr>
          <p:nvPr>
            <p:ph type="body" idx="1"/>
          </p:nvPr>
        </p:nvSpPr>
        <p:spPr>
          <a:xfrm>
            <a:off x="457200" y="1417639"/>
            <a:ext cx="4040188" cy="360362"/>
          </a:xfrm>
        </p:spPr>
        <p:txBody>
          <a:bodyPr>
            <a:normAutofit fontScale="92500" lnSpcReduction="20000"/>
          </a:bodyPr>
          <a:lstStyle/>
          <a:p>
            <a:r>
              <a:rPr lang="en-US" dirty="0" smtClean="0"/>
              <a:t>Key Roles	</a:t>
            </a:r>
            <a:endParaRPr lang="en-US" dirty="0"/>
          </a:p>
        </p:txBody>
      </p:sp>
      <p:sp>
        <p:nvSpPr>
          <p:cNvPr id="4" name="Content Placeholder 3"/>
          <p:cNvSpPr>
            <a:spLocks noGrp="1"/>
          </p:cNvSpPr>
          <p:nvPr>
            <p:ph sz="half" idx="2"/>
          </p:nvPr>
        </p:nvSpPr>
        <p:spPr>
          <a:xfrm>
            <a:off x="457200" y="1973943"/>
            <a:ext cx="4040188" cy="3951288"/>
          </a:xfrm>
        </p:spPr>
        <p:txBody>
          <a:bodyPr>
            <a:normAutofit lnSpcReduction="10000"/>
          </a:bodyPr>
          <a:lstStyle/>
          <a:p>
            <a:r>
              <a:rPr lang="en-US" dirty="0" smtClean="0"/>
              <a:t>The Chair	</a:t>
            </a:r>
          </a:p>
          <a:p>
            <a:pPr>
              <a:buNone/>
            </a:pPr>
            <a:endParaRPr lang="en-US" dirty="0" smtClean="0"/>
          </a:p>
          <a:p>
            <a:r>
              <a:rPr lang="en-US" dirty="0" smtClean="0"/>
              <a:t>The Treasurer/Secretary</a:t>
            </a:r>
          </a:p>
          <a:p>
            <a:pPr>
              <a:spcBef>
                <a:spcPts val="1200"/>
              </a:spcBef>
              <a:buNone/>
            </a:pPr>
            <a:endParaRPr lang="en-US" dirty="0" smtClean="0"/>
          </a:p>
          <a:p>
            <a:r>
              <a:rPr lang="en-US" dirty="0" smtClean="0"/>
              <a:t>Media/Communications</a:t>
            </a:r>
          </a:p>
          <a:p>
            <a:endParaRPr lang="en-US" dirty="0" smtClean="0"/>
          </a:p>
          <a:p>
            <a:endParaRPr lang="en-US" dirty="0" smtClean="0"/>
          </a:p>
          <a:p>
            <a:r>
              <a:rPr lang="en-US" dirty="0" smtClean="0"/>
              <a:t>A strong committed committee</a:t>
            </a:r>
            <a:endParaRPr lang="en-US" dirty="0"/>
          </a:p>
        </p:txBody>
      </p:sp>
      <p:sp>
        <p:nvSpPr>
          <p:cNvPr id="5" name="Text Placeholder 4"/>
          <p:cNvSpPr>
            <a:spLocks noGrp="1"/>
          </p:cNvSpPr>
          <p:nvPr>
            <p:ph type="body" sz="quarter" idx="3"/>
          </p:nvPr>
        </p:nvSpPr>
        <p:spPr>
          <a:xfrm>
            <a:off x="4645025" y="1417639"/>
            <a:ext cx="4041775" cy="360362"/>
          </a:xfrm>
        </p:spPr>
        <p:txBody>
          <a:bodyPr>
            <a:normAutofit fontScale="85000" lnSpcReduction="20000"/>
          </a:bodyPr>
          <a:lstStyle/>
          <a:p>
            <a:r>
              <a:rPr lang="en-US" dirty="0" smtClean="0"/>
              <a:t>Function	</a:t>
            </a:r>
            <a:endParaRPr lang="en-US" dirty="0"/>
          </a:p>
        </p:txBody>
      </p:sp>
      <p:sp>
        <p:nvSpPr>
          <p:cNvPr id="6" name="Content Placeholder 5"/>
          <p:cNvSpPr>
            <a:spLocks noGrp="1"/>
          </p:cNvSpPr>
          <p:nvPr>
            <p:ph sz="quarter" idx="4"/>
          </p:nvPr>
        </p:nvSpPr>
        <p:spPr>
          <a:xfrm>
            <a:off x="4497388" y="1973943"/>
            <a:ext cx="4041775" cy="3951288"/>
          </a:xfrm>
        </p:spPr>
        <p:txBody>
          <a:bodyPr>
            <a:normAutofit fontScale="85000" lnSpcReduction="20000"/>
          </a:bodyPr>
          <a:lstStyle/>
          <a:p>
            <a:r>
              <a:rPr lang="en-US" dirty="0" smtClean="0"/>
              <a:t>A good chair has a clear desk but knows everything</a:t>
            </a:r>
          </a:p>
          <a:p>
            <a:pPr>
              <a:buNone/>
            </a:pPr>
            <a:endParaRPr lang="en-US" dirty="0" smtClean="0"/>
          </a:p>
          <a:p>
            <a:r>
              <a:rPr lang="en-US" dirty="0" smtClean="0"/>
              <a:t>Keeps committee on track and on budget</a:t>
            </a:r>
          </a:p>
          <a:p>
            <a:pPr>
              <a:buNone/>
            </a:pPr>
            <a:endParaRPr lang="en-US" dirty="0" smtClean="0"/>
          </a:p>
          <a:p>
            <a:r>
              <a:rPr lang="en-US" dirty="0" smtClean="0"/>
              <a:t>Setting time lines/develop media relations, etc.</a:t>
            </a:r>
          </a:p>
          <a:p>
            <a:r>
              <a:rPr lang="en-US" dirty="0" smtClean="0"/>
              <a:t>Could possibly be a sub-committee to meet event needs</a:t>
            </a:r>
          </a:p>
          <a:p>
            <a:pPr>
              <a:buNone/>
            </a:pPr>
            <a:endParaRPr lang="en-US" dirty="0" smtClean="0"/>
          </a:p>
          <a:p>
            <a:r>
              <a:rPr lang="en-US" dirty="0" smtClean="0"/>
              <a:t>Willing to work/be focused for the duration of the event/fundraiser  </a:t>
            </a:r>
          </a:p>
          <a:p>
            <a:endParaRPr lang="en-US" dirty="0"/>
          </a:p>
        </p:txBody>
      </p:sp>
      <p:sp>
        <p:nvSpPr>
          <p:cNvPr id="8" name="Slide Number Placeholder 7"/>
          <p:cNvSpPr>
            <a:spLocks noGrp="1"/>
          </p:cNvSpPr>
          <p:nvPr>
            <p:ph type="sldNum" sz="quarter" idx="12"/>
          </p:nvPr>
        </p:nvSpPr>
        <p:spPr/>
        <p:txBody>
          <a:bodyPr/>
          <a:lstStyle/>
          <a:p>
            <a:fld id="{CC1AD7F6-BC59-B04F-B79F-8EA07494A80A}"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PERFECT COMMITTEE</a:t>
            </a:r>
            <a:endParaRPr lang="en-US" b="1" dirty="0"/>
          </a:p>
        </p:txBody>
      </p:sp>
      <p:sp>
        <p:nvSpPr>
          <p:cNvPr id="3" name="Content Placeholder 2"/>
          <p:cNvSpPr>
            <a:spLocks noGrp="1"/>
          </p:cNvSpPr>
          <p:nvPr>
            <p:ph sz="half" idx="1"/>
          </p:nvPr>
        </p:nvSpPr>
        <p:spPr>
          <a:xfrm>
            <a:off x="457199" y="1600200"/>
            <a:ext cx="7395029" cy="4525963"/>
          </a:xfrm>
        </p:spPr>
        <p:txBody>
          <a:bodyPr>
            <a:noAutofit/>
          </a:bodyPr>
          <a:lstStyle/>
          <a:p>
            <a:pPr marL="1770063" indent="-390525"/>
            <a:r>
              <a:rPr lang="en-US" sz="3200" dirty="0" smtClean="0"/>
              <a:t>TIME &amp; ENERGY</a:t>
            </a:r>
          </a:p>
          <a:p>
            <a:pPr marL="1770063" indent="-390525"/>
            <a:r>
              <a:rPr lang="en-US" sz="3200" dirty="0" smtClean="0"/>
              <a:t>COMMITMENT</a:t>
            </a:r>
          </a:p>
          <a:p>
            <a:pPr marL="1770063" indent="-390525"/>
            <a:r>
              <a:rPr lang="en-US" sz="3200" dirty="0" smtClean="0"/>
              <a:t>COMMON SENSE  &amp;</a:t>
            </a:r>
          </a:p>
          <a:p>
            <a:pPr marL="1770063" indent="-390525"/>
            <a:r>
              <a:rPr lang="en-US" sz="3200" dirty="0" smtClean="0"/>
              <a:t>GOOD JUDGEMENT</a:t>
            </a:r>
          </a:p>
          <a:p>
            <a:pPr marL="1770063" indent="-390525"/>
            <a:r>
              <a:rPr lang="en-US" sz="3200" dirty="0" smtClean="0"/>
              <a:t>RESPECT FOR GROUP PROCESS</a:t>
            </a:r>
          </a:p>
          <a:p>
            <a:pPr marL="1770063" indent="-390525"/>
            <a:r>
              <a:rPr lang="en-US" sz="3200" dirty="0" smtClean="0"/>
              <a:t>CENTREDNESS</a:t>
            </a:r>
          </a:p>
          <a:p>
            <a:pPr marL="1770063" indent="-390525"/>
            <a:r>
              <a:rPr lang="en-US" sz="3200" dirty="0" smtClean="0"/>
              <a:t>OPENNESS</a:t>
            </a:r>
          </a:p>
          <a:p>
            <a:pPr marL="1770063" indent="-390525"/>
            <a:r>
              <a:rPr lang="en-US" sz="3200" dirty="0" smtClean="0"/>
              <a:t>A SENSE OF HUMOR</a:t>
            </a:r>
            <a:endParaRPr lang="en-US" sz="3200" dirty="0"/>
          </a:p>
        </p:txBody>
      </p:sp>
      <p:pic>
        <p:nvPicPr>
          <p:cNvPr id="62466" name="Picture 2" descr="C:\Documents and Settings\Owner\Local Settings\Temporary Internet Files\Content.IE5\O6AA0P36\MC900423171[1].wmf"/>
          <p:cNvPicPr>
            <a:picLocks noChangeAspect="1" noChangeArrowheads="1"/>
          </p:cNvPicPr>
          <p:nvPr/>
        </p:nvPicPr>
        <p:blipFill>
          <a:blip r:embed="rId3"/>
          <a:srcRect/>
          <a:stretch>
            <a:fillRect/>
          </a:stretch>
        </p:blipFill>
        <p:spPr bwMode="auto">
          <a:xfrm>
            <a:off x="5704572" y="1600200"/>
            <a:ext cx="1827886" cy="1827886"/>
          </a:xfrm>
          <a:prstGeom prst="rect">
            <a:avLst/>
          </a:prstGeom>
          <a:noFill/>
        </p:spPr>
      </p:pic>
      <p:sp>
        <p:nvSpPr>
          <p:cNvPr id="6" name="Slide Number Placeholder 5"/>
          <p:cNvSpPr>
            <a:spLocks noGrp="1"/>
          </p:cNvSpPr>
          <p:nvPr>
            <p:ph type="sldNum" sz="quarter" idx="12"/>
          </p:nvPr>
        </p:nvSpPr>
        <p:spPr/>
        <p:txBody>
          <a:bodyPr/>
          <a:lstStyle/>
          <a:p>
            <a:fld id="{CC1AD7F6-BC59-B04F-B79F-8EA07494A80A}"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COMMITTEE BREAKDOWN</a:t>
            </a:r>
            <a:endParaRPr lang="en-US" b="1" dirty="0"/>
          </a:p>
        </p:txBody>
      </p:sp>
      <p:pic>
        <p:nvPicPr>
          <p:cNvPr id="63490" name="Picture 2" descr="C:\Documents and Settings\Owner\Local Settings\Temporary Internet Files\Content.IE5\2C85QJG8\MC900434395[1].wmf"/>
          <p:cNvPicPr>
            <a:picLocks noGrp="1" noChangeAspect="1" noChangeArrowheads="1"/>
          </p:cNvPicPr>
          <p:nvPr>
            <p:ph sz="half" idx="1"/>
          </p:nvPr>
        </p:nvPicPr>
        <p:blipFill>
          <a:blip r:embed="rId3"/>
          <a:srcRect/>
          <a:stretch>
            <a:fillRect/>
          </a:stretch>
        </p:blipFill>
        <p:spPr bwMode="auto">
          <a:xfrm>
            <a:off x="457200" y="2711337"/>
            <a:ext cx="1892300" cy="1374775"/>
          </a:xfrm>
          <a:prstGeom prst="rect">
            <a:avLst/>
          </a:prstGeom>
          <a:noFill/>
        </p:spPr>
      </p:pic>
      <p:sp>
        <p:nvSpPr>
          <p:cNvPr id="7" name="Content Placeholder 6"/>
          <p:cNvSpPr>
            <a:spLocks noGrp="1"/>
          </p:cNvSpPr>
          <p:nvPr>
            <p:ph sz="half" idx="2"/>
          </p:nvPr>
        </p:nvSpPr>
        <p:spPr>
          <a:xfrm>
            <a:off x="2670629" y="1600200"/>
            <a:ext cx="6241142" cy="4074886"/>
          </a:xfrm>
        </p:spPr>
        <p:txBody>
          <a:bodyPr>
            <a:normAutofit fontScale="85000" lnSpcReduction="10000"/>
          </a:bodyPr>
          <a:lstStyle/>
          <a:p>
            <a:endParaRPr lang="en-US" dirty="0" smtClean="0"/>
          </a:p>
          <a:p>
            <a:r>
              <a:rPr lang="en-US" sz="4600" dirty="0" smtClean="0"/>
              <a:t>JOHNNY / JANEY ONE-NOTE</a:t>
            </a:r>
          </a:p>
          <a:p>
            <a:r>
              <a:rPr lang="en-US" sz="4600" dirty="0" smtClean="0"/>
              <a:t>OVERLOADED</a:t>
            </a:r>
          </a:p>
          <a:p>
            <a:r>
              <a:rPr lang="en-US" sz="4600" dirty="0" smtClean="0"/>
              <a:t>DEVIL’S ADVOCATE</a:t>
            </a:r>
          </a:p>
          <a:p>
            <a:r>
              <a:rPr lang="en-US" sz="4600" dirty="0" smtClean="0"/>
              <a:t>THE AUTHORITY FIGURE</a:t>
            </a:r>
          </a:p>
          <a:p>
            <a:r>
              <a:rPr lang="en-US" sz="4600" dirty="0" smtClean="0"/>
              <a:t>OFF THE WALL ARTIST</a:t>
            </a:r>
            <a:endParaRPr lang="en-US" sz="4600"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22</a:t>
            </a:fld>
            <a:endParaRPr lang="en-US" dirty="0"/>
          </a:p>
        </p:txBody>
      </p:sp>
      <p:sp>
        <p:nvSpPr>
          <p:cNvPr id="8" name="TextBox 7"/>
          <p:cNvSpPr txBox="1"/>
          <p:nvPr/>
        </p:nvSpPr>
        <p:spPr>
          <a:xfrm>
            <a:off x="4789715" y="5813585"/>
            <a:ext cx="3526970" cy="276999"/>
          </a:xfrm>
          <a:prstGeom prst="rect">
            <a:avLst/>
          </a:prstGeom>
          <a:noFill/>
        </p:spPr>
        <p:txBody>
          <a:bodyPr wrap="square" rtlCol="0">
            <a:spAutoFit/>
          </a:bodyPr>
          <a:lstStyle/>
          <a:p>
            <a:r>
              <a:rPr lang="en-US" sz="1200" dirty="0" smtClean="0"/>
              <a:t>Adapted from “Board </a:t>
            </a:r>
            <a:r>
              <a:rPr lang="en-US" sz="1200" dirty="0" err="1" smtClean="0"/>
              <a:t>Membering</a:t>
            </a:r>
            <a:r>
              <a:rPr lang="en-US" sz="1200" dirty="0" smtClean="0"/>
              <a:t>,” Karl </a:t>
            </a:r>
            <a:r>
              <a:rPr lang="en-US" sz="1200" dirty="0" err="1" smtClean="0"/>
              <a:t>Mathiasen</a:t>
            </a:r>
            <a:r>
              <a:rPr lang="en-US" sz="1200" dirty="0" smtClean="0"/>
              <a:t>.</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C1AD7F6-BC59-B04F-B79F-8EA07494A80A}" type="slidenum">
              <a:rPr lang="en-US" smtClean="0"/>
              <a:pPr/>
              <a:t>23</a:t>
            </a:fld>
            <a:endParaRPr lang="en-US" dirty="0"/>
          </a:p>
        </p:txBody>
      </p:sp>
      <p:sp>
        <p:nvSpPr>
          <p:cNvPr id="2" name="Title 1"/>
          <p:cNvSpPr>
            <a:spLocks noGrp="1"/>
          </p:cNvSpPr>
          <p:nvPr>
            <p:ph type="title" idx="4294967295"/>
          </p:nvPr>
        </p:nvSpPr>
        <p:spPr>
          <a:xfrm>
            <a:off x="972457" y="661987"/>
            <a:ext cx="6734629" cy="1094241"/>
          </a:xfrm>
        </p:spPr>
        <p:txBody>
          <a:bodyPr>
            <a:normAutofit/>
          </a:bodyPr>
          <a:lstStyle/>
          <a:p>
            <a:r>
              <a:rPr lang="en-US" b="1" dirty="0" smtClean="0">
                <a:latin typeface="Calibri" pitchFamily="34" charset="0"/>
              </a:rPr>
              <a:t>Fundraising 101</a:t>
            </a:r>
            <a:endParaRPr lang="en-US" b="1" dirty="0">
              <a:solidFill>
                <a:schemeClr val="tx1"/>
              </a:solidFill>
              <a:latin typeface="Calibri" pitchFamily="34" charset="0"/>
            </a:endParaRPr>
          </a:p>
        </p:txBody>
      </p:sp>
      <p:sp>
        <p:nvSpPr>
          <p:cNvPr id="3" name="TextBox 2"/>
          <p:cNvSpPr txBox="1"/>
          <p:nvPr/>
        </p:nvSpPr>
        <p:spPr>
          <a:xfrm>
            <a:off x="1814286" y="2177143"/>
            <a:ext cx="6567714" cy="3570208"/>
          </a:xfrm>
          <a:prstGeom prst="rect">
            <a:avLst/>
          </a:prstGeom>
          <a:noFill/>
        </p:spPr>
        <p:txBody>
          <a:bodyPr wrap="square" rtlCol="0">
            <a:spAutoFit/>
          </a:bodyPr>
          <a:lstStyle/>
          <a:p>
            <a:r>
              <a:rPr lang="en-US" sz="4000" b="1" dirty="0" smtClean="0">
                <a:latin typeface="Calibri" pitchFamily="34" charset="0"/>
              </a:rPr>
              <a:t>Fundraising is:</a:t>
            </a:r>
          </a:p>
          <a:p>
            <a:endParaRPr lang="en-US" sz="2000" b="1" dirty="0" smtClean="0">
              <a:latin typeface="Calibri" pitchFamily="34" charset="0"/>
            </a:endParaRPr>
          </a:p>
          <a:p>
            <a:pPr lvl="4">
              <a:spcAft>
                <a:spcPts val="600"/>
              </a:spcAft>
            </a:pPr>
            <a:r>
              <a:rPr lang="en-US" sz="4000" b="1" dirty="0" smtClean="0">
                <a:latin typeface="Calibri" pitchFamily="34" charset="0"/>
              </a:rPr>
              <a:t>_____ Planning</a:t>
            </a:r>
          </a:p>
          <a:p>
            <a:pPr lvl="4">
              <a:spcAft>
                <a:spcPts val="600"/>
              </a:spcAft>
            </a:pPr>
            <a:r>
              <a:rPr lang="en-US" sz="4000" b="1" dirty="0" smtClean="0">
                <a:latin typeface="Calibri" pitchFamily="34" charset="0"/>
              </a:rPr>
              <a:t>_____ Doing</a:t>
            </a:r>
          </a:p>
          <a:p>
            <a:pPr lvl="4"/>
            <a:r>
              <a:rPr lang="en-US" sz="4000" b="1" dirty="0" smtClean="0">
                <a:latin typeface="Calibri" pitchFamily="34" charset="0"/>
              </a:rPr>
              <a:t>_____ Thanking</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ORCHESTRATE YOUR EVENT</a:t>
            </a:r>
            <a:endParaRPr lang="en-US" b="1" dirty="0"/>
          </a:p>
        </p:txBody>
      </p:sp>
      <p:sp>
        <p:nvSpPr>
          <p:cNvPr id="3" name="Content Placeholder 2"/>
          <p:cNvSpPr>
            <a:spLocks noGrp="1"/>
          </p:cNvSpPr>
          <p:nvPr>
            <p:ph sz="half" idx="1"/>
          </p:nvPr>
        </p:nvSpPr>
        <p:spPr>
          <a:xfrm>
            <a:off x="457199" y="1600200"/>
            <a:ext cx="5217887" cy="4481286"/>
          </a:xfrm>
        </p:spPr>
        <p:txBody>
          <a:bodyPr>
            <a:normAutofit/>
          </a:bodyPr>
          <a:lstStyle/>
          <a:p>
            <a:r>
              <a:rPr lang="en-US" dirty="0" smtClean="0"/>
              <a:t>Run through the event from 			- beginning to end</a:t>
            </a:r>
          </a:p>
          <a:p>
            <a:pPr>
              <a:buNone/>
            </a:pPr>
            <a:r>
              <a:rPr lang="en-US" dirty="0" smtClean="0"/>
              <a:t>		- end to beginning</a:t>
            </a:r>
          </a:p>
          <a:p>
            <a:r>
              <a:rPr lang="en-US" dirty="0" smtClean="0"/>
              <a:t>Never assume anything plan for everything</a:t>
            </a:r>
          </a:p>
          <a:p>
            <a:r>
              <a:rPr lang="en-US" dirty="0" smtClean="0"/>
              <a:t>Assumption (makes an ass of you and me)</a:t>
            </a:r>
          </a:p>
          <a:p>
            <a:r>
              <a:rPr lang="en-US" dirty="0" smtClean="0"/>
              <a:t>Have a backup plan!</a:t>
            </a:r>
            <a:endParaRPr lang="en-US" dirty="0"/>
          </a:p>
        </p:txBody>
      </p:sp>
      <p:sp>
        <p:nvSpPr>
          <p:cNvPr id="4" name="Content Placeholder 3"/>
          <p:cNvSpPr>
            <a:spLocks noGrp="1"/>
          </p:cNvSpPr>
          <p:nvPr>
            <p:ph sz="half" idx="2"/>
          </p:nvPr>
        </p:nvSpPr>
        <p:spPr>
          <a:xfrm>
            <a:off x="5849258" y="1915886"/>
            <a:ext cx="3011714" cy="3251200"/>
          </a:xfrm>
          <a:ln w="57150">
            <a:solidFill>
              <a:schemeClr val="tx1"/>
            </a:solidFill>
            <a:prstDash val="sysDot"/>
          </a:ln>
        </p:spPr>
        <p:txBody>
          <a:bodyPr>
            <a:normAutofit/>
          </a:bodyPr>
          <a:lstStyle/>
          <a:p>
            <a:endParaRPr lang="en-US" dirty="0" smtClean="0"/>
          </a:p>
          <a:p>
            <a:r>
              <a:rPr lang="en-US" dirty="0" smtClean="0"/>
              <a:t>Set your event time lines and stick to them</a:t>
            </a:r>
          </a:p>
          <a:p>
            <a:r>
              <a:rPr lang="en-US" dirty="0" smtClean="0"/>
              <a:t>Deal with issues as they unfold</a:t>
            </a:r>
          </a:p>
          <a:p>
            <a:endParaRPr lang="en-US" dirty="0" smtClean="0"/>
          </a:p>
          <a:p>
            <a:pPr>
              <a:buNone/>
            </a:pPr>
            <a:endParaRPr lang="en-US" dirty="0"/>
          </a:p>
        </p:txBody>
      </p:sp>
      <p:sp>
        <p:nvSpPr>
          <p:cNvPr id="6" name="Slide Number Placeholder 5"/>
          <p:cNvSpPr>
            <a:spLocks noGrp="1"/>
          </p:cNvSpPr>
          <p:nvPr>
            <p:ph type="sldNum" sz="quarter" idx="12"/>
          </p:nvPr>
        </p:nvSpPr>
        <p:spPr/>
        <p:txBody>
          <a:bodyPr/>
          <a:lstStyle/>
          <a:p>
            <a:fld id="{CC1AD7F6-BC59-B04F-B79F-8EA07494A80A}"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RECORD/ARCHIVE INFO</a:t>
            </a:r>
            <a:endParaRPr lang="en-US" b="1" dirty="0"/>
          </a:p>
        </p:txBody>
      </p:sp>
      <p:sp>
        <p:nvSpPr>
          <p:cNvPr id="3" name="Rectangle 2"/>
          <p:cNvSpPr/>
          <p:nvPr/>
        </p:nvSpPr>
        <p:spPr>
          <a:xfrm>
            <a:off x="849087" y="1417637"/>
            <a:ext cx="7561942" cy="3908762"/>
          </a:xfrm>
          <a:prstGeom prst="rect">
            <a:avLst/>
          </a:prstGeom>
        </p:spPr>
        <p:txBody>
          <a:bodyPr wrap="square">
            <a:spAutoFit/>
          </a:bodyPr>
          <a:lstStyle/>
          <a:p>
            <a:pPr algn="ctr"/>
            <a:r>
              <a:rPr lang="en-US" sz="3600" b="1" dirty="0" smtClean="0"/>
              <a:t>KEEP A RECORD OF YOUR EVENT</a:t>
            </a:r>
          </a:p>
          <a:p>
            <a:pPr algn="ctr"/>
            <a:r>
              <a:rPr lang="en-US" sz="2000" b="1" dirty="0" smtClean="0"/>
              <a:t> </a:t>
            </a:r>
          </a:p>
          <a:p>
            <a:r>
              <a:rPr lang="en-US" sz="2400" dirty="0" smtClean="0"/>
              <a:t>The report becomes a resource and a valuable tool that can be utilized by the organization to evaluate the event:</a:t>
            </a:r>
          </a:p>
          <a:p>
            <a:pPr marL="914400" lvl="1" indent="-457200">
              <a:buFont typeface="Arial" pitchFamily="34" charset="0"/>
              <a:buChar char="•"/>
            </a:pPr>
            <a:r>
              <a:rPr lang="en-US" sz="2400" dirty="0" smtClean="0"/>
              <a:t> volunteer participation</a:t>
            </a:r>
          </a:p>
          <a:p>
            <a:pPr marL="914400" lvl="1" indent="-457200">
              <a:buFont typeface="Arial" pitchFamily="34" charset="0"/>
              <a:buChar char="•"/>
            </a:pPr>
            <a:r>
              <a:rPr lang="en-US" sz="2400" dirty="0" smtClean="0"/>
              <a:t> sponsors</a:t>
            </a:r>
          </a:p>
          <a:p>
            <a:pPr marL="914400" lvl="1" indent="-457200">
              <a:buFont typeface="Arial" pitchFamily="34" charset="0"/>
              <a:buChar char="•"/>
            </a:pPr>
            <a:r>
              <a:rPr lang="en-US" sz="2400" dirty="0" smtClean="0"/>
              <a:t>feedback from public or the committee</a:t>
            </a:r>
          </a:p>
          <a:p>
            <a:pPr lvl="2" indent="-449263">
              <a:buFont typeface="Arial" pitchFamily="34" charset="0"/>
              <a:buChar char="•"/>
            </a:pPr>
            <a:r>
              <a:rPr lang="en-US" sz="2400" dirty="0" smtClean="0"/>
              <a:t>ratio of $ raised / to dollars earned</a:t>
            </a:r>
          </a:p>
          <a:p>
            <a:pPr marL="914400" lvl="1" indent="-457200">
              <a:buFont typeface="Arial" pitchFamily="34" charset="0"/>
              <a:buChar char="•"/>
            </a:pPr>
            <a:r>
              <a:rPr lang="en-US" sz="2400" dirty="0" smtClean="0"/>
              <a:t>volunteer work load </a:t>
            </a:r>
          </a:p>
          <a:p>
            <a:pPr marL="914400" lvl="1" indent="-457200">
              <a:buFont typeface="Arial" pitchFamily="34" charset="0"/>
              <a:buChar char="•"/>
            </a:pPr>
            <a:r>
              <a:rPr lang="en-US" sz="2400" dirty="0" smtClean="0"/>
              <a:t>the fundraising goal.</a:t>
            </a:r>
          </a:p>
        </p:txBody>
      </p:sp>
      <p:sp>
        <p:nvSpPr>
          <p:cNvPr id="5" name="Slide Number Placeholder 4"/>
          <p:cNvSpPr>
            <a:spLocks noGrp="1"/>
          </p:cNvSpPr>
          <p:nvPr>
            <p:ph type="sldNum" sz="quarter" idx="12"/>
          </p:nvPr>
        </p:nvSpPr>
        <p:spPr/>
        <p:txBody>
          <a:bodyPr/>
          <a:lstStyle/>
          <a:p>
            <a:fld id="{CC1AD7F6-BC59-B04F-B79F-8EA07494A80A}"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SAMPLE PLANNING FORM</a:t>
            </a:r>
            <a:endParaRPr lang="en-US" b="1" dirty="0"/>
          </a:p>
        </p:txBody>
      </p:sp>
      <p:graphicFrame>
        <p:nvGraphicFramePr>
          <p:cNvPr id="3" name="Table 2"/>
          <p:cNvGraphicFramePr>
            <a:graphicFrameLocks noGrp="1"/>
          </p:cNvGraphicFramePr>
          <p:nvPr/>
        </p:nvGraphicFramePr>
        <p:xfrm>
          <a:off x="711200" y="1417638"/>
          <a:ext cx="7794171" cy="4686035"/>
        </p:xfrm>
        <a:graphic>
          <a:graphicData uri="http://schemas.openxmlformats.org/drawingml/2006/table">
            <a:tbl>
              <a:tblPr/>
              <a:tblGrid>
                <a:gridCol w="1322503"/>
                <a:gridCol w="6471668"/>
              </a:tblGrid>
              <a:tr h="476585">
                <a:tc>
                  <a:txBody>
                    <a:bodyPr/>
                    <a:lstStyle/>
                    <a:p>
                      <a:pPr marL="0" marR="0" indent="0" algn="r">
                        <a:spcBef>
                          <a:spcPts val="0"/>
                        </a:spcBef>
                        <a:spcAft>
                          <a:spcPts val="0"/>
                        </a:spcAft>
                      </a:pPr>
                      <a:r>
                        <a:rPr lang="en-US" sz="1800" b="1" dirty="0" smtClean="0">
                          <a:latin typeface="Calibri"/>
                          <a:ea typeface="Calibri"/>
                          <a:cs typeface="Times New Roman"/>
                        </a:rPr>
                        <a:t>Event Name</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20">
                <a:tc>
                  <a:txBody>
                    <a:bodyPr/>
                    <a:lstStyle/>
                    <a:p>
                      <a:pPr marL="0" marR="0" indent="0" algn="r">
                        <a:spcBef>
                          <a:spcPts val="0"/>
                        </a:spcBef>
                        <a:spcAft>
                          <a:spcPts val="0"/>
                        </a:spcAft>
                      </a:pPr>
                      <a:r>
                        <a:rPr lang="en-US" sz="1800" b="1" dirty="0" smtClean="0">
                          <a:latin typeface="Calibri"/>
                          <a:ea typeface="Calibri"/>
                          <a:cs typeface="Times New Roman"/>
                        </a:rPr>
                        <a:t>Chair/Lead</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1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2663">
                <a:tc>
                  <a:txBody>
                    <a:bodyPr/>
                    <a:lstStyle/>
                    <a:p>
                      <a:pPr marL="0" marR="0" indent="0" algn="r">
                        <a:spcBef>
                          <a:spcPts val="0"/>
                        </a:spcBef>
                        <a:spcAft>
                          <a:spcPts val="0"/>
                        </a:spcAft>
                      </a:pPr>
                      <a:r>
                        <a:rPr lang="en-US" sz="1800" b="1" dirty="0">
                          <a:latin typeface="Calibri"/>
                          <a:ea typeface="Calibri"/>
                          <a:cs typeface="Times New Roman"/>
                        </a:rPr>
                        <a:t>Committee Members</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1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20">
                <a:tc>
                  <a:txBody>
                    <a:bodyPr/>
                    <a:lstStyle/>
                    <a:p>
                      <a:pPr marL="0" marR="0" indent="0" algn="r">
                        <a:spcBef>
                          <a:spcPts val="0"/>
                        </a:spcBef>
                        <a:spcAft>
                          <a:spcPts val="0"/>
                        </a:spcAft>
                      </a:pPr>
                      <a:r>
                        <a:rPr lang="en-US" sz="1800" b="1" dirty="0">
                          <a:latin typeface="Calibri"/>
                          <a:ea typeface="Calibri"/>
                          <a:cs typeface="Times New Roman"/>
                        </a:rPr>
                        <a:t>When</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10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20">
                <a:tc>
                  <a:txBody>
                    <a:bodyPr/>
                    <a:lstStyle/>
                    <a:p>
                      <a:pPr marL="0" marR="0" indent="0" algn="r">
                        <a:spcBef>
                          <a:spcPts val="0"/>
                        </a:spcBef>
                        <a:spcAft>
                          <a:spcPts val="0"/>
                        </a:spcAft>
                      </a:pPr>
                      <a:r>
                        <a:rPr lang="en-US" sz="1800" b="1" dirty="0">
                          <a:latin typeface="Calibri"/>
                          <a:ea typeface="Calibri"/>
                          <a:cs typeface="Times New Roman"/>
                        </a:rPr>
                        <a:t>Time</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20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220">
                <a:tc>
                  <a:txBody>
                    <a:bodyPr/>
                    <a:lstStyle/>
                    <a:p>
                      <a:pPr marL="0" marR="0" indent="0" algn="r">
                        <a:spcBef>
                          <a:spcPts val="0"/>
                        </a:spcBef>
                        <a:spcAft>
                          <a:spcPts val="0"/>
                        </a:spcAft>
                      </a:pPr>
                      <a:r>
                        <a:rPr lang="en-US" sz="1800" b="1" dirty="0">
                          <a:latin typeface="Calibri"/>
                          <a:ea typeface="Calibri"/>
                          <a:cs typeface="Times New Roman"/>
                        </a:rPr>
                        <a:t>Where</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200" dirty="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5155">
                <a:tc>
                  <a:txBody>
                    <a:bodyPr/>
                    <a:lstStyle/>
                    <a:p>
                      <a:pPr marL="0" marR="0" indent="0" algn="r">
                        <a:spcBef>
                          <a:spcPts val="0"/>
                        </a:spcBef>
                        <a:spcAft>
                          <a:spcPts val="0"/>
                        </a:spcAft>
                      </a:pPr>
                      <a:r>
                        <a:rPr lang="en-US" sz="1800" b="1" dirty="0">
                          <a:latin typeface="Calibri"/>
                          <a:ea typeface="Calibri"/>
                          <a:cs typeface="Times New Roman"/>
                        </a:rPr>
                        <a:t>Description</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marR="0" indent="8890">
                        <a:spcBef>
                          <a:spcPts val="0"/>
                        </a:spcBef>
                        <a:spcAft>
                          <a:spcPts val="600"/>
                        </a:spcAft>
                      </a:pPr>
                      <a:endParaRPr lang="en-US" sz="1200" dirty="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7913">
                <a:tc>
                  <a:txBody>
                    <a:bodyPr/>
                    <a:lstStyle/>
                    <a:p>
                      <a:pPr marL="0" marR="0" indent="0" algn="r">
                        <a:spcBef>
                          <a:spcPts val="0"/>
                        </a:spcBef>
                        <a:spcAft>
                          <a:spcPts val="0"/>
                        </a:spcAft>
                      </a:pPr>
                      <a:r>
                        <a:rPr lang="en-US" sz="1800" b="1" dirty="0">
                          <a:latin typeface="Calibri"/>
                          <a:ea typeface="Calibri"/>
                          <a:cs typeface="Times New Roman"/>
                        </a:rPr>
                        <a:t>Cost</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600"/>
                        </a:spcAft>
                      </a:pPr>
                      <a:endParaRPr lang="en-US" sz="120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446">
                <a:tc>
                  <a:txBody>
                    <a:bodyPr/>
                    <a:lstStyle/>
                    <a:p>
                      <a:pPr marL="0" marR="0" indent="0" algn="r">
                        <a:spcBef>
                          <a:spcPts val="0"/>
                        </a:spcBef>
                        <a:spcAft>
                          <a:spcPts val="0"/>
                        </a:spcAft>
                      </a:pPr>
                      <a:r>
                        <a:rPr lang="en-US" sz="1800" b="1" dirty="0">
                          <a:latin typeface="Calibri"/>
                          <a:ea typeface="Calibri"/>
                          <a:cs typeface="Times New Roman"/>
                        </a:rPr>
                        <a:t>Delivery </a:t>
                      </a:r>
                      <a:endParaRPr lang="en-US" sz="1800" dirty="0">
                        <a:latin typeface="Calibri"/>
                        <a:ea typeface="Calibri"/>
                        <a:cs typeface="Times New Roman"/>
                      </a:endParaRPr>
                    </a:p>
                    <a:p>
                      <a:pPr marL="0" marR="0" indent="0" algn="r">
                        <a:spcBef>
                          <a:spcPts val="0"/>
                        </a:spcBef>
                        <a:spcAft>
                          <a:spcPts val="0"/>
                        </a:spcAft>
                      </a:pPr>
                      <a:r>
                        <a:rPr lang="en-US" sz="1800" b="1" dirty="0">
                          <a:latin typeface="Calibri"/>
                          <a:ea typeface="Calibri"/>
                          <a:cs typeface="Times New Roman"/>
                        </a:rPr>
                        <a:t>Set-up</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300"/>
                        </a:spcAft>
                      </a:pPr>
                      <a:endParaRPr lang="en-US" sz="1200" dirty="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708">
                <a:tc>
                  <a:txBody>
                    <a:bodyPr/>
                    <a:lstStyle/>
                    <a:p>
                      <a:pPr marL="0" marR="0" indent="0" algn="r">
                        <a:spcBef>
                          <a:spcPts val="0"/>
                        </a:spcBef>
                        <a:spcAft>
                          <a:spcPts val="0"/>
                        </a:spcAft>
                      </a:pPr>
                      <a:r>
                        <a:rPr lang="en-US" sz="1800" b="1" dirty="0">
                          <a:latin typeface="Calibri"/>
                          <a:ea typeface="Calibri"/>
                          <a:cs typeface="Times New Roman"/>
                        </a:rPr>
                        <a:t>Event Kit</a:t>
                      </a:r>
                      <a:endParaRPr lang="en-US" sz="1800" dirty="0">
                        <a:latin typeface="Calibri"/>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300"/>
                        </a:spcAft>
                      </a:pPr>
                      <a:endParaRPr lang="en-US" sz="1200" dirty="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708">
                <a:tc>
                  <a:txBody>
                    <a:bodyPr/>
                    <a:lstStyle/>
                    <a:p>
                      <a:pPr marL="0" marR="0" indent="0" algn="r" defTabSz="457200" rtl="0" eaLnBrk="1" fontAlgn="auto" latinLnBrk="0" hangingPunct="1">
                        <a:lnSpc>
                          <a:spcPct val="100000"/>
                        </a:lnSpc>
                        <a:spcBef>
                          <a:spcPts val="0"/>
                        </a:spcBef>
                        <a:spcAft>
                          <a:spcPts val="0"/>
                        </a:spcAft>
                        <a:buClrTx/>
                        <a:buSzTx/>
                        <a:buFontTx/>
                        <a:buNone/>
                        <a:tabLst/>
                        <a:defRPr/>
                      </a:pPr>
                      <a:r>
                        <a:rPr lang="en-US" sz="1800" b="1" dirty="0" smtClean="0">
                          <a:latin typeface="+mn-lt"/>
                          <a:ea typeface="Calibri"/>
                          <a:cs typeface="Times New Roman"/>
                        </a:rPr>
                        <a:t>Rehearsal</a:t>
                      </a:r>
                      <a:endParaRPr lang="en-US" sz="1800" dirty="0" smtClean="0">
                        <a:latin typeface="+mn-lt"/>
                        <a:ea typeface="Calibri"/>
                        <a:cs typeface="Times New Roman"/>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300"/>
                        </a:spcAft>
                      </a:pPr>
                      <a:endParaRPr lang="en-US" sz="1200" dirty="0">
                        <a:solidFill>
                          <a:srgbClr val="333333"/>
                        </a:solidFill>
                        <a:latin typeface="Calibri"/>
                        <a:ea typeface="Times New Roman"/>
                        <a:cs typeface="Tahoma"/>
                      </a:endParaRPr>
                    </a:p>
                  </a:txBody>
                  <a:tcPr marL="68548" marR="685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CC1AD7F6-BC59-B04F-B79F-8EA07494A80A}"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3933"/>
          </a:xfrm>
        </p:spPr>
        <p:txBody>
          <a:bodyPr/>
          <a:lstStyle/>
          <a:p>
            <a:pPr algn="l"/>
            <a:r>
              <a:rPr lang="en-US" b="1" dirty="0" smtClean="0"/>
              <a:t>SAMPLE BUDGET</a:t>
            </a:r>
            <a:endParaRPr lang="en-US" b="1" dirty="0"/>
          </a:p>
        </p:txBody>
      </p:sp>
      <p:graphicFrame>
        <p:nvGraphicFramePr>
          <p:cNvPr id="7" name="Table 6"/>
          <p:cNvGraphicFramePr>
            <a:graphicFrameLocks noGrp="1"/>
          </p:cNvGraphicFramePr>
          <p:nvPr/>
        </p:nvGraphicFramePr>
        <p:xfrm>
          <a:off x="755576" y="908720"/>
          <a:ext cx="5281775" cy="5483827"/>
        </p:xfrm>
        <a:graphic>
          <a:graphicData uri="http://schemas.openxmlformats.org/drawingml/2006/table">
            <a:tbl>
              <a:tblPr/>
              <a:tblGrid>
                <a:gridCol w="1573336"/>
                <a:gridCol w="822773"/>
                <a:gridCol w="1222234"/>
                <a:gridCol w="217286"/>
                <a:gridCol w="841984"/>
                <a:gridCol w="604162"/>
              </a:tblGrid>
              <a:tr h="221684">
                <a:tc gridSpan="5">
                  <a:txBody>
                    <a:bodyPr/>
                    <a:lstStyle/>
                    <a:p>
                      <a:pPr marL="0" marR="0" indent="0">
                        <a:spcBef>
                          <a:spcPts val="0"/>
                        </a:spcBef>
                        <a:spcAft>
                          <a:spcPts val="0"/>
                        </a:spcAft>
                      </a:pPr>
                      <a:r>
                        <a:rPr lang="en-US" sz="900" b="1" dirty="0" smtClean="0">
                          <a:latin typeface="Arial"/>
                          <a:ea typeface="Calibri"/>
                          <a:cs typeface="Times New Roman"/>
                        </a:rPr>
                        <a:t>FUNDRAISER</a:t>
                      </a:r>
                      <a:r>
                        <a:rPr lang="en-US" sz="900" b="1" baseline="0" dirty="0" smtClean="0">
                          <a:latin typeface="Arial"/>
                          <a:ea typeface="Calibri"/>
                          <a:cs typeface="Times New Roman"/>
                        </a:rPr>
                        <a:t> PROJECT:</a:t>
                      </a:r>
                      <a:endParaRPr lang="en-US" sz="1000" b="1"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indent="0" algn="ctr">
                        <a:spcBef>
                          <a:spcPts val="0"/>
                        </a:spcBef>
                        <a:spcAft>
                          <a:spcPts val="0"/>
                        </a:spcAft>
                      </a:pPr>
                      <a:r>
                        <a:rPr lang="en-US" sz="900" b="1">
                          <a:latin typeface="Arial"/>
                          <a:ea typeface="Times New Roman"/>
                          <a:cs typeface="Times New Roman"/>
                        </a:rPr>
                        <a:t>TOTAL</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a:latin typeface="Arial"/>
                          <a:ea typeface="Times New Roman"/>
                          <a:cs typeface="Times New Roman"/>
                        </a:rPr>
                        <a:t>INCOME</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dirty="0">
                          <a:latin typeface="Arial"/>
                          <a:ea typeface="Times New Roman"/>
                          <a:cs typeface="Times New Roman"/>
                        </a:rPr>
                        <a:t>Fees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Admission</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dirty="0">
                          <a:latin typeface="Arial"/>
                          <a:ea typeface="Times New Roman"/>
                          <a:cs typeface="Times New Roman"/>
                        </a:rPr>
                        <a:t>Sponsorships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Company</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indent="-228600"/>
                      <a:endParaRPr lang="en-US" sz="1000" dirty="0">
                        <a:latin typeface="Calibri"/>
                        <a:ea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Company</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1000" dirty="0" smtClean="0">
                          <a:latin typeface="Calibri"/>
                          <a:ea typeface="Calibri"/>
                          <a:cs typeface="Times New Roman"/>
                        </a:rPr>
                        <a:t>In-Kind</a:t>
                      </a:r>
                      <a:r>
                        <a:rPr lang="en-US" sz="1000" baseline="0" dirty="0" smtClean="0">
                          <a:latin typeface="Calibri"/>
                          <a:ea typeface="Calibri"/>
                          <a:cs typeface="Times New Roman"/>
                        </a:rPr>
                        <a:t> Sponsorships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1000" dirty="0" smtClean="0">
                          <a:latin typeface="Calibri"/>
                          <a:ea typeface="Calibri"/>
                          <a:cs typeface="Times New Roman"/>
                        </a:rPr>
                        <a:t>Business</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1000" dirty="0" smtClean="0">
                          <a:latin typeface="Calibri"/>
                          <a:ea typeface="Calibri"/>
                          <a:cs typeface="Times New Roman"/>
                        </a:rPr>
                        <a:t>Individual</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dirty="0">
                          <a:latin typeface="Arial"/>
                          <a:ea typeface="Times New Roman"/>
                          <a:cs typeface="Times New Roman"/>
                        </a:rPr>
                        <a:t>TOTAL INCOME</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dirty="0">
                          <a:latin typeface="Arial"/>
                          <a:ea typeface="Times New Roman"/>
                          <a:cs typeface="Times New Roman"/>
                        </a:rPr>
                        <a:t>$0.00</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dirty="0">
                          <a:latin typeface="Arial"/>
                          <a:ea typeface="Times New Roman"/>
                          <a:cs typeface="Times New Roman"/>
                        </a:rPr>
                        <a:t> </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dirty="0">
                          <a:latin typeface="Arial"/>
                          <a:ea typeface="Times New Roman"/>
                          <a:cs typeface="Times New Roman"/>
                        </a:rPr>
                        <a:t>EXPENSES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Cost per Item</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Item Total</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1000" dirty="0" smtClean="0">
                          <a:latin typeface="Calibri"/>
                          <a:ea typeface="Calibri"/>
                          <a:cs typeface="Times New Roman"/>
                        </a:rPr>
                        <a:t>Start-up Cash/Funds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1000" dirty="0" smtClean="0">
                          <a:latin typeface="Calibri"/>
                          <a:ea typeface="Calibri"/>
                          <a:cs typeface="Times New Roman"/>
                        </a:rPr>
                        <a:t>                                         Total</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dirty="0">
                          <a:latin typeface="Arial"/>
                          <a:ea typeface="Times New Roman"/>
                          <a:cs typeface="Times New Roman"/>
                        </a:rPr>
                        <a:t>Venue</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Name</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dirty="0">
                          <a:latin typeface="Arial"/>
                          <a:ea typeface="Times New Roman"/>
                          <a:cs typeface="Times New Roman"/>
                        </a:rPr>
                        <a:t>Total </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dirty="0">
                          <a:latin typeface="Arial"/>
                          <a:ea typeface="Times New Roman"/>
                          <a:cs typeface="Times New Roman"/>
                        </a:rPr>
                        <a:t> </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Supplies</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xxx</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xxx</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dirty="0">
                          <a:latin typeface="Arial"/>
                          <a:ea typeface="Times New Roman"/>
                          <a:cs typeface="Times New Roman"/>
                        </a:rPr>
                        <a:t>Total </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Advertising</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Paper 1</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dirty="0">
                          <a:latin typeface="Arial"/>
                          <a:ea typeface="Times New Roman"/>
                          <a:cs typeface="Times New Roman"/>
                        </a:rPr>
                        <a:t> </a:t>
                      </a:r>
                      <a:r>
                        <a:rPr lang="en-US" sz="900" dirty="0" smtClean="0">
                          <a:latin typeface="Arial"/>
                          <a:ea typeface="Times New Roman"/>
                          <a:cs typeface="Times New Roman"/>
                        </a:rPr>
                        <a:t>Media /TV Promotions</a:t>
                      </a:r>
                      <a:endParaRPr lang="en-US" sz="1000" dirty="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Paper 2</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a:latin typeface="Arial"/>
                          <a:ea typeface="Times New Roman"/>
                          <a:cs typeface="Times New Roman"/>
                        </a:rPr>
                        <a:t>Total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Lunch</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xxxx</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xxxx</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a:latin typeface="Arial"/>
                          <a:ea typeface="Times New Roman"/>
                          <a:cs typeface="Times New Roman"/>
                        </a:rPr>
                        <a:t>Total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Craft Supplies</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xxx</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dirty="0">
                          <a:latin typeface="Arial"/>
                          <a:ea typeface="Times New Roman"/>
                          <a:cs typeface="Times New Roman"/>
                        </a:rPr>
                        <a:t>xxx</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a:latin typeface="Arial"/>
                          <a:ea typeface="Times New Roman"/>
                          <a:cs typeface="Times New Roman"/>
                        </a:rPr>
                        <a:t>Total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spcBef>
                          <a:spcPts val="0"/>
                        </a:spcBef>
                        <a:spcAft>
                          <a:spcPts val="0"/>
                        </a:spcAft>
                      </a:pPr>
                      <a:r>
                        <a:rPr lang="en-US" sz="900">
                          <a:latin typeface="Arial"/>
                          <a:ea typeface="Times New Roman"/>
                          <a:cs typeface="Times New Roman"/>
                        </a:rPr>
                        <a:t>Other</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dirty="0">
                          <a:latin typeface="Arial"/>
                          <a:ea typeface="Times New Roman"/>
                          <a:cs typeface="Times New Roman"/>
                        </a:rPr>
                        <a:t> </a:t>
                      </a:r>
                      <a:r>
                        <a:rPr lang="en-US" sz="900" dirty="0" smtClean="0">
                          <a:latin typeface="Arial"/>
                          <a:ea typeface="Times New Roman"/>
                          <a:cs typeface="Times New Roman"/>
                        </a:rPr>
                        <a:t>xxx</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693">
                <a:tc>
                  <a:txBody>
                    <a:bodyPr/>
                    <a:lstStyle/>
                    <a:p>
                      <a:pPr marL="0" marR="0" indent="0" algn="r">
                        <a:spcBef>
                          <a:spcPts val="0"/>
                        </a:spcBef>
                        <a:spcAft>
                          <a:spcPts val="0"/>
                        </a:spcAft>
                      </a:pPr>
                      <a:r>
                        <a:rPr lang="en-US" sz="900">
                          <a:latin typeface="Arial"/>
                          <a:ea typeface="Times New Roman"/>
                          <a:cs typeface="Times New Roman"/>
                        </a:rPr>
                        <a:t>Total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28600"/>
                      <a:endParaRPr lang="en-US" sz="1000">
                        <a:latin typeface="Calibri"/>
                        <a:ea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a:latin typeface="Arial"/>
                          <a:ea typeface="Times New Roman"/>
                          <a:cs typeface="Times New Roman"/>
                        </a:rPr>
                        <a:t>TOTAL EXPENSES</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b="1">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u="dbl">
                          <a:latin typeface="Arial"/>
                          <a:ea typeface="Times New Roman"/>
                          <a:cs typeface="Times New Roman"/>
                        </a:rPr>
                        <a:t>$0.00</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b="1">
                          <a:latin typeface="Arial"/>
                          <a:ea typeface="Times New Roman"/>
                          <a:cs typeface="Times New Roman"/>
                        </a:rPr>
                        <a:t>PROFIT / LOSS</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r">
                        <a:spcBef>
                          <a:spcPts val="0"/>
                        </a:spcBef>
                        <a:spcAft>
                          <a:spcPts val="0"/>
                        </a:spcAft>
                      </a:pPr>
                      <a:r>
                        <a:rPr lang="en-US" sz="900" b="1" u="dbl">
                          <a:latin typeface="Arial"/>
                          <a:ea typeface="Times New Roman"/>
                          <a:cs typeface="Times New Roman"/>
                        </a:rPr>
                        <a:t>$0.00</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513">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a:latin typeface="Arial"/>
                          <a:ea typeface="Times New Roman"/>
                          <a:cs typeface="Times New Roman"/>
                        </a:rPr>
                        <a:t> </a:t>
                      </a:r>
                      <a:endParaRPr lang="en-US" sz="100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indent="0" algn="ctr">
                        <a:spcBef>
                          <a:spcPts val="0"/>
                        </a:spcBef>
                        <a:spcAft>
                          <a:spcPts val="0"/>
                        </a:spcAft>
                      </a:pPr>
                      <a:r>
                        <a:rPr lang="en-US" sz="900" dirty="0">
                          <a:latin typeface="Arial"/>
                          <a:ea typeface="Times New Roman"/>
                          <a:cs typeface="Times New Roman"/>
                        </a:rPr>
                        <a:t> </a:t>
                      </a:r>
                      <a:endParaRPr lang="en-US" sz="1000" dirty="0">
                        <a:latin typeface="Calibri"/>
                        <a:ea typeface="Calibri"/>
                        <a:cs typeface="Times New Roman"/>
                      </a:endParaRPr>
                    </a:p>
                  </a:txBody>
                  <a:tcPr marL="59336" marR="59336" marT="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CC1AD7F6-BC59-B04F-B79F-8EA07494A80A}" type="slidenum">
              <a:rPr lang="en-US" smtClean="0"/>
              <a:pPr/>
              <a:t>27</a:t>
            </a:fld>
            <a:endParaRPr lang="en-US" dirty="0"/>
          </a:p>
        </p:txBody>
      </p:sp>
      <p:sp>
        <p:nvSpPr>
          <p:cNvPr id="6" name="TextBox 5"/>
          <p:cNvSpPr txBox="1"/>
          <p:nvPr/>
        </p:nvSpPr>
        <p:spPr>
          <a:xfrm>
            <a:off x="6553200" y="302360"/>
            <a:ext cx="2249714" cy="6278642"/>
          </a:xfrm>
          <a:prstGeom prst="rect">
            <a:avLst/>
          </a:prstGeom>
          <a:noFill/>
        </p:spPr>
        <p:txBody>
          <a:bodyPr wrap="square" rtlCol="0">
            <a:spAutoFit/>
          </a:bodyPr>
          <a:lstStyle/>
          <a:p>
            <a:r>
              <a:rPr lang="en-US" b="1" u="sng" dirty="0" smtClean="0"/>
              <a:t>What a budget does</a:t>
            </a:r>
            <a:r>
              <a:rPr lang="en-US" dirty="0" smtClean="0"/>
              <a:t>:</a:t>
            </a:r>
          </a:p>
          <a:p>
            <a:pPr marL="174625" indent="-174625">
              <a:buFont typeface="Arial" pitchFamily="34" charset="0"/>
              <a:buChar char="•"/>
            </a:pPr>
            <a:r>
              <a:rPr lang="en-US" sz="1600" dirty="0" smtClean="0"/>
              <a:t>Helps committee realistically price entry to the event;</a:t>
            </a:r>
          </a:p>
          <a:p>
            <a:pPr marL="174625" indent="-174625">
              <a:buFont typeface="Arial" pitchFamily="34" charset="0"/>
              <a:buChar char="•"/>
            </a:pPr>
            <a:r>
              <a:rPr lang="en-US" sz="1600" dirty="0" smtClean="0"/>
              <a:t>Serves as a tool for  review/evaluation;</a:t>
            </a:r>
          </a:p>
          <a:p>
            <a:pPr marL="174625" indent="-174625">
              <a:buFont typeface="Arial" pitchFamily="34" charset="0"/>
              <a:buChar char="•"/>
            </a:pPr>
            <a:r>
              <a:rPr lang="en-US" sz="1600" dirty="0" smtClean="0"/>
              <a:t> Measures each goal, task, time frame and outcome;</a:t>
            </a:r>
          </a:p>
          <a:p>
            <a:pPr marL="174625" indent="-174625">
              <a:buFont typeface="Arial" pitchFamily="34" charset="0"/>
              <a:buChar char="•"/>
            </a:pPr>
            <a:r>
              <a:rPr lang="en-US" sz="1600" dirty="0" smtClean="0"/>
              <a:t> Provides a method to evaluate the results by comparing actual;</a:t>
            </a:r>
          </a:p>
          <a:p>
            <a:pPr marL="174625" indent="-174625">
              <a:buFont typeface="Arial" pitchFamily="34" charset="0"/>
              <a:buChar char="•"/>
            </a:pPr>
            <a:r>
              <a:rPr lang="en-US" sz="1600" dirty="0" smtClean="0"/>
              <a:t> Provides comparison to the previous year’s results if yearly;</a:t>
            </a:r>
          </a:p>
          <a:p>
            <a:pPr marL="174625" indent="-174625">
              <a:buFont typeface="Arial" pitchFamily="34" charset="0"/>
              <a:buChar char="•"/>
            </a:pPr>
            <a:r>
              <a:rPr lang="en-US" sz="1600" dirty="0" smtClean="0"/>
              <a:t> Shows current year results;</a:t>
            </a:r>
          </a:p>
          <a:p>
            <a:pPr marL="174625" indent="-174625">
              <a:buFont typeface="Arial" pitchFamily="34" charset="0"/>
              <a:buChar char="•"/>
            </a:pPr>
            <a:r>
              <a:rPr lang="en-US" sz="1600" dirty="0" smtClean="0"/>
              <a:t> Serves as tool for future projections;</a:t>
            </a:r>
          </a:p>
          <a:p>
            <a:pPr marL="174625" indent="-174625">
              <a:buFont typeface="Arial" pitchFamily="34" charset="0"/>
              <a:buChar char="•"/>
            </a:pPr>
            <a:r>
              <a:rPr lang="en-US" sz="1600" dirty="0" smtClean="0"/>
              <a:t> Evaluates success    level comparing goals versus actual</a:t>
            </a:r>
          </a:p>
          <a:p>
            <a:pPr marL="174625" indent="-174625">
              <a:buFont typeface="Arial" pitchFamily="34" charset="0"/>
              <a:buChar char="•"/>
            </a:pPr>
            <a:r>
              <a:rPr lang="en-US" sz="1600" dirty="0" smtClean="0"/>
              <a:t> Shows need for  improvement or change.</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05430"/>
          </a:xfrm>
        </p:spPr>
        <p:txBody>
          <a:bodyPr>
            <a:normAutofit fontScale="90000"/>
          </a:bodyPr>
          <a:lstStyle/>
          <a:p>
            <a:pPr algn="l"/>
            <a:r>
              <a:rPr lang="en-US" b="1" dirty="0" smtClean="0"/>
              <a:t>SAMPLE </a:t>
            </a:r>
            <a:br>
              <a:rPr lang="en-US" b="1" dirty="0" smtClean="0"/>
            </a:br>
            <a:r>
              <a:rPr lang="en-US" b="1" dirty="0" smtClean="0"/>
              <a:t>SUMMARY REPORTING FORM</a:t>
            </a:r>
            <a:endParaRPr lang="en-US" b="1" dirty="0"/>
          </a:p>
        </p:txBody>
      </p:sp>
      <p:graphicFrame>
        <p:nvGraphicFramePr>
          <p:cNvPr id="5" name="Table 4"/>
          <p:cNvGraphicFramePr>
            <a:graphicFrameLocks noGrp="1"/>
          </p:cNvGraphicFramePr>
          <p:nvPr/>
        </p:nvGraphicFramePr>
        <p:xfrm>
          <a:off x="1277257" y="1640420"/>
          <a:ext cx="6089370" cy="4715930"/>
        </p:xfrm>
        <a:graphic>
          <a:graphicData uri="http://schemas.openxmlformats.org/drawingml/2006/table">
            <a:tbl>
              <a:tblPr/>
              <a:tblGrid>
                <a:gridCol w="2541793"/>
                <a:gridCol w="3547577"/>
              </a:tblGrid>
              <a:tr h="210463">
                <a:tc>
                  <a:txBody>
                    <a:bodyPr/>
                    <a:lstStyle/>
                    <a:p>
                      <a:pPr marL="0" marR="0">
                        <a:spcBef>
                          <a:spcPts val="600"/>
                        </a:spcBef>
                        <a:spcAft>
                          <a:spcPts val="600"/>
                        </a:spcAft>
                      </a:pPr>
                      <a:r>
                        <a:rPr lang="en-US" sz="1200" b="1" dirty="0">
                          <a:latin typeface="Calibri"/>
                          <a:ea typeface="Times New Roman"/>
                          <a:cs typeface="Arial"/>
                        </a:rPr>
                        <a:t>NAME OF FUNDRAISER</a:t>
                      </a:r>
                      <a:endParaRPr lang="en-US" sz="1200" dirty="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Project Lead</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Max Budget</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Start / Finish Date</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Location[s]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Participation Numbers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457200" marR="0">
                        <a:spcBef>
                          <a:spcPts val="0"/>
                        </a:spcBef>
                        <a:spcAft>
                          <a:spcPts val="0"/>
                        </a:spcAft>
                      </a:pPr>
                      <a:r>
                        <a:rPr lang="en-US" sz="1200" b="1">
                          <a:latin typeface="Calibri"/>
                          <a:ea typeface="Times New Roman"/>
                          <a:cs typeface="Arial"/>
                        </a:rPr>
                        <a:t>Members </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457200" marR="0">
                        <a:spcBef>
                          <a:spcPts val="0"/>
                        </a:spcBef>
                        <a:spcAft>
                          <a:spcPts val="0"/>
                        </a:spcAft>
                      </a:pPr>
                      <a:r>
                        <a:rPr lang="en-US" sz="1200" b="1">
                          <a:latin typeface="Calibri"/>
                          <a:ea typeface="Times New Roman"/>
                          <a:cs typeface="Arial"/>
                        </a:rPr>
                        <a:t>Non-Club Volunteers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457200" marR="0">
                        <a:spcBef>
                          <a:spcPts val="0"/>
                        </a:spcBef>
                        <a:spcAft>
                          <a:spcPts val="0"/>
                        </a:spcAft>
                      </a:pPr>
                      <a:r>
                        <a:rPr lang="en-US" sz="1200" b="1">
                          <a:latin typeface="Calibri"/>
                          <a:ea typeface="Times New Roman"/>
                          <a:cs typeface="Arial"/>
                        </a:rPr>
                        <a:t>Youth Volunteers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Attendance Numbers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463">
                <a:tc>
                  <a:txBody>
                    <a:bodyPr/>
                    <a:lstStyle/>
                    <a:p>
                      <a:pPr marL="0" marR="0">
                        <a:spcBef>
                          <a:spcPts val="0"/>
                        </a:spcBef>
                        <a:spcAft>
                          <a:spcPts val="0"/>
                        </a:spcAft>
                      </a:pPr>
                      <a:r>
                        <a:rPr lang="en-US" sz="1200" b="1">
                          <a:latin typeface="Calibri"/>
                          <a:ea typeface="Times New Roman"/>
                          <a:cs typeface="Arial"/>
                        </a:rPr>
                        <a:t>Brief Project Description</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1797">
                <a:tc gridSpan="2">
                  <a:txBody>
                    <a:bodyPr/>
                    <a:lstStyle/>
                    <a:p>
                      <a:pPr marL="0" marR="0" algn="just">
                        <a:lnSpc>
                          <a:spcPts val="1500"/>
                        </a:lnSpc>
                        <a:spcBef>
                          <a:spcPts val="600"/>
                        </a:spcBef>
                        <a:spcAft>
                          <a:spcPts val="600"/>
                        </a:spcAft>
                      </a:pPr>
                      <a:endParaRPr lang="en-US" sz="1200">
                        <a:latin typeface="Calibri"/>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0463">
                <a:tc>
                  <a:txBody>
                    <a:bodyPr/>
                    <a:lstStyle/>
                    <a:p>
                      <a:pPr marL="0" marR="0">
                        <a:spcBef>
                          <a:spcPts val="0"/>
                        </a:spcBef>
                        <a:spcAft>
                          <a:spcPts val="0"/>
                        </a:spcAft>
                      </a:pPr>
                      <a:r>
                        <a:rPr lang="en-US" sz="1200" b="1">
                          <a:latin typeface="Calibri"/>
                          <a:ea typeface="Times New Roman"/>
                          <a:cs typeface="Microsoft Sans Serif"/>
                        </a:rPr>
                        <a:t>Successes </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1797">
                <a:tc gridSpan="2">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0463">
                <a:tc>
                  <a:txBody>
                    <a:bodyPr/>
                    <a:lstStyle/>
                    <a:p>
                      <a:pPr marL="0" marR="0">
                        <a:spcBef>
                          <a:spcPts val="0"/>
                        </a:spcBef>
                        <a:spcAft>
                          <a:spcPts val="0"/>
                        </a:spcAft>
                      </a:pPr>
                      <a:r>
                        <a:rPr lang="en-US" sz="1200" b="1">
                          <a:latin typeface="Calibri"/>
                          <a:ea typeface="Times New Roman"/>
                          <a:cs typeface="Arial"/>
                        </a:rPr>
                        <a:t>Challenges </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1797">
                <a:tc gridSpan="2">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0463">
                <a:tc>
                  <a:txBody>
                    <a:bodyPr/>
                    <a:lstStyle/>
                    <a:p>
                      <a:pPr marL="0" marR="0">
                        <a:spcBef>
                          <a:spcPts val="0"/>
                        </a:spcBef>
                        <a:spcAft>
                          <a:spcPts val="0"/>
                        </a:spcAft>
                      </a:pPr>
                      <a:r>
                        <a:rPr lang="en-US" sz="1200" b="1">
                          <a:latin typeface="Calibri"/>
                          <a:ea typeface="Times New Roman"/>
                          <a:cs typeface="Arial"/>
                        </a:rPr>
                        <a:t>Recommended Changes</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1797">
                <a:tc gridSpan="2">
                  <a:txBody>
                    <a:bodyPr/>
                    <a:lstStyle/>
                    <a:p>
                      <a:pPr marL="0" marR="0">
                        <a:spcBef>
                          <a:spcPts val="0"/>
                        </a:spcBef>
                        <a:spcAft>
                          <a:spcPts val="0"/>
                        </a:spcAft>
                      </a:pPr>
                      <a:endParaRPr lang="en-US" sz="1200">
                        <a:latin typeface="Calibri"/>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0463">
                <a:tc>
                  <a:txBody>
                    <a:bodyPr/>
                    <a:lstStyle/>
                    <a:p>
                      <a:pPr marL="0" marR="0">
                        <a:spcBef>
                          <a:spcPts val="0"/>
                        </a:spcBef>
                        <a:spcAft>
                          <a:spcPts val="0"/>
                        </a:spcAft>
                      </a:pPr>
                      <a:r>
                        <a:rPr lang="en-US" sz="1200" b="1">
                          <a:latin typeface="Calibri"/>
                          <a:ea typeface="Times New Roman"/>
                          <a:cs typeface="Arial"/>
                        </a:rPr>
                        <a:t>Activities Left to Do</a:t>
                      </a: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a:latin typeface="Times New Roman"/>
                        <a:ea typeface="Times New Roman"/>
                        <a:cs typeface="Times New Roman"/>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r>
              <a:tr h="311797">
                <a:tc gridSpan="2">
                  <a:txBody>
                    <a:bodyPr/>
                    <a:lstStyle/>
                    <a:p>
                      <a:pPr marL="0" marR="0">
                        <a:spcBef>
                          <a:spcPts val="0"/>
                        </a:spcBef>
                        <a:spcAft>
                          <a:spcPts val="0"/>
                        </a:spcAft>
                      </a:pPr>
                      <a:endParaRPr lang="en-US" sz="1000" dirty="0">
                        <a:latin typeface="Verdana"/>
                        <a:ea typeface="Times New Roman"/>
                        <a:cs typeface="Microsoft Sans Serif"/>
                      </a:endParaRPr>
                    </a:p>
                  </a:txBody>
                  <a:tcPr marL="67733" marR="67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bl>
          </a:graphicData>
        </a:graphic>
      </p:graphicFrame>
      <p:sp>
        <p:nvSpPr>
          <p:cNvPr id="6" name="Slide Number Placeholder 5"/>
          <p:cNvSpPr>
            <a:spLocks noGrp="1"/>
          </p:cNvSpPr>
          <p:nvPr>
            <p:ph type="sldNum" sz="quarter" idx="12"/>
          </p:nvPr>
        </p:nvSpPr>
        <p:spPr/>
        <p:txBody>
          <a:bodyPr/>
          <a:lstStyle/>
          <a:p>
            <a:fld id="{CC1AD7F6-BC59-B04F-B79F-8EA07494A80A}"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64457"/>
            <a:ext cx="8229600" cy="857476"/>
          </a:xfrm>
          <a:prstGeom prst="rect">
            <a:avLst/>
          </a:prstGeom>
        </p:spPr>
        <p:txBody>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SAMPLE ARCHIVE FORM</a:t>
            </a:r>
            <a:endParaRPr kumimoji="0" lang="en-US"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Title 1"/>
          <p:cNvSpPr txBox="1">
            <a:spLocks/>
          </p:cNvSpPr>
          <p:nvPr/>
        </p:nvSpPr>
        <p:spPr>
          <a:xfrm>
            <a:off x="1117600" y="1597421"/>
            <a:ext cx="6647543" cy="550976"/>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chemeClr val="tx1"/>
                </a:solidFill>
                <a:effectLst/>
                <a:uLnTx/>
                <a:uFillTx/>
                <a:ea typeface="+mj-ea"/>
                <a:cs typeface="+mj-cs"/>
              </a:rPr>
              <a:t>TRACK WHAT YOU DO EACH YEAR</a:t>
            </a:r>
            <a:endParaRPr kumimoji="0" lang="en-US" sz="3200" b="1" i="0" u="none" strike="noStrike" kern="1200" cap="none" spc="0" normalizeH="0" baseline="0" noProof="0" dirty="0">
              <a:ln>
                <a:noFill/>
              </a:ln>
              <a:solidFill>
                <a:schemeClr val="tx1"/>
              </a:solidFill>
              <a:effectLst/>
              <a:uLnTx/>
              <a:uFillTx/>
              <a:ea typeface="+mj-ea"/>
              <a:cs typeface="+mj-cs"/>
            </a:endParaRPr>
          </a:p>
        </p:txBody>
      </p:sp>
      <p:graphicFrame>
        <p:nvGraphicFramePr>
          <p:cNvPr id="8" name="Table 7"/>
          <p:cNvGraphicFramePr>
            <a:graphicFrameLocks noGrp="1"/>
          </p:cNvGraphicFramePr>
          <p:nvPr/>
        </p:nvGraphicFramePr>
        <p:xfrm>
          <a:off x="1117600" y="2554514"/>
          <a:ext cx="6908800" cy="3546411"/>
        </p:xfrm>
        <a:graphic>
          <a:graphicData uri="http://schemas.openxmlformats.org/drawingml/2006/table">
            <a:tbl>
              <a:tblPr/>
              <a:tblGrid>
                <a:gridCol w="1467735"/>
                <a:gridCol w="1076884"/>
                <a:gridCol w="2024114"/>
                <a:gridCol w="1029680"/>
                <a:gridCol w="1310387"/>
              </a:tblGrid>
              <a:tr h="292056">
                <a:tc gridSpan="5">
                  <a:txBody>
                    <a:bodyPr/>
                    <a:lstStyle/>
                    <a:p>
                      <a:pPr marL="0" marR="0" algn="ctr">
                        <a:spcBef>
                          <a:spcPts val="600"/>
                        </a:spcBef>
                        <a:spcAft>
                          <a:spcPts val="600"/>
                        </a:spcAft>
                      </a:pPr>
                      <a:r>
                        <a:rPr lang="en-US" sz="1200" b="1">
                          <a:latin typeface="Calibri"/>
                          <a:ea typeface="Times New Roman"/>
                          <a:cs typeface="Times New Roman"/>
                        </a:rPr>
                        <a:t>2012</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50335">
                <a:tc>
                  <a:txBody>
                    <a:bodyPr/>
                    <a:lstStyle/>
                    <a:p>
                      <a:pPr marL="0" marR="0">
                        <a:spcBef>
                          <a:spcPts val="0"/>
                        </a:spcBef>
                        <a:spcAft>
                          <a:spcPts val="0"/>
                        </a:spcAft>
                      </a:pPr>
                      <a:r>
                        <a:rPr lang="en-US" sz="1000" b="1">
                          <a:latin typeface="Calibri"/>
                          <a:ea typeface="Times New Roman"/>
                          <a:cs typeface="Times New Roman"/>
                        </a:rPr>
                        <a:t>Fundraiser Name</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latin typeface="Calibri"/>
                          <a:ea typeface="Times New Roman"/>
                          <a:cs typeface="Times New Roman"/>
                        </a:rPr>
                        <a:t>Project Lead</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latin typeface="Calibri"/>
                          <a:ea typeface="Times New Roman"/>
                          <a:cs typeface="Times New Roman"/>
                        </a:rPr>
                        <a:t>Details</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latin typeface="Calibri"/>
                          <a:ea typeface="Times New Roman"/>
                          <a:cs typeface="Times New Roman"/>
                        </a:rPr>
                        <a:t># Volunteers</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Calibri"/>
                          <a:ea typeface="Times New Roman"/>
                          <a:cs typeface="Times New Roman"/>
                        </a:rPr>
                        <a:t>Start/Finish Date </a:t>
                      </a:r>
                      <a:endParaRPr lang="en-US" sz="1000">
                        <a:latin typeface="Times New Roman"/>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335">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00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Calibri"/>
                        <a:ea typeface="Times New Roman"/>
                        <a:cs typeface="Times New Roman"/>
                      </a:endParaRPr>
                    </a:p>
                  </a:txBody>
                  <a:tcPr marL="59977" marR="599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Slide Number Placeholder 6"/>
          <p:cNvSpPr>
            <a:spLocks noGrp="1"/>
          </p:cNvSpPr>
          <p:nvPr>
            <p:ph type="sldNum" sz="quarter" idx="12"/>
          </p:nvPr>
        </p:nvSpPr>
        <p:spPr/>
        <p:txBody>
          <a:bodyPr/>
          <a:lstStyle/>
          <a:p>
            <a:fld id="{CC1AD7F6-BC59-B04F-B79F-8EA07494A80A}"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15771" y="1262743"/>
            <a:ext cx="5689599" cy="4401205"/>
          </a:xfrm>
          <a:prstGeom prst="rect">
            <a:avLst/>
          </a:prstGeom>
          <a:noFill/>
        </p:spPr>
        <p:txBody>
          <a:bodyPr wrap="square" rtlCol="0">
            <a:spAutoFit/>
          </a:bodyPr>
          <a:lstStyle/>
          <a:p>
            <a:r>
              <a:rPr lang="en-US" sz="2800" b="1" dirty="0" smtClean="0"/>
              <a:t>Vision Statement</a:t>
            </a:r>
          </a:p>
          <a:p>
            <a:r>
              <a:rPr lang="en-US" sz="2800" dirty="0" smtClean="0"/>
              <a:t>To be the global leader in community and humanitarian service.</a:t>
            </a:r>
          </a:p>
          <a:p>
            <a:endParaRPr lang="en-US" sz="2800" dirty="0" smtClean="0"/>
          </a:p>
          <a:p>
            <a:r>
              <a:rPr lang="en-US" sz="2800" b="1" dirty="0" smtClean="0"/>
              <a:t>Mission Statement</a:t>
            </a:r>
          </a:p>
          <a:p>
            <a:r>
              <a:rPr lang="en-US" sz="2800" dirty="0" smtClean="0"/>
              <a:t>To empower volunteers to serve their communities, meet humanitarian needs, encourage peace and promote international understanding through Lions clubs.</a:t>
            </a:r>
            <a:endParaRPr lang="en-US" dirty="0"/>
          </a:p>
        </p:txBody>
      </p:sp>
      <p:pic>
        <p:nvPicPr>
          <p:cNvPr id="27650" name="Picture 2" descr="Image Detail"/>
          <p:cNvPicPr>
            <a:picLocks noChangeAspect="1" noChangeArrowheads="1"/>
          </p:cNvPicPr>
          <p:nvPr/>
        </p:nvPicPr>
        <p:blipFill>
          <a:blip r:embed="rId3"/>
          <a:srcRect/>
          <a:stretch>
            <a:fillRect/>
          </a:stretch>
        </p:blipFill>
        <p:spPr bwMode="auto">
          <a:xfrm>
            <a:off x="870857" y="2097332"/>
            <a:ext cx="1475524" cy="1690896"/>
          </a:xfrm>
          <a:prstGeom prst="rect">
            <a:avLst/>
          </a:prstGeom>
          <a:noFill/>
        </p:spPr>
      </p:pic>
      <p:sp>
        <p:nvSpPr>
          <p:cNvPr id="5" name="Slide Number Placeholder 4"/>
          <p:cNvSpPr>
            <a:spLocks noGrp="1"/>
          </p:cNvSpPr>
          <p:nvPr>
            <p:ph type="sldNum" sz="quarter" idx="12"/>
          </p:nvPr>
        </p:nvSpPr>
        <p:spPr/>
        <p:txBody>
          <a:bodyPr/>
          <a:lstStyle/>
          <a:p>
            <a:fld id="{CC1AD7F6-BC59-B04F-B79F-8EA07494A80A}"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itchFamily="34" charset="0"/>
              </a:rPr>
              <a:t>Summary</a:t>
            </a:r>
            <a:endParaRPr lang="en-US" b="1" dirty="0">
              <a:latin typeface="Calibri" pitchFamily="34" charset="0"/>
            </a:endParaRPr>
          </a:p>
        </p:txBody>
      </p:sp>
      <p:sp>
        <p:nvSpPr>
          <p:cNvPr id="3" name="Content Placeholder 2"/>
          <p:cNvSpPr>
            <a:spLocks noGrp="1"/>
          </p:cNvSpPr>
          <p:nvPr>
            <p:ph idx="1"/>
          </p:nvPr>
        </p:nvSpPr>
        <p:spPr>
          <a:xfrm>
            <a:off x="2902857" y="2133601"/>
            <a:ext cx="5098142" cy="3886200"/>
          </a:xfrm>
        </p:spPr>
        <p:txBody>
          <a:bodyPr>
            <a:noAutofit/>
          </a:bodyPr>
          <a:lstStyle/>
          <a:p>
            <a:r>
              <a:rPr lang="en-US" sz="2400" dirty="0" smtClean="0">
                <a:latin typeface="Calibri" pitchFamily="34" charset="0"/>
              </a:rPr>
              <a:t>A lot of hard work</a:t>
            </a:r>
          </a:p>
          <a:p>
            <a:pPr lvl="1"/>
            <a:r>
              <a:rPr lang="en-US" sz="2400" dirty="0" smtClean="0">
                <a:latin typeface="Calibri" pitchFamily="34" charset="0"/>
              </a:rPr>
              <a:t>Planning </a:t>
            </a:r>
          </a:p>
          <a:p>
            <a:pPr lvl="1"/>
            <a:r>
              <a:rPr lang="en-US" sz="2400" dirty="0" smtClean="0">
                <a:latin typeface="Calibri" pitchFamily="34" charset="0"/>
              </a:rPr>
              <a:t>Doing</a:t>
            </a:r>
          </a:p>
          <a:p>
            <a:pPr lvl="1"/>
            <a:r>
              <a:rPr lang="en-US" sz="2400" dirty="0" smtClean="0">
                <a:latin typeface="Calibri" pitchFamily="34" charset="0"/>
              </a:rPr>
              <a:t>Having Fun - Reward</a:t>
            </a:r>
            <a:endParaRPr lang="en-US" sz="2400" dirty="0">
              <a:latin typeface="Calibri" pitchFamily="34" charset="0"/>
            </a:endParaRPr>
          </a:p>
        </p:txBody>
      </p:sp>
      <p:sp>
        <p:nvSpPr>
          <p:cNvPr id="4" name="Slide Number Placeholder 3"/>
          <p:cNvSpPr>
            <a:spLocks noGrp="1"/>
          </p:cNvSpPr>
          <p:nvPr>
            <p:ph type="sldNum" sz="quarter" idx="12"/>
          </p:nvPr>
        </p:nvSpPr>
        <p:spPr/>
        <p:txBody>
          <a:bodyPr/>
          <a:lstStyle/>
          <a:p>
            <a:fld id="{CC1AD7F6-BC59-B04F-B79F-8EA07494A80A}"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752272" y="2315029"/>
            <a:ext cx="3726542" cy="1676400"/>
          </a:xfrm>
        </p:spPr>
        <p:txBody>
          <a:bodyPr/>
          <a:lstStyle/>
          <a:p>
            <a:r>
              <a:rPr lang="en-US" b="1" dirty="0" smtClean="0">
                <a:latin typeface="Calibri" pitchFamily="34" charset="0"/>
              </a:rPr>
              <a:t>QUESTIONS?</a:t>
            </a:r>
            <a:endParaRPr lang="en-US" b="1" dirty="0">
              <a:latin typeface="Calibri" pitchFamily="34" charset="0"/>
            </a:endParaRPr>
          </a:p>
        </p:txBody>
      </p:sp>
      <p:sp>
        <p:nvSpPr>
          <p:cNvPr id="4" name="Slide Number Placeholder 3"/>
          <p:cNvSpPr>
            <a:spLocks noGrp="1"/>
          </p:cNvSpPr>
          <p:nvPr>
            <p:ph type="sldNum" sz="quarter" idx="12"/>
          </p:nvPr>
        </p:nvSpPr>
        <p:spPr/>
        <p:txBody>
          <a:bodyPr/>
          <a:lstStyle/>
          <a:p>
            <a:fld id="{CC1AD7F6-BC59-B04F-B79F-8EA07494A80A}"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ctrTitle"/>
          </p:nvPr>
        </p:nvSpPr>
        <p:spPr>
          <a:xfrm>
            <a:off x="685800" y="1843314"/>
            <a:ext cx="7772400" cy="1470025"/>
          </a:xfrm>
        </p:spPr>
        <p:txBody>
          <a:bodyPr>
            <a:normAutofit fontScale="90000"/>
          </a:bodyPr>
          <a:lstStyle/>
          <a:p>
            <a:pPr algn="ctr"/>
            <a:r>
              <a:rPr lang="en-US" dirty="0" smtClean="0"/>
              <a:t>“</a:t>
            </a:r>
            <a:r>
              <a:rPr lang="en-US" sz="4900" b="1" dirty="0" smtClean="0">
                <a:solidFill>
                  <a:schemeClr val="tx1"/>
                </a:solidFill>
                <a:latin typeface="Calibri" pitchFamily="34" charset="0"/>
              </a:rPr>
              <a:t>Behind The Scenes </a:t>
            </a:r>
            <a:br>
              <a:rPr lang="en-US" sz="4900" b="1" dirty="0" smtClean="0">
                <a:solidFill>
                  <a:schemeClr val="tx1"/>
                </a:solidFill>
                <a:latin typeface="Calibri" pitchFamily="34" charset="0"/>
              </a:rPr>
            </a:br>
            <a:r>
              <a:rPr lang="en-US" sz="4900" b="1" dirty="0" smtClean="0">
                <a:solidFill>
                  <a:schemeClr val="tx1"/>
                </a:solidFill>
                <a:latin typeface="Calibri" pitchFamily="34" charset="0"/>
              </a:rPr>
              <a:t>of Fundraising</a:t>
            </a:r>
            <a:endParaRPr lang="en-US" sz="4900" b="1" dirty="0">
              <a:solidFill>
                <a:schemeClr val="tx1"/>
              </a:solidFill>
              <a:latin typeface="Calibri" pitchFamily="34" charset="0"/>
            </a:endParaRPr>
          </a:p>
        </p:txBody>
      </p:sp>
      <p:sp>
        <p:nvSpPr>
          <p:cNvPr id="21" name="Subtitle 20"/>
          <p:cNvSpPr>
            <a:spLocks noGrp="1"/>
          </p:cNvSpPr>
          <p:nvPr>
            <p:ph type="subTitle" idx="1"/>
          </p:nvPr>
        </p:nvSpPr>
        <p:spPr>
          <a:xfrm>
            <a:off x="2833913" y="5599791"/>
            <a:ext cx="4492172" cy="498929"/>
          </a:xfrm>
        </p:spPr>
        <p:txBody>
          <a:bodyPr>
            <a:normAutofit/>
          </a:bodyPr>
          <a:lstStyle/>
          <a:p>
            <a:r>
              <a:rPr lang="en-US" sz="2000" dirty="0" smtClean="0">
                <a:solidFill>
                  <a:schemeClr val="tx1"/>
                </a:solidFill>
                <a:latin typeface="Calibri" pitchFamily="34" charset="0"/>
              </a:rPr>
              <a:t>Irene Blight, Fundraising Facilitator</a:t>
            </a:r>
          </a:p>
          <a:p>
            <a:endParaRPr lang="en-US" sz="2800" dirty="0">
              <a:solidFill>
                <a:schemeClr val="tx1"/>
              </a:solidFill>
            </a:endParaRPr>
          </a:p>
        </p:txBody>
      </p:sp>
      <p:sp>
        <p:nvSpPr>
          <p:cNvPr id="4" name="Subtitle 20"/>
          <p:cNvSpPr txBox="1">
            <a:spLocks/>
          </p:cNvSpPr>
          <p:nvPr/>
        </p:nvSpPr>
        <p:spPr>
          <a:xfrm>
            <a:off x="1567543" y="3933371"/>
            <a:ext cx="6400800" cy="1045029"/>
          </a:xfrm>
          <a:prstGeom prst="rect">
            <a:avLst/>
          </a:prstGeom>
        </p:spPr>
        <p:txBody>
          <a:bodyPr vert="horz" lIns="91440" tIns="45720" rIns="91440" bIns="45720" rtlCol="0">
            <a:normAutofit fontScale="77500" lnSpcReduction="20000"/>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Calibri" pitchFamily="34" charset="0"/>
              </a:rPr>
              <a:t>A – 15 LEADERSHIP</a:t>
            </a:r>
            <a:r>
              <a:rPr lang="en-US" sz="2800" dirty="0" smtClean="0">
                <a:latin typeface="Calibri" pitchFamily="34" charset="0"/>
              </a:rPr>
              <a:t> </a:t>
            </a:r>
            <a:r>
              <a:rPr kumimoji="0" lang="en-US" sz="2800" b="0" i="0" u="none" strike="noStrike" kern="1200" cap="none" spc="0" normalizeH="0" noProof="0" dirty="0" smtClean="0">
                <a:ln>
                  <a:noFill/>
                </a:ln>
                <a:solidFill>
                  <a:schemeClr val="tx1"/>
                </a:solidFill>
                <a:effectLst/>
                <a:uLnTx/>
                <a:uFillTx/>
                <a:latin typeface="Calibri" pitchFamily="34" charset="0"/>
              </a:rPr>
              <a:t>SEMINAR</a:t>
            </a:r>
            <a:endParaRPr kumimoji="0" lang="en-US" sz="2800" b="0" i="0" u="none" strike="noStrike" kern="1200" cap="none" spc="0" normalizeH="0" baseline="0" noProof="0" dirty="0" smtClean="0">
              <a:ln>
                <a:noFill/>
              </a:ln>
              <a:solidFill>
                <a:schemeClr val="tx1"/>
              </a:solidFill>
              <a:effectLst/>
              <a:uLnTx/>
              <a:uFillTx/>
              <a:latin typeface="Calibri" pitchFamily="34" charset="0"/>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2800" dirty="0" smtClean="0">
                <a:latin typeface="Calibri" pitchFamily="34" charset="0"/>
              </a:rPr>
              <a:t>Wilmot Community </a:t>
            </a:r>
            <a:r>
              <a:rPr lang="en-US" sz="2800" dirty="0" smtClean="0">
                <a:latin typeface="Calibri" pitchFamily="34" charset="0"/>
              </a:rPr>
              <a:t>Centre, </a:t>
            </a:r>
            <a:r>
              <a:rPr lang="en-US" sz="2800" dirty="0" smtClean="0">
                <a:latin typeface="Calibri" pitchFamily="34" charset="0"/>
              </a:rPr>
              <a:t>New </a:t>
            </a:r>
            <a:r>
              <a:rPr lang="en-US" sz="2800" dirty="0" smtClean="0">
                <a:latin typeface="Calibri" pitchFamily="34" charset="0"/>
              </a:rPr>
              <a:t>Hamburg, Ontario</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800" b="0" i="0" u="none" strike="noStrike" kern="1200" cap="none" spc="0" normalizeH="0" baseline="0" noProof="0" dirty="0" smtClean="0">
                <a:ln>
                  <a:noFill/>
                </a:ln>
                <a:solidFill>
                  <a:schemeClr val="tx1"/>
                </a:solidFill>
                <a:effectLst/>
                <a:uLnTx/>
                <a:uFillTx/>
                <a:latin typeface="Calibri" pitchFamily="34" charset="0"/>
              </a:rPr>
              <a:t>May 6, 2012</a:t>
            </a:r>
          </a:p>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5441" y="476249"/>
            <a:ext cx="8371840" cy="923330"/>
          </a:xfrm>
          <a:prstGeom prst="rect">
            <a:avLst/>
          </a:prstGeom>
        </p:spPr>
        <p:txBody>
          <a:bodyPr wrap="square">
            <a:spAutoFit/>
          </a:bodyPr>
          <a:lstStyle/>
          <a:p>
            <a:endParaRPr lang="en-US" b="1" dirty="0" smtClean="0"/>
          </a:p>
          <a:p>
            <a:endParaRPr lang="en-US" b="1" dirty="0" smtClean="0"/>
          </a:p>
          <a:p>
            <a:endParaRPr lang="en-US" b="1" dirty="0" smtClean="0"/>
          </a:p>
        </p:txBody>
      </p:sp>
      <p:sp>
        <p:nvSpPr>
          <p:cNvPr id="6" name="Title 1"/>
          <p:cNvSpPr txBox="1">
            <a:spLocks/>
          </p:cNvSpPr>
          <p:nvPr/>
        </p:nvSpPr>
        <p:spPr>
          <a:xfrm>
            <a:off x="685800" y="660401"/>
            <a:ext cx="7772400" cy="1001486"/>
          </a:xfrm>
          <a:prstGeom prst="rect">
            <a:avLst/>
          </a:prstGeom>
        </p:spPr>
        <p:txBody>
          <a:bodyPr vert="horz" lIns="91440" tIns="45720" rIns="91440" bIns="45720" rtlCol="0" anchor="t">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endParaRPr kumimoji="0" lang="en-US" sz="4400" b="1" i="0" u="none" strike="noStrike" kern="1200" cap="all"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497841" y="1200222"/>
            <a:ext cx="8371840" cy="923330"/>
          </a:xfrm>
          <a:prstGeom prst="rect">
            <a:avLst/>
          </a:prstGeom>
        </p:spPr>
        <p:txBody>
          <a:bodyPr wrap="square">
            <a:spAutoFit/>
          </a:bodyPr>
          <a:lstStyle/>
          <a:p>
            <a:endParaRPr lang="en-US" b="1" dirty="0" smtClean="0"/>
          </a:p>
          <a:p>
            <a:endParaRPr lang="en-US" b="1" dirty="0" smtClean="0"/>
          </a:p>
          <a:p>
            <a:endParaRPr lang="en-US" b="1" dirty="0" smtClean="0"/>
          </a:p>
        </p:txBody>
      </p:sp>
      <p:sp>
        <p:nvSpPr>
          <p:cNvPr id="8" name="Title 1"/>
          <p:cNvSpPr txBox="1">
            <a:spLocks/>
          </p:cNvSpPr>
          <p:nvPr/>
        </p:nvSpPr>
        <p:spPr>
          <a:xfrm>
            <a:off x="497842" y="6154058"/>
            <a:ext cx="8371840" cy="287566"/>
          </a:xfrm>
          <a:prstGeom prst="rect">
            <a:avLst/>
          </a:prstGeom>
        </p:spPr>
        <p:txBody>
          <a:bodyPr vert="horz" lIns="91440" tIns="45720" rIns="91440" bIns="45720" rtlCol="0" anchor="t">
            <a:normAutofit fontScale="32500" lnSpcReduction="20000"/>
          </a:bodyPr>
          <a:lstStyle/>
          <a:p>
            <a:pPr algn="ctr">
              <a:spcBef>
                <a:spcPct val="0"/>
              </a:spcBef>
              <a:defRPr/>
            </a:pPr>
            <a:endParaRPr kumimoji="0" lang="en-US" sz="4400" b="1" i="0" u="none" strike="noStrike" kern="1200" cap="all" spc="0" normalizeH="0" baseline="0" noProof="0" dirty="0">
              <a:ln>
                <a:noFill/>
              </a:ln>
              <a:solidFill>
                <a:schemeClr val="tx1"/>
              </a:solidFill>
              <a:effectLst/>
              <a:uLnTx/>
              <a:uFillTx/>
              <a:latin typeface="+mj-lt"/>
              <a:ea typeface="+mj-ea"/>
              <a:cs typeface="+mj-cs"/>
            </a:endParaRPr>
          </a:p>
        </p:txBody>
      </p:sp>
      <p:sp>
        <p:nvSpPr>
          <p:cNvPr id="10" name="Title 1"/>
          <p:cNvSpPr txBox="1">
            <a:spLocks/>
          </p:cNvSpPr>
          <p:nvPr/>
        </p:nvSpPr>
        <p:spPr>
          <a:xfrm>
            <a:off x="685800" y="660401"/>
            <a:ext cx="7772400" cy="1001486"/>
          </a:xfrm>
          <a:prstGeom prst="rect">
            <a:avLst/>
          </a:prstGeom>
        </p:spPr>
        <p:txBody>
          <a:bodyPr vert="horz" lIns="91440" tIns="45720" rIns="91440" bIns="45720" rtlCol="0" anchor="t">
            <a:normAutofit fontScale="92500"/>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Lions international</a:t>
            </a:r>
            <a:r>
              <a:rPr kumimoji="0" lang="en-US" sz="4400" b="1" i="0" u="none" strike="noStrike" kern="1200" cap="all" spc="0" normalizeH="0" noProof="0" dirty="0" smtClean="0">
                <a:ln>
                  <a:noFill/>
                </a:ln>
                <a:solidFill>
                  <a:schemeClr val="tx1"/>
                </a:solidFill>
                <a:effectLst/>
                <a:uLnTx/>
                <a:uFillTx/>
                <a:latin typeface="+mj-lt"/>
                <a:ea typeface="+mj-ea"/>
                <a:cs typeface="+mj-cs"/>
              </a:rPr>
              <a:t> purpose</a:t>
            </a:r>
            <a:endParaRPr kumimoji="0" lang="en-US" sz="4400" b="1" i="0" u="none" strike="noStrike" kern="1200" cap="all" spc="0" normalizeH="0" baseline="0" noProof="0" dirty="0">
              <a:ln>
                <a:noFill/>
              </a:ln>
              <a:solidFill>
                <a:schemeClr val="tx1"/>
              </a:solidFill>
              <a:effectLst/>
              <a:uLnTx/>
              <a:uFillTx/>
              <a:latin typeface="+mj-lt"/>
              <a:ea typeface="+mj-ea"/>
              <a:cs typeface="+mj-cs"/>
            </a:endParaRPr>
          </a:p>
        </p:txBody>
      </p:sp>
      <p:graphicFrame>
        <p:nvGraphicFramePr>
          <p:cNvPr id="11" name="Diagram 10"/>
          <p:cNvGraphicFramePr/>
          <p:nvPr/>
        </p:nvGraphicFramePr>
        <p:xfrm>
          <a:off x="1357312" y="1572533"/>
          <a:ext cx="6429375" cy="4581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Slide Number Placeholder 11"/>
          <p:cNvSpPr>
            <a:spLocks noGrp="1"/>
          </p:cNvSpPr>
          <p:nvPr>
            <p:ph type="sldNum" sz="quarter" idx="12"/>
          </p:nvPr>
        </p:nvSpPr>
        <p:spPr/>
        <p:txBody>
          <a:bodyPr/>
          <a:lstStyle/>
          <a:p>
            <a:fld id="{CC1AD7F6-BC59-B04F-B79F-8EA07494A80A}"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85800" y="660401"/>
            <a:ext cx="7772400" cy="1001486"/>
          </a:xfrm>
          <a:prstGeom prst="rect">
            <a:avLst/>
          </a:prstGeom>
        </p:spPr>
        <p:txBody>
          <a:bodyPr vert="horz" lIns="91440" tIns="45720" rIns="91440" bIns="45720" rtlCol="0" anchor="t">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mj-lt"/>
                <a:ea typeface="+mj-ea"/>
                <a:cs typeface="+mj-cs"/>
              </a:rPr>
              <a:t>Lions CODE OF ETHICS</a:t>
            </a:r>
            <a:endParaRPr kumimoji="0" lang="en-US" sz="4400" b="1" i="0" u="none" strike="noStrike" kern="1200" cap="all" spc="0" normalizeH="0" baseline="0" noProof="0" dirty="0">
              <a:ln>
                <a:noFill/>
              </a:ln>
              <a:solidFill>
                <a:schemeClr val="tx1"/>
              </a:solidFill>
              <a:effectLst/>
              <a:uLnTx/>
              <a:uFillTx/>
              <a:latin typeface="+mj-lt"/>
              <a:ea typeface="+mj-ea"/>
              <a:cs typeface="+mj-cs"/>
            </a:endParaRPr>
          </a:p>
        </p:txBody>
      </p:sp>
      <p:graphicFrame>
        <p:nvGraphicFramePr>
          <p:cNvPr id="4" name="Diagram 3"/>
          <p:cNvGraphicFramePr/>
          <p:nvPr/>
        </p:nvGraphicFramePr>
        <p:xfrm>
          <a:off x="1422400" y="1661887"/>
          <a:ext cx="6299200" cy="4310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fld id="{CC1AD7F6-BC59-B04F-B79F-8EA07494A80A}"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257" y="1045029"/>
            <a:ext cx="8244114" cy="1446550"/>
          </a:xfrm>
          <a:prstGeom prst="rect">
            <a:avLst/>
          </a:prstGeom>
          <a:noFill/>
        </p:spPr>
        <p:txBody>
          <a:bodyPr wrap="square" rtlCol="0">
            <a:spAutoFit/>
          </a:bodyPr>
          <a:lstStyle/>
          <a:p>
            <a:pPr algn="ctr"/>
            <a:r>
              <a:rPr lang="en-US" sz="4400" b="1" dirty="0" smtClean="0"/>
              <a:t>PROFESSIONAL  FUNDRAISING CODE OF ETHICS GUIDELINES</a:t>
            </a:r>
            <a:endParaRPr lang="en-US" sz="4400" b="1" dirty="0"/>
          </a:p>
        </p:txBody>
      </p:sp>
      <p:sp>
        <p:nvSpPr>
          <p:cNvPr id="4" name="Slide Number Placeholder 3"/>
          <p:cNvSpPr>
            <a:spLocks noGrp="1"/>
          </p:cNvSpPr>
          <p:nvPr>
            <p:ph type="sldNum" sz="quarter" idx="12"/>
          </p:nvPr>
        </p:nvSpPr>
        <p:spPr/>
        <p:txBody>
          <a:bodyPr/>
          <a:lstStyle/>
          <a:p>
            <a:fld id="{CC1AD7F6-BC59-B04F-B79F-8EA07494A80A}" type="slidenum">
              <a:rPr lang="en-US" smtClean="0"/>
              <a:pPr/>
              <a:t>6</a:t>
            </a:fld>
            <a:endParaRPr lang="en-US" dirty="0"/>
          </a:p>
        </p:txBody>
      </p:sp>
      <p:sp>
        <p:nvSpPr>
          <p:cNvPr id="5" name="TextBox 4"/>
          <p:cNvSpPr txBox="1"/>
          <p:nvPr/>
        </p:nvSpPr>
        <p:spPr>
          <a:xfrm>
            <a:off x="928914" y="3213710"/>
            <a:ext cx="7184572" cy="3077766"/>
          </a:xfrm>
          <a:prstGeom prst="rect">
            <a:avLst/>
          </a:prstGeom>
          <a:noFill/>
        </p:spPr>
        <p:txBody>
          <a:bodyPr wrap="square" rtlCol="0">
            <a:spAutoFit/>
          </a:bodyPr>
          <a:lstStyle/>
          <a:p>
            <a:pPr algn="ctr"/>
            <a:r>
              <a:rPr lang="en-US" sz="4400" b="1" dirty="0" smtClean="0"/>
              <a:t>(AFP)</a:t>
            </a:r>
          </a:p>
          <a:p>
            <a:pPr algn="ctr"/>
            <a:r>
              <a:rPr lang="en-US" sz="4400" b="1" dirty="0" smtClean="0"/>
              <a:t>The Association of Fundraising Professionals</a:t>
            </a:r>
          </a:p>
          <a:p>
            <a:pPr algn="ctr"/>
            <a:endParaRPr lang="en-US" sz="4400" b="1" dirty="0" smtClean="0"/>
          </a:p>
          <a:p>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2344" y="914400"/>
            <a:ext cx="7041356" cy="1362075"/>
          </a:xfrm>
        </p:spPr>
        <p:txBody>
          <a:bodyPr>
            <a:normAutofit fontScale="90000"/>
          </a:bodyPr>
          <a:lstStyle/>
          <a:p>
            <a:pPr algn="l"/>
            <a:r>
              <a:rPr lang="en-US" b="1" dirty="0" smtClean="0">
                <a:latin typeface="Calibri" pitchFamily="34" charset="0"/>
              </a:rPr>
              <a:t>PURPOSE OF FUNDRAISING</a:t>
            </a:r>
            <a:endParaRPr lang="en-US" b="1" dirty="0">
              <a:latin typeface="Calibri" pitchFamily="34" charset="0"/>
            </a:endParaRPr>
          </a:p>
        </p:txBody>
      </p:sp>
      <p:sp>
        <p:nvSpPr>
          <p:cNvPr id="3" name="Subtitle 2"/>
          <p:cNvSpPr>
            <a:spLocks noGrp="1"/>
          </p:cNvSpPr>
          <p:nvPr>
            <p:ph type="body" idx="1"/>
          </p:nvPr>
        </p:nvSpPr>
        <p:spPr>
          <a:xfrm>
            <a:off x="2438401" y="2801257"/>
            <a:ext cx="5575299" cy="2398258"/>
          </a:xfrm>
        </p:spPr>
        <p:txBody>
          <a:bodyPr>
            <a:noAutofit/>
          </a:bodyPr>
          <a:lstStyle/>
          <a:p>
            <a:r>
              <a:rPr lang="en-US" sz="4800" b="1" dirty="0" smtClean="0">
                <a:solidFill>
                  <a:schemeClr val="tx1"/>
                </a:solidFill>
                <a:latin typeface="Calibri" pitchFamily="34" charset="0"/>
              </a:rPr>
              <a:t>We </a:t>
            </a:r>
            <a:r>
              <a:rPr lang="en-US" sz="2800" b="1" dirty="0" smtClean="0">
                <a:solidFill>
                  <a:schemeClr val="tx1"/>
                </a:solidFill>
                <a:latin typeface="Calibri" pitchFamily="34" charset="0"/>
              </a:rPr>
              <a:t>think</a:t>
            </a:r>
            <a:r>
              <a:rPr lang="en-US" sz="4800" b="1" dirty="0" smtClean="0">
                <a:solidFill>
                  <a:schemeClr val="tx1"/>
                </a:solidFill>
                <a:latin typeface="Calibri" pitchFamily="34" charset="0"/>
              </a:rPr>
              <a:t> $ but sometimes it is NOT about $</a:t>
            </a:r>
            <a:endParaRPr lang="en-US" sz="4800" b="1" dirty="0">
              <a:solidFill>
                <a:schemeClr val="tx1"/>
              </a:solidFill>
              <a:latin typeface="Calibri" pitchFamily="34" charset="0"/>
            </a:endParaRPr>
          </a:p>
        </p:txBody>
      </p:sp>
      <p:sp>
        <p:nvSpPr>
          <p:cNvPr id="5" name="Slide Number Placeholder 4"/>
          <p:cNvSpPr>
            <a:spLocks noGrp="1"/>
          </p:cNvSpPr>
          <p:nvPr>
            <p:ph type="sldNum" sz="quarter" idx="12"/>
          </p:nvPr>
        </p:nvSpPr>
        <p:spPr/>
        <p:txBody>
          <a:bodyPr/>
          <a:lstStyle/>
          <a:p>
            <a:fld id="{CC1AD7F6-BC59-B04F-B79F-8EA07494A80A}"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7078" y="1435100"/>
            <a:ext cx="5252630" cy="1162050"/>
          </a:xfrm>
        </p:spPr>
        <p:txBody>
          <a:bodyPr/>
          <a:lstStyle/>
          <a:p>
            <a:pPr lvl="0"/>
            <a:r>
              <a:rPr lang="en-US" sz="4400" b="1" cap="all" spc="0" dirty="0" smtClean="0">
                <a:solidFill>
                  <a:schemeClr val="tx1"/>
                </a:solidFill>
                <a:latin typeface="Calibri" pitchFamily="34" charset="0"/>
              </a:rPr>
              <a:t>Fundraising</a:t>
            </a:r>
            <a:r>
              <a:rPr lang="en-US" sz="4000" b="1" cap="all" spc="0" dirty="0" smtClean="0">
                <a:solidFill>
                  <a:schemeClr val="tx1"/>
                </a:solidFill>
                <a:latin typeface="Calibri" pitchFamily="34" charset="0"/>
              </a:rPr>
              <a:t> GOAL</a:t>
            </a:r>
            <a:r>
              <a:rPr lang="en-US" b="1" cap="all" spc="0" dirty="0" smtClean="0">
                <a:solidFill>
                  <a:schemeClr val="tx1"/>
                </a:solidFill>
                <a:latin typeface="Calibri" pitchFamily="34" charset="0"/>
              </a:rPr>
              <a:t/>
            </a:r>
            <a:br>
              <a:rPr lang="en-US" b="1" cap="all" spc="0" dirty="0" smtClean="0">
                <a:solidFill>
                  <a:schemeClr val="tx1"/>
                </a:solidFill>
                <a:latin typeface="Calibri" pitchFamily="34" charset="0"/>
              </a:rPr>
            </a:br>
            <a:endParaRPr lang="en-US" dirty="0">
              <a:latin typeface="Calibri" pitchFamily="34" charset="0"/>
            </a:endParaRPr>
          </a:p>
        </p:txBody>
      </p:sp>
      <p:sp>
        <p:nvSpPr>
          <p:cNvPr id="3" name="Text Placeholder 2"/>
          <p:cNvSpPr>
            <a:spLocks noGrp="1"/>
          </p:cNvSpPr>
          <p:nvPr>
            <p:ph type="body" sz="half" idx="2"/>
          </p:nvPr>
        </p:nvSpPr>
        <p:spPr>
          <a:xfrm>
            <a:off x="2558972" y="3077029"/>
            <a:ext cx="5823027" cy="1828800"/>
          </a:xfrm>
        </p:spPr>
        <p:txBody>
          <a:bodyPr>
            <a:normAutofit fontScale="55000" lnSpcReduction="20000"/>
          </a:bodyPr>
          <a:lstStyle/>
          <a:p>
            <a:pPr>
              <a:spcAft>
                <a:spcPts val="1200"/>
              </a:spcAft>
              <a:buFontTx/>
              <a:buChar char="-"/>
            </a:pPr>
            <a:r>
              <a:rPr lang="en-US" sz="4300" b="1" dirty="0" smtClean="0">
                <a:solidFill>
                  <a:schemeClr val="tx1"/>
                </a:solidFill>
                <a:latin typeface="Calibri" pitchFamily="34" charset="0"/>
              </a:rPr>
              <a:t>  </a:t>
            </a:r>
            <a:r>
              <a:rPr lang="en-US" sz="5800" b="1" dirty="0" smtClean="0">
                <a:solidFill>
                  <a:schemeClr val="tx1"/>
                </a:solidFill>
                <a:latin typeface="Calibri" pitchFamily="34" charset="0"/>
              </a:rPr>
              <a:t>To Raise Awareness?</a:t>
            </a:r>
          </a:p>
          <a:p>
            <a:pPr>
              <a:buFontTx/>
              <a:buChar char="-"/>
            </a:pPr>
            <a:r>
              <a:rPr lang="en-US" sz="5800" b="1" dirty="0" smtClean="0">
                <a:solidFill>
                  <a:schemeClr val="tx1"/>
                </a:solidFill>
                <a:latin typeface="Calibri" pitchFamily="34" charset="0"/>
              </a:rPr>
              <a:t>  To Raise Funds? </a:t>
            </a:r>
            <a:r>
              <a:rPr lang="en-US" sz="4300" dirty="0" smtClean="0">
                <a:solidFill>
                  <a:schemeClr val="tx1"/>
                </a:solidFill>
              </a:rPr>
              <a:t/>
            </a:r>
            <a:br>
              <a:rPr lang="en-US" sz="4300" dirty="0" smtClean="0">
                <a:solidFill>
                  <a:schemeClr val="tx1"/>
                </a:solidFill>
              </a:rPr>
            </a:br>
            <a:endParaRPr lang="en-US" sz="4300" dirty="0">
              <a:solidFill>
                <a:schemeClr val="tx1"/>
              </a:solidFill>
            </a:endParaRPr>
          </a:p>
        </p:txBody>
      </p:sp>
      <p:sp>
        <p:nvSpPr>
          <p:cNvPr id="6" name="Slide Number Placeholder 5"/>
          <p:cNvSpPr>
            <a:spLocks noGrp="1"/>
          </p:cNvSpPr>
          <p:nvPr>
            <p:ph type="sldNum" sz="quarter" idx="12"/>
          </p:nvPr>
        </p:nvSpPr>
        <p:spPr/>
        <p:txBody>
          <a:bodyPr/>
          <a:lstStyle/>
          <a:p>
            <a:fld id="{CC1AD7F6-BC59-B04F-B79F-8EA07494A80A}"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CC1AD7F6-BC59-B04F-B79F-8EA07494A80A}" type="slidenum">
              <a:rPr lang="en-US" smtClean="0"/>
              <a:pPr/>
              <a:t>9</a:t>
            </a:fld>
            <a:endParaRPr lang="en-US" dirty="0"/>
          </a:p>
        </p:txBody>
      </p:sp>
      <p:sp>
        <p:nvSpPr>
          <p:cNvPr id="4" name="Title 1"/>
          <p:cNvSpPr txBox="1">
            <a:spLocks/>
          </p:cNvSpPr>
          <p:nvPr/>
        </p:nvSpPr>
        <p:spPr>
          <a:xfrm>
            <a:off x="685800" y="660399"/>
            <a:ext cx="7772400" cy="1342571"/>
          </a:xfrm>
          <a:prstGeom prst="rect">
            <a:avLst/>
          </a:prstGeom>
        </p:spPr>
        <p:txBody>
          <a:bodyPr vert="horz" lIns="91440" tIns="45720" rIns="91440" bIns="45720" rtlCol="0" anchor="t">
            <a:no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all" spc="0" normalizeH="0" baseline="0" noProof="0" dirty="0" smtClean="0">
                <a:ln>
                  <a:noFill/>
                </a:ln>
                <a:solidFill>
                  <a:schemeClr val="tx1"/>
                </a:solidFill>
                <a:effectLst/>
                <a:uLnTx/>
                <a:uFillTx/>
                <a:latin typeface="Calibri" pitchFamily="34" charset="0"/>
                <a:ea typeface="+mj-ea"/>
                <a:cs typeface="+mj-cs"/>
              </a:rPr>
              <a:t>KNOW</a:t>
            </a:r>
            <a:r>
              <a:rPr kumimoji="0" lang="en-US" sz="4400" b="1" i="0" u="none" strike="noStrike" kern="1200" cap="all" spc="0" normalizeH="0" noProof="0" dirty="0" smtClean="0">
                <a:ln>
                  <a:noFill/>
                </a:ln>
                <a:solidFill>
                  <a:schemeClr val="tx1"/>
                </a:solidFill>
                <a:effectLst/>
                <a:uLnTx/>
                <a:uFillTx/>
                <a:latin typeface="Calibri" pitchFamily="34" charset="0"/>
                <a:ea typeface="+mj-ea"/>
                <a:cs typeface="+mj-cs"/>
              </a:rPr>
              <a:t> YOUR Fundraising EVENT</a:t>
            </a:r>
            <a:endParaRPr kumimoji="0" lang="en-US" sz="4400" b="1" i="0" u="none" strike="noStrike" kern="1200" cap="all" spc="0" normalizeH="0" baseline="0" noProof="0" dirty="0">
              <a:ln>
                <a:noFill/>
              </a:ln>
              <a:solidFill>
                <a:schemeClr val="tx1"/>
              </a:solidFill>
              <a:effectLst/>
              <a:uLnTx/>
              <a:uFillTx/>
              <a:latin typeface="Calibri" pitchFamily="34" charset="0"/>
              <a:ea typeface="+mj-ea"/>
              <a:cs typeface="+mj-cs"/>
            </a:endParaRPr>
          </a:p>
        </p:txBody>
      </p:sp>
      <p:sp>
        <p:nvSpPr>
          <p:cNvPr id="5" name="Title 1"/>
          <p:cNvSpPr>
            <a:spLocks noGrp="1"/>
          </p:cNvSpPr>
          <p:nvPr>
            <p:ph type="title"/>
          </p:nvPr>
        </p:nvSpPr>
        <p:spPr>
          <a:xfrm>
            <a:off x="685800" y="2191657"/>
            <a:ext cx="7772400" cy="2709437"/>
          </a:xfrm>
        </p:spPr>
        <p:txBody>
          <a:bodyPr>
            <a:normAutofit fontScale="90000"/>
          </a:bodyPr>
          <a:lstStyle/>
          <a:p>
            <a:pPr marL="1422400" indent="-160338"/>
            <a:r>
              <a:rPr lang="en-US" dirty="0" smtClean="0"/>
              <a:t/>
            </a:r>
            <a:br>
              <a:rPr lang="en-US" dirty="0" smtClean="0"/>
            </a:br>
            <a:r>
              <a:rPr lang="en-US" dirty="0" smtClean="0"/>
              <a:t>- 	 </a:t>
            </a:r>
            <a:r>
              <a:rPr lang="en-US" b="1" dirty="0" smtClean="0">
                <a:latin typeface="Calibri" pitchFamily="34" charset="0"/>
              </a:rPr>
              <a:t>Is it busy work?</a:t>
            </a:r>
            <a:br>
              <a:rPr lang="en-US" b="1" dirty="0" smtClean="0">
                <a:latin typeface="Calibri" pitchFamily="34" charset="0"/>
              </a:rPr>
            </a:br>
            <a:r>
              <a:rPr lang="en-US" b="1" dirty="0" smtClean="0">
                <a:latin typeface="Calibri" pitchFamily="34" charset="0"/>
              </a:rPr>
              <a:t>- 	 Is it about awareness?</a:t>
            </a:r>
            <a:br>
              <a:rPr lang="en-US" b="1" dirty="0" smtClean="0">
                <a:latin typeface="Calibri" pitchFamily="34" charset="0"/>
              </a:rPr>
            </a:br>
            <a:r>
              <a:rPr lang="en-US" b="1" dirty="0" smtClean="0">
                <a:latin typeface="Calibri" pitchFamily="34" charset="0"/>
              </a:rPr>
              <a:t>- 	 Is it to raise DOLLARS?</a:t>
            </a:r>
            <a:br>
              <a:rPr lang="en-US" b="1" dirty="0" smtClean="0">
                <a:latin typeface="Calibri" pitchFamily="34" charset="0"/>
              </a:rPr>
            </a:br>
            <a:endParaRPr lang="en-US" b="1" dirty="0">
              <a:latin typeface="Calibri" pitchFamily="34" charset="0"/>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utterfly">
  <a:themeElements>
    <a:clrScheme name="Butterfly">
      <a:dk1>
        <a:sysClr val="windowText" lastClr="000000"/>
      </a:dk1>
      <a:lt1>
        <a:sysClr val="window" lastClr="FFFFFF"/>
      </a:lt1>
      <a:dk2>
        <a:srgbClr val="444D26"/>
      </a:dk2>
      <a:lt2>
        <a:srgbClr val="F9FDEF"/>
      </a:lt2>
      <a:accent1>
        <a:srgbClr val="4B7937"/>
      </a:accent1>
      <a:accent2>
        <a:srgbClr val="B79214"/>
      </a:accent2>
      <a:accent3>
        <a:srgbClr val="935409"/>
      </a:accent3>
      <a:accent4>
        <a:srgbClr val="7153A0"/>
      </a:accent4>
      <a:accent5>
        <a:srgbClr val="4E74A3"/>
      </a:accent5>
      <a:accent6>
        <a:srgbClr val="6F6702"/>
      </a:accent6>
      <a:hlink>
        <a:srgbClr val="CB7E0E"/>
      </a:hlink>
      <a:folHlink>
        <a:srgbClr val="7C9263"/>
      </a:folHlink>
    </a:clrScheme>
    <a:fontScheme name="Butterfly">
      <a:maj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utterfly">
      <a:fillStyleLst>
        <a:solidFill>
          <a:schemeClr val="phClr"/>
        </a:solidFill>
        <a:gradFill rotWithShape="1">
          <a:gsLst>
            <a:gs pos="0">
              <a:schemeClr val="phClr">
                <a:tint val="80000"/>
                <a:satMod val="150000"/>
              </a:schemeClr>
            </a:gs>
            <a:gs pos="35000">
              <a:schemeClr val="phClr">
                <a:tint val="65000"/>
                <a:satMod val="180000"/>
              </a:schemeClr>
            </a:gs>
            <a:gs pos="100000">
              <a:schemeClr val="phClr">
                <a:tint val="50000"/>
                <a:satMod val="200000"/>
              </a:schemeClr>
            </a:gs>
          </a:gsLst>
          <a:lin ang="16200000" scaled="1"/>
        </a:gradFill>
        <a:gradFill rotWithShape="1">
          <a:gsLst>
            <a:gs pos="0">
              <a:schemeClr val="phClr">
                <a:shade val="30000"/>
                <a:satMod val="130000"/>
              </a:schemeClr>
            </a:gs>
            <a:gs pos="80000">
              <a:schemeClr val="phClr">
                <a:shade val="65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01600" dist="25400" dir="13500000">
              <a:srgbClr val="FFFFFF">
                <a:alpha val="80000"/>
              </a:srgbClr>
            </a:innerShdw>
          </a:effectLst>
          <a:scene3d>
            <a:camera prst="orthographicFront">
              <a:rot lat="0" lon="0" rev="0"/>
            </a:camera>
            <a:lightRig rig="soft" dir="tl">
              <a:rot lat="0" lon="0" rev="6000000"/>
            </a:lightRig>
          </a:scene3d>
          <a:sp3d prstMaterial="powder">
            <a:bevelT w="0" h="0"/>
          </a:sp3d>
        </a:effectStyle>
        <a:effectStyle>
          <a:effectLst>
            <a:innerShdw blurRad="127000" dist="25400" dir="13500000">
              <a:srgbClr val="FFFFFF">
                <a:alpha val="80000"/>
              </a:srgbClr>
            </a:innerShdw>
          </a:effectLst>
          <a:scene3d>
            <a:camera prst="orthographicFront">
              <a:rot lat="0" lon="0" rev="0"/>
            </a:camera>
            <a:lightRig rig="morning" dir="t">
              <a:rot lat="0" lon="0" rev="11400000"/>
            </a:lightRig>
          </a:scene3d>
          <a:sp3d prstMaterial="translucentPowder">
            <a:bevelT w="88900" h="38100" prst="softRound"/>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70000"/>
                <a:satMod val="115000"/>
              </a:schemeClr>
              <a:schemeClr val="phClr">
                <a:tint val="85000"/>
                <a:satMod val="165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2538</TotalTime>
  <Words>2193</Words>
  <Application>Microsoft Office PowerPoint</Application>
  <PresentationFormat>On-screen Show (4:3)</PresentationFormat>
  <Paragraphs>754</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Butterfly</vt:lpstr>
      <vt:lpstr>“Behind The Scenes  of Fundraising</vt:lpstr>
      <vt:lpstr>Presentation Overview</vt:lpstr>
      <vt:lpstr>Slide 3</vt:lpstr>
      <vt:lpstr>Slide 4</vt:lpstr>
      <vt:lpstr>Slide 5</vt:lpstr>
      <vt:lpstr>Slide 6</vt:lpstr>
      <vt:lpstr>PURPOSE OF FUNDRAISING</vt:lpstr>
      <vt:lpstr>Fundraising GOAL </vt:lpstr>
      <vt:lpstr> -   Is it busy work? -   Is it about awareness? -   Is it to raise DOLLARS? </vt:lpstr>
      <vt:lpstr>Slide 10</vt:lpstr>
      <vt:lpstr>Slide 11</vt:lpstr>
      <vt:lpstr>Slide 12</vt:lpstr>
      <vt:lpstr>An Effective Way To Bring New Ideas to the Table is the use of Brainstorming</vt:lpstr>
      <vt:lpstr>BRAINSTORMING RULES</vt:lpstr>
      <vt:lpstr>BRAINSTORMING RULES</vt:lpstr>
      <vt:lpstr>BRAINSTORMING RULES</vt:lpstr>
      <vt:lpstr>BRAINSTORMING RULES</vt:lpstr>
      <vt:lpstr>CHOOSING YOUR FUNDRAISER</vt:lpstr>
      <vt:lpstr>THE EVENT COMMITTEE</vt:lpstr>
      <vt:lpstr>COMMITTEE STRUCTURE</vt:lpstr>
      <vt:lpstr>THE PERFECT COMMITTEE</vt:lpstr>
      <vt:lpstr>COMMITTEE BREAKDOWN</vt:lpstr>
      <vt:lpstr>Fundraising 101</vt:lpstr>
      <vt:lpstr>ORCHESTRATE YOUR EVENT</vt:lpstr>
      <vt:lpstr>RECORD/ARCHIVE INFO</vt:lpstr>
      <vt:lpstr>SAMPLE PLANNING FORM</vt:lpstr>
      <vt:lpstr>SAMPLE BUDGET</vt:lpstr>
      <vt:lpstr>SAMPLE  SUMMARY REPORTING FORM</vt:lpstr>
      <vt:lpstr>Slide 29</vt:lpstr>
      <vt:lpstr>Summary</vt:lpstr>
      <vt:lpstr>QUESTIONS?</vt:lpstr>
      <vt:lpstr>“Behind The Scenes  of Fundraising</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“Behind The Scenes  of Fundraising</dc:title>
  <dc:creator>Irene Blight</dc:creator>
  <cp:lastModifiedBy>Qec Staff</cp:lastModifiedBy>
  <cp:revision>224</cp:revision>
  <cp:lastPrinted>2012-05-01T21:16:05Z</cp:lastPrinted>
  <dcterms:created xsi:type="dcterms:W3CDTF">2012-05-03T22:47:14Z</dcterms:created>
  <dcterms:modified xsi:type="dcterms:W3CDTF">2012-06-04T18:57:06Z</dcterms:modified>
</cp:coreProperties>
</file>