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9" r:id="rId5"/>
    <p:sldId id="259" r:id="rId6"/>
    <p:sldId id="280" r:id="rId7"/>
    <p:sldId id="260" r:id="rId8"/>
    <p:sldId id="281"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6" r:id="rId22"/>
    <p:sldId id="275" r:id="rId23"/>
    <p:sldId id="282" r:id="rId24"/>
    <p:sldId id="283" r:id="rId25"/>
    <p:sldId id="284" r:id="rId26"/>
    <p:sldId id="277" r:id="rId27"/>
    <p:sldId id="2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74"/>
    <p:restoredTop sz="94674"/>
  </p:normalViewPr>
  <p:slideViewPr>
    <p:cSldViewPr snapToGrid="0" snapToObjects="1">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CB0F954-84C1-AC49-8D0C-1A9C8F3CD5BF}"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CB0F954-84C1-AC49-8D0C-1A9C8F3CD5BF}"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0629E-00AE-4640-88D9-887D643D230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CB0F954-84C1-AC49-8D0C-1A9C8F3CD5BF}"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CB0F954-84C1-AC49-8D0C-1A9C8F3CD5BF}"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CB0F954-84C1-AC49-8D0C-1A9C8F3CD5BF}"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CB0F954-84C1-AC49-8D0C-1A9C8F3CD5BF}"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0629E-00AE-4640-88D9-887D643D230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CB0F954-84C1-AC49-8D0C-1A9C8F3CD5BF}"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CB0F954-84C1-AC49-8D0C-1A9C8F3CD5BF}"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ACB0F954-84C1-AC49-8D0C-1A9C8F3CD5BF}"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CB0F954-84C1-AC49-8D0C-1A9C8F3CD5BF}"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0F954-84C1-AC49-8D0C-1A9C8F3CD5BF}"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CB0F954-84C1-AC49-8D0C-1A9C8F3CD5BF}"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0629E-00AE-4640-88D9-887D643D23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CB0F954-84C1-AC49-8D0C-1A9C8F3CD5BF}" type="datetimeFigureOut">
              <a:rPr lang="en-US" smtClean="0"/>
              <a:t>5/29/2017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F50629E-00AE-4640-88D9-887D643D23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ail.google.com/a/a15lions.org/" TargetMode="External"/><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a15lions.org/pages/uploads/Directory/ClubTreasurerResourceHandout.pdf" TargetMode="External"/><Relationship Id="rId13" Type="http://schemas.openxmlformats.org/officeDocument/2006/relationships/hyperlink" Target="http://a15lions.org/pages/uploads/Directory/RegionChairResourceHandout.pdf" TargetMode="External"/><Relationship Id="rId18" Type="http://schemas.openxmlformats.org/officeDocument/2006/relationships/hyperlink" Target="http://a15lions.org/pages/uploads/Directory/A15ClubSecretaryHandBookAugust2015.pdf" TargetMode="External"/><Relationship Id="rId3" Type="http://schemas.openxmlformats.org/officeDocument/2006/relationships/hyperlink" Target="http://a15lions.org/pages/uploads/Directory/AdminFormsResourceHandout.pdf" TargetMode="External"/><Relationship Id="rId7" Type="http://schemas.openxmlformats.org/officeDocument/2006/relationships/hyperlink" Target="http://a15lions.org/pages/uploads/Directory/ClubSecretaryResourceHandout.pdf" TargetMode="External"/><Relationship Id="rId12" Type="http://schemas.openxmlformats.org/officeDocument/2006/relationships/hyperlink" Target="http://a15lions.org/pages/uploads/Directory/RecognitionsResourceHandout.pdf" TargetMode="External"/><Relationship Id="rId17" Type="http://schemas.openxmlformats.org/officeDocument/2006/relationships/hyperlink" Target="http://a15lions.org/pages/uploads/Directory/CommitteeChairResourceHandout.pdf" TargetMode="External"/><Relationship Id="rId2" Type="http://schemas.openxmlformats.org/officeDocument/2006/relationships/hyperlink" Target="http://www.a15lions.org/" TargetMode="External"/><Relationship Id="rId16" Type="http://schemas.openxmlformats.org/officeDocument/2006/relationships/hyperlink" Target="http://a15lions.org/pages/uploads/Directory/ZoneChairResourceHandout.pdf" TargetMode="External"/><Relationship Id="rId1" Type="http://schemas.openxmlformats.org/officeDocument/2006/relationships/slideLayout" Target="../slideLayouts/slideLayout2.xml"/><Relationship Id="rId6" Type="http://schemas.openxmlformats.org/officeDocument/2006/relationships/hyperlink" Target="http://a15lions.org/pages/uploads/Directory/ClubPresidentResourceHandout.pdf" TargetMode="External"/><Relationship Id="rId11" Type="http://schemas.openxmlformats.org/officeDocument/2006/relationships/hyperlink" Target="http://a15lions.org/pages/uploads/Directory/GuidingLionResourceHandout.pdf" TargetMode="External"/><Relationship Id="rId5" Type="http://schemas.openxmlformats.org/officeDocument/2006/relationships/hyperlink" Target="http://a15lions.org/pages/uploads/Directory/ClubMembershipChairResourceHandout.pdf" TargetMode="External"/><Relationship Id="rId15" Type="http://schemas.openxmlformats.org/officeDocument/2006/relationships/hyperlink" Target="http://a15lions.org/pages/uploads/Directory/TrainingMaterialsResourceHandout.pdf" TargetMode="External"/><Relationship Id="rId10" Type="http://schemas.openxmlformats.org/officeDocument/2006/relationships/hyperlink" Target="http://a15lions.org/pages/uploads/Directory/GovernanceResourceHandout.pdf" TargetMode="External"/><Relationship Id="rId4" Type="http://schemas.openxmlformats.org/officeDocument/2006/relationships/hyperlink" Target="http://a15lions.org/pages/uploads/Directory/ClubLCIFChairResourceHandout.pdf" TargetMode="External"/><Relationship Id="rId9" Type="http://schemas.openxmlformats.org/officeDocument/2006/relationships/hyperlink" Target="http://a15lions.org/pages/uploads/Directory/CQICEPResourceHandout.pdf" TargetMode="External"/><Relationship Id="rId14" Type="http://schemas.openxmlformats.org/officeDocument/2006/relationships/hyperlink" Target="http://a15lions.org/pages/uploads/Directory/TechnologyResourceHandout.pdf"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ionsclub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clubhouse.org" TargetMode="External"/><Relationship Id="rId2" Type="http://schemas.openxmlformats.org/officeDocument/2006/relationships/hyperlink" Target="http://e-clubhouse.org/sites/stjacobs" TargetMode="External"/><Relationship Id="rId1" Type="http://schemas.openxmlformats.org/officeDocument/2006/relationships/slideLayout" Target="../slideLayouts/slideLayout2.xml"/><Relationship Id="rId5" Type="http://schemas.openxmlformats.org/officeDocument/2006/relationships/hyperlink" Target="http://www.paradiseanddistrictlions.ca" TargetMode="External"/><Relationship Id="rId4" Type="http://schemas.openxmlformats.org/officeDocument/2006/relationships/hyperlink" Target="http://www.guelphlionsclub.org"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a15lions.org/pages/uploads/Directory/A15ClubSecretaryHandBookApril2017.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15lions.org/pages/uploads/Directory/NPOOfficerFiling.pdf" TargetMode="External"/><Relationship Id="rId2" Type="http://schemas.openxmlformats.org/officeDocument/2006/relationships/hyperlink" Target="http://a15lions.org/pages/uploads/Directory/A15ClubSecretaryHandBookAugust201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15lions.org/pages/uploads/Directory/A15ClubSecretaryHandBookApril2017.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ionsclub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15lions.org/pages/uploads/Directory/2017%20A15%20Mail%20System%20Guid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5 LOGOJuly15col.pdf"/>
          <p:cNvPicPr>
            <a:picLocks noChangeAspect="1"/>
          </p:cNvPicPr>
          <p:nvPr/>
        </p:nvPicPr>
        <p:blipFill rotWithShape="1">
          <a:blip r:embed="rId2">
            <a:extLst>
              <a:ext uri="{28A0092B-C50C-407E-A947-70E740481C1C}">
                <a14:useLocalDpi xmlns:a14="http://schemas.microsoft.com/office/drawing/2010/main" val="0"/>
              </a:ext>
            </a:extLst>
          </a:blip>
          <a:srcRect l="8749" t="17695" r="12833" b="16050"/>
          <a:stretch/>
        </p:blipFill>
        <p:spPr>
          <a:xfrm>
            <a:off x="1114777" y="450663"/>
            <a:ext cx="6914445" cy="4543777"/>
          </a:xfrm>
          <a:prstGeom prst="rect">
            <a:avLst/>
          </a:prstGeom>
        </p:spPr>
      </p:pic>
      <p:sp>
        <p:nvSpPr>
          <p:cNvPr id="6" name="TextBox 5"/>
          <p:cNvSpPr txBox="1"/>
          <p:nvPr/>
        </p:nvSpPr>
        <p:spPr>
          <a:xfrm>
            <a:off x="1309328" y="5166953"/>
            <a:ext cx="6525344" cy="523220"/>
          </a:xfrm>
          <a:prstGeom prst="rect">
            <a:avLst/>
          </a:prstGeom>
          <a:noFill/>
        </p:spPr>
        <p:txBody>
          <a:bodyPr wrap="square" rtlCol="0">
            <a:spAutoFit/>
          </a:bodyPr>
          <a:lstStyle/>
          <a:p>
            <a:pPr algn="ctr"/>
            <a:r>
              <a:rPr lang="en-US" sz="2800" b="1" dirty="0" smtClean="0">
                <a:solidFill>
                  <a:schemeClr val="tx2"/>
                </a:solidFill>
              </a:rPr>
              <a:t>2017 CLUB SECRETARY TRAINING</a:t>
            </a:r>
            <a:endParaRPr lang="en-US" sz="2800" b="1" dirty="0">
              <a:solidFill>
                <a:schemeClr val="tx2"/>
              </a:solidFill>
            </a:endParaRPr>
          </a:p>
        </p:txBody>
      </p:sp>
    </p:spTree>
    <p:extLst>
      <p:ext uri="{BB962C8B-B14F-4D97-AF65-F5344CB8AC3E}">
        <p14:creationId xmlns:p14="http://schemas.microsoft.com/office/powerpoint/2010/main" val="262348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Overview </a:t>
            </a:r>
            <a:r>
              <a:rPr lang="en-US" sz="3600" b="1" kern="0" dirty="0" smtClean="0">
                <a:ea typeface="ＭＳ ゴシック"/>
                <a:cs typeface="Times New Roman"/>
              </a:rPr>
              <a:t>(Cont’d)</a:t>
            </a:r>
            <a:endParaRPr lang="en-US" sz="3600" dirty="0"/>
          </a:p>
        </p:txBody>
      </p:sp>
      <p:sp>
        <p:nvSpPr>
          <p:cNvPr id="3" name="Content Placeholder 2"/>
          <p:cNvSpPr>
            <a:spLocks noGrp="1"/>
          </p:cNvSpPr>
          <p:nvPr>
            <p:ph idx="1"/>
          </p:nvPr>
        </p:nvSpPr>
        <p:spPr>
          <a:xfrm>
            <a:off x="457200" y="1135687"/>
            <a:ext cx="8229600" cy="5358377"/>
          </a:xfrm>
        </p:spPr>
        <p:txBody>
          <a:bodyPr>
            <a:normAutofit fontScale="92500" lnSpcReduction="10000"/>
          </a:bodyPr>
          <a:lstStyle/>
          <a:p>
            <a:pPr marL="342900" lvl="1" indent="-342900">
              <a:buFont typeface="Arial"/>
              <a:buChar char="•"/>
            </a:pPr>
            <a:r>
              <a:rPr lang="en-US" sz="2400" b="1" dirty="0" smtClean="0">
                <a:ea typeface="ＭＳ ゴシック"/>
                <a:cs typeface="Times New Roman"/>
              </a:rPr>
              <a:t>Crucial System Interaction Choices</a:t>
            </a:r>
            <a:br>
              <a:rPr lang="en-US" sz="2400" b="1" dirty="0" smtClean="0">
                <a:ea typeface="ＭＳ ゴシック"/>
                <a:cs typeface="Times New Roman"/>
              </a:rPr>
            </a:br>
            <a:r>
              <a:rPr lang="en-US" sz="1600" b="1" dirty="0">
                <a:ea typeface="ＭＳ ゴシック"/>
                <a:cs typeface="Times New Roman"/>
              </a:rPr>
              <a:t>See Section </a:t>
            </a:r>
            <a:r>
              <a:rPr lang="en-US" sz="1600" b="1" dirty="0" smtClean="0">
                <a:ea typeface="ＭＳ ゴシック"/>
                <a:cs typeface="Times New Roman"/>
              </a:rPr>
              <a:t>2.4 </a:t>
            </a:r>
            <a:r>
              <a:rPr lang="en-US" sz="1600" b="1" dirty="0">
                <a:ea typeface="ＭＳ ゴシック"/>
                <a:cs typeface="Times New Roman"/>
              </a:rPr>
              <a:t>of 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2000" b="1" dirty="0" smtClean="0">
              <a:ea typeface="ＭＳ ゴシック"/>
              <a:cs typeface="Times New Roman"/>
            </a:endParaRPr>
          </a:p>
          <a:p>
            <a:pPr lvl="1"/>
            <a:r>
              <a:rPr lang="en-US" sz="2000" b="1" dirty="0" smtClean="0">
                <a:ea typeface="ＭＳ ゴシック"/>
                <a:cs typeface="Times New Roman"/>
              </a:rPr>
              <a:t>Auto Forwarding Of Received Mail</a:t>
            </a:r>
          </a:p>
          <a:p>
            <a:pPr lvl="2"/>
            <a:r>
              <a:rPr lang="en-US" sz="1600" b="1" dirty="0" smtClean="0">
                <a:solidFill>
                  <a:srgbClr val="FF0000"/>
                </a:solidFill>
                <a:ea typeface="ＭＳ ゴシック"/>
                <a:cs typeface="Times New Roman"/>
              </a:rPr>
              <a:t>Advantage </a:t>
            </a:r>
            <a:r>
              <a:rPr lang="en-US" sz="1600" b="1" dirty="0" smtClean="0">
                <a:ea typeface="ＭＳ ゴシック"/>
                <a:cs typeface="Times New Roman"/>
              </a:rPr>
              <a:t>There is no need to log in to any additional Email software beyond what you are already using.</a:t>
            </a:r>
          </a:p>
          <a:p>
            <a:pPr lvl="2"/>
            <a:r>
              <a:rPr lang="en-US" sz="1600" b="1" dirty="0" smtClean="0">
                <a:solidFill>
                  <a:srgbClr val="FF0000"/>
                </a:solidFill>
                <a:ea typeface="ＭＳ ゴシック"/>
                <a:cs typeface="Times New Roman"/>
              </a:rPr>
              <a:t>Advantage </a:t>
            </a:r>
            <a:r>
              <a:rPr lang="en-US" sz="1600" b="1" dirty="0" smtClean="0">
                <a:ea typeface="ＭＳ ゴシック"/>
                <a:cs typeface="Times New Roman"/>
              </a:rPr>
              <a:t>Your </a:t>
            </a:r>
            <a:r>
              <a:rPr lang="en-US" sz="1600" b="1" dirty="0" err="1" smtClean="0">
                <a:ea typeface="ＭＳ ゴシック"/>
                <a:cs typeface="Times New Roman"/>
              </a:rPr>
              <a:t>eMail</a:t>
            </a:r>
            <a:r>
              <a:rPr lang="en-US" sz="1600" b="1" dirty="0" smtClean="0">
                <a:ea typeface="ＭＳ ゴシック"/>
                <a:cs typeface="Times New Roman"/>
              </a:rPr>
              <a:t> will arrive in the Inbox of whatever personal Email Address you specify.</a:t>
            </a:r>
          </a:p>
          <a:p>
            <a:pPr lvl="2"/>
            <a:r>
              <a:rPr lang="en-US" sz="1600" b="1" dirty="0" smtClean="0">
                <a:solidFill>
                  <a:srgbClr val="FF0000"/>
                </a:solidFill>
                <a:ea typeface="ＭＳ ゴシック"/>
                <a:cs typeface="Times New Roman"/>
              </a:rPr>
              <a:t>Disadvantage </a:t>
            </a:r>
            <a:r>
              <a:rPr lang="en-US" sz="1600" b="1" dirty="0" smtClean="0">
                <a:ea typeface="ＭＳ ゴシック"/>
                <a:cs typeface="Times New Roman"/>
              </a:rPr>
              <a:t>You will not be able to send Email to a District Group Address</a:t>
            </a:r>
          </a:p>
          <a:p>
            <a:pPr lvl="1"/>
            <a:r>
              <a:rPr lang="en-US" sz="2000" b="1" dirty="0" smtClean="0">
                <a:ea typeface="ＭＳ ゴシック"/>
                <a:cs typeface="Times New Roman"/>
              </a:rPr>
              <a:t>Web Mail Interface</a:t>
            </a:r>
          </a:p>
          <a:p>
            <a:pPr lvl="2"/>
            <a:r>
              <a:rPr lang="en-US" sz="1600" b="1" dirty="0" smtClean="0">
                <a:solidFill>
                  <a:srgbClr val="FF0000"/>
                </a:solidFill>
                <a:ea typeface="ＭＳ ゴシック"/>
                <a:cs typeface="Times New Roman"/>
              </a:rPr>
              <a:t>Disadvantage </a:t>
            </a:r>
            <a:r>
              <a:rPr lang="en-US" sz="1600" b="1" dirty="0" smtClean="0">
                <a:ea typeface="ＭＳ ゴシック"/>
                <a:cs typeface="Times New Roman"/>
              </a:rPr>
              <a:t>You must log in to the District Email system using whatever Web Browser you use.</a:t>
            </a:r>
          </a:p>
          <a:p>
            <a:pPr lvl="2"/>
            <a:r>
              <a:rPr lang="en-US" sz="1600" b="1" dirty="0" smtClean="0">
                <a:solidFill>
                  <a:srgbClr val="FF0000"/>
                </a:solidFill>
                <a:ea typeface="ＭＳ ゴシック"/>
                <a:cs typeface="Times New Roman"/>
              </a:rPr>
              <a:t>Advantage </a:t>
            </a:r>
            <a:r>
              <a:rPr lang="en-US" sz="1600" b="1" dirty="0" smtClean="0">
                <a:ea typeface="ＭＳ ゴシック"/>
                <a:cs typeface="Times New Roman"/>
              </a:rPr>
              <a:t>You will be able to send Email to any personal or District Group address known to you.</a:t>
            </a:r>
          </a:p>
          <a:p>
            <a:pPr lvl="2"/>
            <a:r>
              <a:rPr lang="en-US" sz="1600" b="1" dirty="0" smtClean="0">
                <a:solidFill>
                  <a:srgbClr val="FF0000"/>
                </a:solidFill>
                <a:ea typeface="ＭＳ ゴシック"/>
                <a:cs typeface="Times New Roman"/>
              </a:rPr>
              <a:t>Disadvantage </a:t>
            </a:r>
            <a:r>
              <a:rPr lang="en-US" sz="1600" b="1" dirty="0" smtClean="0">
                <a:ea typeface="ＭＳ ゴシック"/>
                <a:cs typeface="Times New Roman"/>
              </a:rPr>
              <a:t>Received District Email will NOT appear in your </a:t>
            </a:r>
            <a:r>
              <a:rPr lang="en-US" sz="1600" b="1" dirty="0">
                <a:ea typeface="ＭＳ ゴシック"/>
                <a:cs typeface="Times New Roman"/>
              </a:rPr>
              <a:t>personal Email Address </a:t>
            </a:r>
            <a:r>
              <a:rPr lang="en-US" sz="1600" b="1" dirty="0" smtClean="0">
                <a:ea typeface="ＭＳ ゴシック"/>
                <a:cs typeface="Times New Roman"/>
              </a:rPr>
              <a:t>Inbox.</a:t>
            </a:r>
            <a:endParaRPr lang="en-US" sz="1600" b="1" dirty="0">
              <a:ea typeface="ＭＳ ゴシック"/>
              <a:cs typeface="Times New Roman"/>
            </a:endParaRPr>
          </a:p>
          <a:p>
            <a:pPr lvl="1"/>
            <a:r>
              <a:rPr lang="en-US" sz="2000" b="1" dirty="0" smtClean="0">
                <a:ea typeface="ＭＳ ゴシック"/>
                <a:cs typeface="Times New Roman"/>
              </a:rPr>
              <a:t>Dedicated Email Software</a:t>
            </a:r>
          </a:p>
          <a:p>
            <a:pPr lvl="2"/>
            <a:r>
              <a:rPr lang="en-US" sz="1600" b="1" dirty="0" smtClean="0">
                <a:solidFill>
                  <a:srgbClr val="FF0000"/>
                </a:solidFill>
                <a:ea typeface="ＭＳ ゴシック"/>
                <a:cs typeface="Times New Roman"/>
              </a:rPr>
              <a:t>Advantage </a:t>
            </a:r>
            <a:r>
              <a:rPr lang="en-US" sz="1600" b="1" dirty="0" smtClean="0">
                <a:ea typeface="ＭＳ ゴシック"/>
                <a:cs typeface="Times New Roman"/>
              </a:rPr>
              <a:t>All Email interaction will be through your dedicated Email software.</a:t>
            </a:r>
          </a:p>
          <a:p>
            <a:pPr lvl="2"/>
            <a:r>
              <a:rPr lang="en-US" sz="1600" b="1" dirty="0" smtClean="0">
                <a:solidFill>
                  <a:srgbClr val="FF0000"/>
                </a:solidFill>
                <a:ea typeface="ＭＳ ゴシック"/>
                <a:cs typeface="Times New Roman"/>
              </a:rPr>
              <a:t>Disadvantage </a:t>
            </a:r>
            <a:r>
              <a:rPr lang="en-US" sz="1600" b="1" dirty="0" smtClean="0">
                <a:ea typeface="ＭＳ ゴシック"/>
                <a:cs typeface="Times New Roman"/>
              </a:rPr>
              <a:t>Recommended only for those users who are familiar with configuring their Email program for multiple Email accounts.</a:t>
            </a:r>
          </a:p>
        </p:txBody>
      </p:sp>
    </p:spTree>
    <p:extLst>
      <p:ext uri="{BB962C8B-B14F-4D97-AF65-F5344CB8AC3E}">
        <p14:creationId xmlns:p14="http://schemas.microsoft.com/office/powerpoint/2010/main" val="151418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How To ...</a:t>
            </a:r>
            <a:endParaRPr lang="en-US" sz="3600" dirty="0"/>
          </a:p>
        </p:txBody>
      </p:sp>
      <p:sp>
        <p:nvSpPr>
          <p:cNvPr id="3" name="Content Placeholder 2"/>
          <p:cNvSpPr>
            <a:spLocks noGrp="1"/>
          </p:cNvSpPr>
          <p:nvPr>
            <p:ph idx="1"/>
          </p:nvPr>
        </p:nvSpPr>
        <p:spPr>
          <a:xfrm>
            <a:off x="457200" y="1402644"/>
            <a:ext cx="8229600" cy="4853282"/>
          </a:xfrm>
        </p:spPr>
        <p:txBody>
          <a:bodyPr>
            <a:normAutofit/>
          </a:bodyPr>
          <a:lstStyle/>
          <a:p>
            <a:pPr marL="342900" lvl="1" indent="-342900">
              <a:buFont typeface="Arial"/>
              <a:buChar char="•"/>
            </a:pPr>
            <a:r>
              <a:rPr lang="en-US" sz="2400" b="1" dirty="0" smtClean="0">
                <a:ea typeface="ＭＳ ゴシック"/>
                <a:cs typeface="Times New Roman"/>
              </a:rPr>
              <a:t>Web Mail Interface Log In - </a:t>
            </a:r>
            <a:r>
              <a:rPr lang="en-US" sz="1600" b="1" dirty="0" smtClean="0">
                <a:ea typeface="ＭＳ ゴシック"/>
                <a:cs typeface="Times New Roman"/>
              </a:rPr>
              <a:t>See </a:t>
            </a:r>
            <a:r>
              <a:rPr lang="en-US" sz="1600" b="1" dirty="0">
                <a:ea typeface="ＭＳ ゴシック"/>
                <a:cs typeface="Times New Roman"/>
              </a:rPr>
              <a:t>Section </a:t>
            </a:r>
            <a:r>
              <a:rPr lang="en-US" sz="1600" b="1" dirty="0" smtClean="0">
                <a:ea typeface="ＭＳ ゴシック"/>
                <a:cs typeface="Times New Roman"/>
              </a:rPr>
              <a:t>6.1 </a:t>
            </a:r>
            <a:r>
              <a:rPr lang="en-US" sz="1600" b="1" dirty="0">
                <a:ea typeface="ＭＳ ゴシック"/>
                <a:cs typeface="Times New Roman"/>
              </a:rPr>
              <a:t>of 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2000" b="1" dirty="0" smtClean="0">
              <a:ea typeface="ＭＳ ゴシック"/>
              <a:cs typeface="Times New Roman"/>
            </a:endParaRPr>
          </a:p>
          <a:p>
            <a:pPr lvl="1"/>
            <a:r>
              <a:rPr lang="en-US" sz="2000" b="1" dirty="0" smtClean="0">
                <a:ea typeface="ＭＳ ゴシック"/>
                <a:cs typeface="Times New Roman"/>
              </a:rPr>
              <a:t>Got </a:t>
            </a:r>
            <a:r>
              <a:rPr lang="en-US" sz="2000" b="1" dirty="0">
                <a:ea typeface="ＭＳ ゴシック"/>
                <a:cs typeface="Times New Roman"/>
              </a:rPr>
              <a:t>to </a:t>
            </a:r>
            <a:r>
              <a:rPr lang="en-US" sz="2000" b="1" dirty="0">
                <a:ea typeface="ＭＳ ゴシック"/>
                <a:cs typeface="Times New Roman"/>
                <a:hlinkClick r:id="rId3"/>
              </a:rPr>
              <a:t>http://</a:t>
            </a:r>
            <a:r>
              <a:rPr lang="en-US" sz="2000" b="1" dirty="0" err="1">
                <a:ea typeface="ＭＳ ゴシック"/>
                <a:cs typeface="Times New Roman"/>
                <a:hlinkClick r:id="rId3"/>
              </a:rPr>
              <a:t>mail.google.com</a:t>
            </a:r>
            <a:r>
              <a:rPr lang="en-US" sz="2000" b="1" dirty="0">
                <a:ea typeface="ＭＳ ゴシック"/>
                <a:cs typeface="Times New Roman"/>
                <a:hlinkClick r:id="rId3"/>
              </a:rPr>
              <a:t>/a/a15lions.org/</a:t>
            </a:r>
            <a:r>
              <a:rPr lang="en-CA" sz="2000" b="1" dirty="0">
                <a:ea typeface="ＭＳ ゴシック"/>
                <a:cs typeface="Times New Roman"/>
                <a:hlinkClick r:id="rId3"/>
              </a:rPr>
              <a:t> </a:t>
            </a:r>
            <a:endParaRPr lang="en-US" sz="2000" b="1" dirty="0">
              <a:ea typeface="ＭＳ ゴシック"/>
              <a:cs typeface="Times New Roman"/>
            </a:endParaRPr>
          </a:p>
          <a:p>
            <a:pPr lvl="1"/>
            <a:r>
              <a:rPr lang="en-US" sz="2000" b="1" dirty="0" smtClean="0">
                <a:ea typeface="ＭＳ ゴシック"/>
                <a:cs typeface="Times New Roman"/>
              </a:rPr>
              <a:t>Enter Your Username</a:t>
            </a:r>
            <a:br>
              <a:rPr lang="en-US" sz="2000" b="1" dirty="0" smtClean="0">
                <a:ea typeface="ＭＳ ゴシック"/>
                <a:cs typeface="Times New Roman"/>
              </a:rPr>
            </a:br>
            <a:r>
              <a:rPr lang="en-US" sz="1800" b="1" dirty="0" smtClean="0">
                <a:ea typeface="ＭＳ ゴシック"/>
                <a:cs typeface="Times New Roman"/>
              </a:rPr>
              <a:t>Your District A15 Club Assigned Email Address, e.g. stjacobs@a15lions.org</a:t>
            </a:r>
          </a:p>
          <a:p>
            <a:pPr lvl="1"/>
            <a:r>
              <a:rPr lang="en-US" sz="2000" b="1" dirty="0" smtClean="0">
                <a:ea typeface="ＭＳ ゴシック"/>
                <a:cs typeface="Times New Roman"/>
              </a:rPr>
              <a:t>Enter Your Password</a:t>
            </a:r>
            <a:br>
              <a:rPr lang="en-US" sz="2000" b="1" dirty="0" smtClean="0">
                <a:ea typeface="ＭＳ ゴシック"/>
                <a:cs typeface="Times New Roman"/>
              </a:rPr>
            </a:br>
            <a:r>
              <a:rPr lang="en-US" sz="1800" b="1" dirty="0" smtClean="0">
                <a:ea typeface="ＭＳ ゴシック"/>
                <a:cs typeface="Times New Roman"/>
              </a:rPr>
              <a:t>As obtained from your predecessor or reset by the District Cabinet Secretary at your request</a:t>
            </a:r>
          </a:p>
        </p:txBody>
      </p:sp>
    </p:spTree>
    <p:extLst>
      <p:ext uri="{BB962C8B-B14F-4D97-AF65-F5344CB8AC3E}">
        <p14:creationId xmlns:p14="http://schemas.microsoft.com/office/powerpoint/2010/main" val="291814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How To ... </a:t>
            </a:r>
            <a:r>
              <a:rPr lang="en-US" sz="3600" b="1" kern="0" dirty="0">
                <a:ea typeface="ＭＳ ゴシック"/>
                <a:cs typeface="Times New Roman"/>
              </a:rPr>
              <a:t>(Cont’d)</a:t>
            </a:r>
            <a:endParaRPr lang="en-US" sz="3600" dirty="0"/>
          </a:p>
        </p:txBody>
      </p:sp>
      <p:sp>
        <p:nvSpPr>
          <p:cNvPr id="3" name="Content Placeholder 2"/>
          <p:cNvSpPr>
            <a:spLocks noGrp="1"/>
          </p:cNvSpPr>
          <p:nvPr>
            <p:ph idx="1"/>
          </p:nvPr>
        </p:nvSpPr>
        <p:spPr>
          <a:xfrm>
            <a:off x="457200" y="1402644"/>
            <a:ext cx="8229600" cy="4853282"/>
          </a:xfrm>
        </p:spPr>
        <p:txBody>
          <a:bodyPr>
            <a:normAutofit fontScale="92500"/>
          </a:bodyPr>
          <a:lstStyle/>
          <a:p>
            <a:pPr marL="342900" lvl="1" indent="-342900">
              <a:buFont typeface="Arial"/>
              <a:buChar char="•"/>
            </a:pPr>
            <a:r>
              <a:rPr lang="en-US" sz="2200" b="1" dirty="0" smtClean="0">
                <a:ea typeface="ＭＳ ゴシック"/>
                <a:cs typeface="Times New Roman"/>
              </a:rPr>
              <a:t>Manage Your Password - </a:t>
            </a:r>
            <a:r>
              <a:rPr lang="en-US" sz="1600" b="1" dirty="0" smtClean="0">
                <a:ea typeface="ＭＳ ゴシック"/>
                <a:cs typeface="Times New Roman"/>
              </a:rPr>
              <a:t>See </a:t>
            </a:r>
            <a:r>
              <a:rPr lang="en-US" sz="1600" b="1" dirty="0">
                <a:ea typeface="ＭＳ ゴシック"/>
                <a:cs typeface="Times New Roman"/>
              </a:rPr>
              <a:t>Section </a:t>
            </a:r>
            <a:r>
              <a:rPr lang="en-US" sz="1600" b="1" dirty="0" smtClean="0">
                <a:ea typeface="ＭＳ ゴシック"/>
                <a:cs typeface="Times New Roman"/>
              </a:rPr>
              <a:t>6.2 of </a:t>
            </a:r>
            <a:r>
              <a:rPr lang="en-US" sz="1600" b="1" dirty="0">
                <a:ea typeface="ＭＳ ゴシック"/>
                <a:cs typeface="Times New Roman"/>
              </a:rPr>
              <a:t>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2200" b="1" dirty="0" smtClean="0">
              <a:ea typeface="ＭＳ ゴシック"/>
              <a:cs typeface="Times New Roman"/>
            </a:endParaRPr>
          </a:p>
          <a:p>
            <a:pPr lvl="1"/>
            <a:r>
              <a:rPr lang="en-US" sz="1800" b="1" dirty="0" smtClean="0">
                <a:ea typeface="ＭＳ ゴシック"/>
                <a:cs typeface="Times New Roman"/>
              </a:rPr>
              <a:t>Choosing</a:t>
            </a:r>
          </a:p>
          <a:p>
            <a:pPr lvl="2"/>
            <a:r>
              <a:rPr lang="en-US" sz="1600" b="1" dirty="0" smtClean="0">
                <a:ea typeface="ＭＳ ゴシック"/>
                <a:cs typeface="Times New Roman"/>
              </a:rPr>
              <a:t>8 </a:t>
            </a:r>
            <a:r>
              <a:rPr lang="mr-IN" sz="1600" b="1" dirty="0" smtClean="0">
                <a:ea typeface="ＭＳ ゴシック"/>
                <a:cs typeface="Times New Roman"/>
              </a:rPr>
              <a:t>–</a:t>
            </a:r>
            <a:r>
              <a:rPr lang="en-US" sz="1600" b="1" dirty="0" smtClean="0">
                <a:ea typeface="ＭＳ ゴシック"/>
                <a:cs typeface="Times New Roman"/>
              </a:rPr>
              <a:t> 10 characters</a:t>
            </a:r>
          </a:p>
          <a:p>
            <a:pPr lvl="2"/>
            <a:r>
              <a:rPr lang="en-US" sz="1600" b="1" dirty="0" smtClean="0">
                <a:ea typeface="ＭＳ ゴシック"/>
                <a:cs typeface="Times New Roman"/>
              </a:rPr>
              <a:t>Any combination of letters or numerals in either upper or lower case</a:t>
            </a:r>
          </a:p>
          <a:p>
            <a:pPr lvl="1"/>
            <a:r>
              <a:rPr lang="en-US" sz="1800" b="1" dirty="0" smtClean="0">
                <a:ea typeface="ＭＳ ゴシック"/>
                <a:cs typeface="Times New Roman"/>
              </a:rPr>
              <a:t>Security</a:t>
            </a:r>
          </a:p>
          <a:p>
            <a:pPr lvl="2"/>
            <a:r>
              <a:rPr lang="en-US" sz="1600" b="1" dirty="0" smtClean="0">
                <a:ea typeface="ＭＳ ゴシック"/>
                <a:cs typeface="Times New Roman"/>
              </a:rPr>
              <a:t>Unique</a:t>
            </a:r>
          </a:p>
          <a:p>
            <a:pPr lvl="2"/>
            <a:r>
              <a:rPr lang="en-US" sz="1600" b="1" dirty="0" smtClean="0">
                <a:ea typeface="ＭＳ ゴシック"/>
                <a:cs typeface="Times New Roman"/>
              </a:rPr>
              <a:t>Do NOT share</a:t>
            </a:r>
          </a:p>
          <a:p>
            <a:pPr lvl="1"/>
            <a:r>
              <a:rPr lang="en-US" sz="1800" b="1" dirty="0">
                <a:ea typeface="ＭＳ ゴシック"/>
                <a:cs typeface="Times New Roman"/>
              </a:rPr>
              <a:t>I’ve Forgotten</a:t>
            </a:r>
          </a:p>
          <a:p>
            <a:pPr lvl="1"/>
            <a:r>
              <a:rPr lang="en-US" sz="1800" b="1" dirty="0" smtClean="0">
                <a:ea typeface="ＭＳ ゴシック"/>
                <a:cs typeface="Times New Roman"/>
              </a:rPr>
              <a:t>Changing</a:t>
            </a:r>
          </a:p>
          <a:p>
            <a:pPr lvl="2"/>
            <a:r>
              <a:rPr lang="en-US" sz="1600" b="1" dirty="0">
                <a:ea typeface="ＭＳ ゴシック"/>
                <a:cs typeface="Times New Roman"/>
              </a:rPr>
              <a:t>Log </a:t>
            </a:r>
            <a:r>
              <a:rPr lang="en-US" sz="1600" b="1" dirty="0" smtClean="0">
                <a:ea typeface="ＭＳ ゴシック"/>
                <a:cs typeface="Times New Roman"/>
              </a:rPr>
              <a:t>In</a:t>
            </a:r>
          </a:p>
          <a:p>
            <a:pPr lvl="2"/>
            <a:r>
              <a:rPr lang="en-US" sz="1600" b="1" dirty="0" smtClean="0"/>
              <a:t>Locate </a:t>
            </a:r>
            <a:r>
              <a:rPr lang="en-US" sz="1600" b="1" dirty="0"/>
              <a:t>and click on the Settings button, gear icon </a:t>
            </a:r>
            <a:r>
              <a:rPr lang="en-US" sz="1600" b="1" dirty="0" smtClean="0"/>
              <a:t>found              near </a:t>
            </a:r>
            <a:r>
              <a:rPr lang="en-US" sz="1600" b="1" dirty="0"/>
              <a:t>the upper right of the Mail window and select Settings from the drop down menu. </a:t>
            </a:r>
            <a:endParaRPr lang="en-US" sz="1600" b="1" dirty="0" smtClean="0"/>
          </a:p>
          <a:p>
            <a:pPr lvl="2"/>
            <a:r>
              <a:rPr lang="en-US" sz="1600" b="1" dirty="0" smtClean="0"/>
              <a:t>Select </a:t>
            </a:r>
            <a:r>
              <a:rPr lang="en-US" sz="1600" b="1" dirty="0"/>
              <a:t>the Accounts Tab in the Settings window and then Google Accounts settings in the Change account settings box. </a:t>
            </a:r>
            <a:endParaRPr lang="en-US" sz="1600" b="1" dirty="0" smtClean="0"/>
          </a:p>
          <a:p>
            <a:pPr lvl="2"/>
            <a:r>
              <a:rPr lang="en-US" sz="1600" b="1" dirty="0" smtClean="0"/>
              <a:t>Under </a:t>
            </a:r>
            <a:r>
              <a:rPr lang="en-US" sz="1600" b="1" dirty="0"/>
              <a:t>Personal Settings and Security, select “Changing your password”. </a:t>
            </a:r>
          </a:p>
          <a:p>
            <a:pPr lvl="2"/>
            <a:endParaRPr lang="en-US" sz="1600" b="1" dirty="0">
              <a:ea typeface="ＭＳ ゴシック"/>
              <a:cs typeface="Times New Roman"/>
            </a:endParaRPr>
          </a:p>
          <a:p>
            <a:pPr lvl="1"/>
            <a:endParaRPr lang="en-US" sz="1800" b="1" dirty="0" smtClean="0">
              <a:ea typeface="ＭＳ ゴシック"/>
              <a:cs typeface="Times New Roman"/>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676999" y="4611867"/>
            <a:ext cx="610870" cy="274320"/>
          </a:xfrm>
          <a:prstGeom prst="rect">
            <a:avLst/>
          </a:prstGeom>
          <a:noFill/>
          <a:ln>
            <a:noFill/>
          </a:ln>
        </p:spPr>
      </p:pic>
    </p:spTree>
    <p:extLst>
      <p:ext uri="{BB962C8B-B14F-4D97-AF65-F5344CB8AC3E}">
        <p14:creationId xmlns:p14="http://schemas.microsoft.com/office/powerpoint/2010/main" val="128348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How To ... </a:t>
            </a:r>
            <a:r>
              <a:rPr lang="en-US" sz="3600" b="1" kern="0" dirty="0">
                <a:ea typeface="ＭＳ ゴシック"/>
                <a:cs typeface="Times New Roman"/>
              </a:rPr>
              <a:t>(Cont’d)</a:t>
            </a:r>
            <a:endParaRPr lang="en-US" sz="3600" dirty="0"/>
          </a:p>
        </p:txBody>
      </p:sp>
      <p:sp>
        <p:nvSpPr>
          <p:cNvPr id="3" name="Content Placeholder 2"/>
          <p:cNvSpPr>
            <a:spLocks noGrp="1"/>
          </p:cNvSpPr>
          <p:nvPr>
            <p:ph idx="1"/>
          </p:nvPr>
        </p:nvSpPr>
        <p:spPr>
          <a:xfrm>
            <a:off x="457200" y="1402644"/>
            <a:ext cx="8229600" cy="4853282"/>
          </a:xfrm>
        </p:spPr>
        <p:txBody>
          <a:bodyPr>
            <a:normAutofit lnSpcReduction="10000"/>
          </a:bodyPr>
          <a:lstStyle/>
          <a:p>
            <a:pPr marL="342900" lvl="1" indent="-342900">
              <a:buFont typeface="Arial"/>
              <a:buChar char="•"/>
            </a:pPr>
            <a:r>
              <a:rPr lang="en-US" sz="2200" b="1" dirty="0" smtClean="0">
                <a:ea typeface="ＭＳ ゴシック"/>
                <a:cs typeface="Times New Roman"/>
              </a:rPr>
              <a:t>Configure Your User Interaction Choice - </a:t>
            </a:r>
            <a:r>
              <a:rPr lang="en-US" sz="1600" b="1" dirty="0" smtClean="0">
                <a:ea typeface="ＭＳ ゴシック"/>
                <a:cs typeface="Times New Roman"/>
              </a:rPr>
              <a:t>See </a:t>
            </a:r>
            <a:r>
              <a:rPr lang="en-US" sz="1600" b="1" dirty="0">
                <a:ea typeface="ＭＳ ゴシック"/>
                <a:cs typeface="Times New Roman"/>
              </a:rPr>
              <a:t>Section </a:t>
            </a:r>
            <a:r>
              <a:rPr lang="en-US" sz="1600" b="1" dirty="0" smtClean="0">
                <a:ea typeface="ＭＳ ゴシック"/>
                <a:cs typeface="Times New Roman"/>
              </a:rPr>
              <a:t>6.3 of </a:t>
            </a:r>
            <a:r>
              <a:rPr lang="en-US" sz="1600" b="1" dirty="0">
                <a:ea typeface="ＭＳ ゴシック"/>
                <a:cs typeface="Times New Roman"/>
              </a:rPr>
              <a:t>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2200" b="1" dirty="0" smtClean="0">
              <a:ea typeface="ＭＳ ゴシック"/>
              <a:cs typeface="Times New Roman"/>
            </a:endParaRPr>
          </a:p>
          <a:p>
            <a:pPr lvl="1"/>
            <a:r>
              <a:rPr lang="en-US" sz="2000" b="1" dirty="0" smtClean="0">
                <a:ea typeface="ＭＳ ゴシック"/>
                <a:cs typeface="Times New Roman"/>
              </a:rPr>
              <a:t>Log In</a:t>
            </a:r>
          </a:p>
          <a:p>
            <a:pPr lvl="1"/>
            <a:r>
              <a:rPr lang="en-US" sz="2000" b="1" dirty="0" smtClean="0"/>
              <a:t>Locate </a:t>
            </a:r>
            <a:r>
              <a:rPr lang="en-US" sz="2000" b="1" dirty="0"/>
              <a:t>and click on the Settings button, gear </a:t>
            </a:r>
            <a:r>
              <a:rPr lang="en-US" sz="2000" b="1" dirty="0" smtClean="0"/>
              <a:t>icon         found near </a:t>
            </a:r>
            <a:r>
              <a:rPr lang="en-US" sz="2000" b="1" dirty="0"/>
              <a:t>the upper right of the Mail window and select Settings from the drop down menu. </a:t>
            </a:r>
            <a:endParaRPr lang="en-US" sz="2000" b="1" dirty="0" smtClean="0"/>
          </a:p>
          <a:p>
            <a:r>
              <a:rPr lang="en-US" sz="2400" b="1" dirty="0" smtClean="0"/>
              <a:t>Auto Forwarding of Received Mail</a:t>
            </a:r>
          </a:p>
          <a:p>
            <a:pPr lvl="1"/>
            <a:r>
              <a:rPr lang="en-CA" sz="2100" b="1" dirty="0"/>
              <a:t>Select Forwarding and POP/</a:t>
            </a:r>
            <a:r>
              <a:rPr lang="en-CA" sz="2100" b="1" dirty="0" smtClean="0"/>
              <a:t>IMAP.</a:t>
            </a:r>
            <a:endParaRPr lang="en-CA" sz="2100" b="1" dirty="0"/>
          </a:p>
          <a:p>
            <a:pPr lvl="1"/>
            <a:r>
              <a:rPr lang="en-CA" sz="2100" b="1" dirty="0"/>
              <a:t>In the Forwarding: section, ensure that the Disable forwarding button is not </a:t>
            </a:r>
            <a:r>
              <a:rPr lang="en-CA" sz="2100" b="1" dirty="0" smtClean="0"/>
              <a:t>selected.</a:t>
            </a:r>
            <a:endParaRPr lang="en-CA" sz="2100" b="1" dirty="0"/>
          </a:p>
          <a:p>
            <a:pPr lvl="1"/>
            <a:r>
              <a:rPr lang="en-CA" sz="2100" b="1" dirty="0"/>
              <a:t>Select Learn More in the window which appears and follow the instructions which appear in the Help </a:t>
            </a:r>
            <a:r>
              <a:rPr lang="en-CA" sz="2100" b="1" dirty="0" smtClean="0"/>
              <a:t>window.</a:t>
            </a:r>
          </a:p>
          <a:p>
            <a:pPr lvl="1"/>
            <a:r>
              <a:rPr lang="en-CA" sz="2100" b="1" dirty="0"/>
              <a:t>Be certain to select Save Changes before leaving this window or your changes will not be saved</a:t>
            </a:r>
            <a:r>
              <a:rPr lang="en-CA" sz="2100" b="1" dirty="0" smtClean="0"/>
              <a:t>.</a:t>
            </a:r>
            <a:endParaRPr lang="en-CA" sz="2100" b="1" dirty="0"/>
          </a:p>
          <a:p>
            <a:pPr lvl="2"/>
            <a:endParaRPr lang="en-US" sz="1600" b="1" dirty="0">
              <a:ea typeface="ＭＳ ゴシック"/>
              <a:cs typeface="Times New Roman"/>
            </a:endParaRPr>
          </a:p>
          <a:p>
            <a:pPr lvl="1"/>
            <a:endParaRPr lang="en-US" sz="1800" b="1" dirty="0" smtClean="0">
              <a:ea typeface="ＭＳ ゴシック"/>
              <a:cs typeface="Times New Roman"/>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390520" y="2380632"/>
            <a:ext cx="610870" cy="274320"/>
          </a:xfrm>
          <a:prstGeom prst="rect">
            <a:avLst/>
          </a:prstGeom>
          <a:noFill/>
          <a:ln>
            <a:noFill/>
          </a:ln>
        </p:spPr>
      </p:pic>
    </p:spTree>
    <p:extLst>
      <p:ext uri="{BB962C8B-B14F-4D97-AF65-F5344CB8AC3E}">
        <p14:creationId xmlns:p14="http://schemas.microsoft.com/office/powerpoint/2010/main" val="18272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How To ... </a:t>
            </a:r>
            <a:r>
              <a:rPr lang="en-US" sz="3600" b="1" kern="0" dirty="0" smtClean="0">
                <a:ea typeface="ＭＳ ゴシック"/>
                <a:cs typeface="Times New Roman"/>
              </a:rPr>
              <a:t>(Cont’d)</a:t>
            </a:r>
            <a:endParaRPr lang="en-US" sz="3600" dirty="0"/>
          </a:p>
        </p:txBody>
      </p:sp>
      <p:sp>
        <p:nvSpPr>
          <p:cNvPr id="3" name="Content Placeholder 2"/>
          <p:cNvSpPr>
            <a:spLocks noGrp="1"/>
          </p:cNvSpPr>
          <p:nvPr>
            <p:ph idx="1"/>
          </p:nvPr>
        </p:nvSpPr>
        <p:spPr>
          <a:xfrm>
            <a:off x="457200" y="1402644"/>
            <a:ext cx="8229600" cy="4853282"/>
          </a:xfrm>
        </p:spPr>
        <p:txBody>
          <a:bodyPr>
            <a:normAutofit fontScale="92500" lnSpcReduction="20000"/>
          </a:bodyPr>
          <a:lstStyle/>
          <a:p>
            <a:r>
              <a:rPr lang="en-US" sz="2400" b="1" dirty="0" smtClean="0"/>
              <a:t>Web Mail Interface</a:t>
            </a:r>
          </a:p>
          <a:p>
            <a:pPr lvl="1"/>
            <a:r>
              <a:rPr lang="en-CA" sz="2100" b="1" dirty="0" smtClean="0"/>
              <a:t>No </a:t>
            </a:r>
            <a:r>
              <a:rPr lang="en-CA" sz="2100" b="1" dirty="0"/>
              <a:t>configuration</a:t>
            </a:r>
            <a:r>
              <a:rPr lang="en-CA" sz="2100" b="1" dirty="0" smtClean="0"/>
              <a:t>  steps are needed.</a:t>
            </a:r>
            <a:endParaRPr lang="en-CA" sz="2100" b="1" dirty="0"/>
          </a:p>
          <a:p>
            <a:r>
              <a:rPr lang="en-US" sz="2400" b="1" dirty="0" smtClean="0">
                <a:ea typeface="ＭＳ ゴシック"/>
                <a:cs typeface="Times New Roman"/>
              </a:rPr>
              <a:t>Dedicated Email Software</a:t>
            </a:r>
          </a:p>
          <a:p>
            <a:pPr lvl="1"/>
            <a:r>
              <a:rPr lang="en-CA" sz="2100" b="1" dirty="0"/>
              <a:t>You will need to have some knowledge of the differences between POP Downloading and IMAP Access and may need to confer with a knowledgeable friend.</a:t>
            </a:r>
          </a:p>
          <a:p>
            <a:pPr lvl="1"/>
            <a:r>
              <a:rPr lang="en-CA" sz="2100" b="1" dirty="0"/>
              <a:t>Select Forwarding and POP/IMAP</a:t>
            </a:r>
          </a:p>
          <a:p>
            <a:pPr lvl="1"/>
            <a:r>
              <a:rPr lang="en-CA" sz="2100" b="1" dirty="0"/>
              <a:t>Select Learn More beneath POP Download or IMAP Access in the window which appears and follow the instructions which appear in the Help window. </a:t>
            </a:r>
          </a:p>
          <a:p>
            <a:pPr lvl="1"/>
            <a:r>
              <a:rPr lang="en-US" sz="2100" b="1" dirty="0"/>
              <a:t>Each email client is different and the setup instructions vary greatly between applications and even between versions of each application. Setup instructions are available online by clicking on the Configuration instructions link in the appropriate section. </a:t>
            </a:r>
            <a:endParaRPr lang="en-CA" sz="2100" b="1" dirty="0"/>
          </a:p>
          <a:p>
            <a:pPr lvl="1"/>
            <a:r>
              <a:rPr lang="en-CA" sz="2100" b="1" dirty="0"/>
              <a:t>Be certain to select Save Changes before leaving this window or your changes will not be saved.</a:t>
            </a:r>
          </a:p>
          <a:p>
            <a:pPr lvl="1"/>
            <a:endParaRPr lang="en-US" sz="2100" b="1" dirty="0"/>
          </a:p>
          <a:p>
            <a:pPr lvl="1"/>
            <a:endParaRPr lang="en-US" sz="2100" b="1" dirty="0"/>
          </a:p>
        </p:txBody>
      </p:sp>
    </p:spTree>
    <p:extLst>
      <p:ext uri="{BB962C8B-B14F-4D97-AF65-F5344CB8AC3E}">
        <p14:creationId xmlns:p14="http://schemas.microsoft.com/office/powerpoint/2010/main" val="287083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Send &amp; Receive</a:t>
            </a:r>
            <a:endParaRPr lang="en-US" sz="3600" dirty="0"/>
          </a:p>
        </p:txBody>
      </p:sp>
      <p:sp>
        <p:nvSpPr>
          <p:cNvPr id="3" name="Content Placeholder 2"/>
          <p:cNvSpPr>
            <a:spLocks noGrp="1"/>
          </p:cNvSpPr>
          <p:nvPr>
            <p:ph idx="1"/>
          </p:nvPr>
        </p:nvSpPr>
        <p:spPr>
          <a:xfrm>
            <a:off x="457200" y="1402644"/>
            <a:ext cx="8229600" cy="4853282"/>
          </a:xfrm>
        </p:spPr>
        <p:txBody>
          <a:bodyPr>
            <a:normAutofit fontScale="92500"/>
          </a:bodyPr>
          <a:lstStyle/>
          <a:p>
            <a:pPr marL="342900" lvl="1" indent="-342900">
              <a:buFont typeface="Arial"/>
              <a:buChar char="•"/>
            </a:pPr>
            <a:r>
              <a:rPr lang="en-US" sz="2400" b="1" dirty="0" smtClean="0"/>
              <a:t>Auto </a:t>
            </a:r>
            <a:r>
              <a:rPr lang="en-US" sz="2500" b="1" dirty="0"/>
              <a:t>Forward</a:t>
            </a:r>
            <a:r>
              <a:rPr lang="en-US" sz="2400" b="1" dirty="0" smtClean="0"/>
              <a:t> Interaction </a:t>
            </a:r>
            <a:r>
              <a:rPr lang="en-US" sz="2200" b="1" dirty="0" smtClean="0">
                <a:ea typeface="ＭＳ ゴシック"/>
                <a:cs typeface="Times New Roman"/>
              </a:rPr>
              <a:t>- </a:t>
            </a:r>
            <a:r>
              <a:rPr lang="en-US" sz="1600" b="1" dirty="0">
                <a:ea typeface="ＭＳ ゴシック"/>
                <a:cs typeface="Times New Roman"/>
              </a:rPr>
              <a:t>See Section </a:t>
            </a:r>
            <a:r>
              <a:rPr lang="en-US" sz="1600" b="1" dirty="0" smtClean="0">
                <a:ea typeface="ＭＳ ゴシック"/>
                <a:cs typeface="Times New Roman"/>
              </a:rPr>
              <a:t>6.4 </a:t>
            </a:r>
            <a:r>
              <a:rPr lang="en-US" sz="1600" b="1" dirty="0">
                <a:ea typeface="ＭＳ ゴシック"/>
                <a:cs typeface="Times New Roman"/>
              </a:rPr>
              <a:t>of 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2400" b="1" dirty="0" smtClean="0"/>
          </a:p>
          <a:p>
            <a:pPr lvl="1"/>
            <a:r>
              <a:rPr lang="en-CA" sz="2200" b="1" dirty="0"/>
              <a:t>For receipt of email, nothing need be done as your email is arriving automatically in the Inbox of your personal email account.</a:t>
            </a:r>
          </a:p>
          <a:p>
            <a:pPr lvl="1"/>
            <a:r>
              <a:rPr lang="en-CA" sz="2200" b="1" dirty="0"/>
              <a:t>To send email to a positional or club District email account use your day to day personal email system and the appropriate District email address in the form name@a15lions.org</a:t>
            </a:r>
            <a:r>
              <a:rPr lang="en-CA" sz="2200" b="1" dirty="0" smtClean="0"/>
              <a:t>.</a:t>
            </a:r>
          </a:p>
          <a:p>
            <a:pPr lvl="1"/>
            <a:r>
              <a:rPr lang="en-CA" sz="2200" b="1" dirty="0"/>
              <a:t>To send email to a </a:t>
            </a:r>
            <a:r>
              <a:rPr lang="en-CA" sz="2200" b="1" dirty="0" smtClean="0"/>
              <a:t>personal email </a:t>
            </a:r>
            <a:r>
              <a:rPr lang="en-CA" sz="2200" b="1" dirty="0"/>
              <a:t>account use your day to day personal email system and the appropriate </a:t>
            </a:r>
            <a:r>
              <a:rPr lang="en-CA" sz="2200" b="1" dirty="0" smtClean="0"/>
              <a:t>personal email </a:t>
            </a:r>
            <a:r>
              <a:rPr lang="en-CA" sz="2200" b="1" dirty="0"/>
              <a:t>address in the form </a:t>
            </a:r>
            <a:r>
              <a:rPr lang="en-CA" sz="2200" b="1" u="sng" dirty="0" err="1" smtClean="0"/>
              <a:t>username@domain</a:t>
            </a:r>
            <a:r>
              <a:rPr lang="en-CA" sz="2200" b="1" dirty="0" smtClean="0"/>
              <a:t>.</a:t>
            </a:r>
            <a:endParaRPr lang="en-CA" sz="2200" b="1" dirty="0"/>
          </a:p>
          <a:p>
            <a:pPr lvl="1"/>
            <a:r>
              <a:rPr lang="en-CA" sz="2200" b="1" dirty="0">
                <a:solidFill>
                  <a:srgbClr val="FF0000"/>
                </a:solidFill>
              </a:rPr>
              <a:t>NB – </a:t>
            </a:r>
            <a:r>
              <a:rPr lang="en-CA" sz="2200" b="1" dirty="0"/>
              <a:t>You cannot send email to a District group email address using this interaction choice. </a:t>
            </a:r>
            <a:endParaRPr lang="en-CA" sz="2200" b="1" dirty="0" smtClean="0"/>
          </a:p>
          <a:p>
            <a:pPr marL="0" indent="0">
              <a:buNone/>
            </a:pPr>
            <a:endParaRPr lang="en-US" sz="2500" b="1" dirty="0"/>
          </a:p>
          <a:p>
            <a:pPr lvl="1"/>
            <a:endParaRPr lang="en-US" sz="2100" b="1" dirty="0"/>
          </a:p>
        </p:txBody>
      </p:sp>
    </p:spTree>
    <p:extLst>
      <p:ext uri="{BB962C8B-B14F-4D97-AF65-F5344CB8AC3E}">
        <p14:creationId xmlns:p14="http://schemas.microsoft.com/office/powerpoint/2010/main" val="344715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Send &amp; Receive </a:t>
            </a:r>
            <a:r>
              <a:rPr lang="en-US" sz="3600" b="1" kern="0" dirty="0" smtClean="0">
                <a:ea typeface="ＭＳ ゴシック"/>
                <a:cs typeface="Times New Roman"/>
              </a:rPr>
              <a:t>(Cont’d)</a:t>
            </a:r>
            <a:endParaRPr lang="en-US" sz="3600" dirty="0"/>
          </a:p>
        </p:txBody>
      </p:sp>
      <p:sp>
        <p:nvSpPr>
          <p:cNvPr id="3" name="Content Placeholder 2"/>
          <p:cNvSpPr>
            <a:spLocks noGrp="1"/>
          </p:cNvSpPr>
          <p:nvPr>
            <p:ph idx="1"/>
          </p:nvPr>
        </p:nvSpPr>
        <p:spPr>
          <a:xfrm>
            <a:off x="457200" y="1402644"/>
            <a:ext cx="8229600" cy="4853282"/>
          </a:xfrm>
        </p:spPr>
        <p:txBody>
          <a:bodyPr>
            <a:normAutofit fontScale="92500"/>
          </a:bodyPr>
          <a:lstStyle/>
          <a:p>
            <a:pPr marL="342900" lvl="1" indent="-342900">
              <a:buFont typeface="Arial"/>
              <a:buChar char="•"/>
            </a:pPr>
            <a:r>
              <a:rPr lang="en-US" sz="2600" b="1" dirty="0" smtClean="0"/>
              <a:t>Web </a:t>
            </a:r>
            <a:r>
              <a:rPr lang="en-US" sz="2600" b="1" dirty="0"/>
              <a:t>Mail </a:t>
            </a:r>
            <a:r>
              <a:rPr lang="en-US" sz="2600" b="1" dirty="0" smtClean="0"/>
              <a:t>Interaction </a:t>
            </a:r>
            <a:r>
              <a:rPr lang="en-US" sz="2100" b="1" dirty="0">
                <a:ea typeface="ＭＳ ゴシック"/>
                <a:cs typeface="Times New Roman"/>
              </a:rPr>
              <a:t>- See Section </a:t>
            </a:r>
            <a:r>
              <a:rPr lang="en-US" sz="2100" b="1" dirty="0" smtClean="0">
                <a:ea typeface="ＭＳ ゴシック"/>
                <a:cs typeface="Times New Roman"/>
              </a:rPr>
              <a:t>6.5 </a:t>
            </a:r>
            <a:r>
              <a:rPr lang="en-US" sz="2100" b="1" dirty="0">
                <a:ea typeface="ＭＳ ゴシック"/>
                <a:cs typeface="Times New Roman"/>
              </a:rPr>
              <a:t>of the </a:t>
            </a:r>
            <a:r>
              <a:rPr lang="en-US" sz="2100" b="1" dirty="0">
                <a:ea typeface="ＭＳ ゴシック"/>
                <a:cs typeface="Times New Roman"/>
                <a:hlinkClick r:id="rId2" invalidUrl="http://a15lions.org/pages/uploads/Directory/2017 A15 Mail System Guide.pdf"/>
              </a:rPr>
              <a:t>A15 Email System </a:t>
            </a:r>
            <a:r>
              <a:rPr lang="en-US" sz="2100" b="1" dirty="0" smtClean="0">
                <a:ea typeface="ＭＳ ゴシック"/>
                <a:cs typeface="Times New Roman"/>
                <a:hlinkClick r:id="rId2" invalidUrl="http://a15lions.org/pages/uploads/Directory/2017 A15 Mail System Guide.pdf"/>
              </a:rPr>
              <a:t>Guide</a:t>
            </a:r>
            <a:endParaRPr lang="en-US" sz="2100" b="1" dirty="0" smtClean="0">
              <a:ea typeface="ＭＳ ゴシック"/>
              <a:cs typeface="Times New Roman"/>
            </a:endParaRPr>
          </a:p>
          <a:p>
            <a:pPr lvl="1"/>
            <a:r>
              <a:rPr lang="en-US" sz="2400" b="1" dirty="0" smtClean="0"/>
              <a:t>L</a:t>
            </a:r>
            <a:r>
              <a:rPr lang="en-CA" sz="2400" b="1" dirty="0" err="1" smtClean="0"/>
              <a:t>og</a:t>
            </a:r>
            <a:r>
              <a:rPr lang="en-CA" sz="2400" b="1" dirty="0" smtClean="0"/>
              <a:t> in </a:t>
            </a:r>
            <a:r>
              <a:rPr lang="en-CA" sz="2400" b="1" dirty="0"/>
              <a:t>using your web browser as described </a:t>
            </a:r>
            <a:r>
              <a:rPr lang="en-CA" sz="2400" b="1" dirty="0" smtClean="0"/>
              <a:t>previously.</a:t>
            </a:r>
            <a:endParaRPr lang="en-CA" sz="2400" b="1" dirty="0"/>
          </a:p>
          <a:p>
            <a:pPr lvl="1"/>
            <a:r>
              <a:rPr lang="en-CA" sz="2400" b="1" dirty="0"/>
              <a:t>If the Mail window is not visible, click on the  </a:t>
            </a:r>
            <a:r>
              <a:rPr lang="en-CA" sz="2400" b="1" dirty="0" smtClean="0"/>
              <a:t>        icon </a:t>
            </a:r>
            <a:r>
              <a:rPr lang="en-CA" sz="2400" b="1" dirty="0"/>
              <a:t>in the upper right corner of the window and select  </a:t>
            </a:r>
            <a:r>
              <a:rPr lang="en-CA" sz="2400" b="1" dirty="0" smtClean="0"/>
              <a:t>      from </a:t>
            </a:r>
            <a:r>
              <a:rPr lang="en-CA" sz="2400" b="1" dirty="0"/>
              <a:t>the drop down menu which appears.</a:t>
            </a:r>
          </a:p>
          <a:p>
            <a:pPr lvl="1"/>
            <a:r>
              <a:rPr lang="en-CA" sz="2400" b="1" dirty="0"/>
              <a:t>To receive email, select Inbox at the left side of the Mail window if it is not already selected and your messages will appear in the pane to the right of the window.</a:t>
            </a:r>
          </a:p>
          <a:p>
            <a:pPr lvl="1"/>
            <a:r>
              <a:rPr lang="en-CA" sz="2400" b="1" dirty="0"/>
              <a:t>To send new mail, click the Compose button,</a:t>
            </a:r>
            <a:r>
              <a:rPr lang="en-US" sz="2400" b="1" dirty="0"/>
              <a:t> </a:t>
            </a:r>
            <a:r>
              <a:rPr lang="en-US" sz="2400" b="1" dirty="0" smtClean="0"/>
              <a:t>            </a:t>
            </a:r>
            <a:r>
              <a:rPr lang="en-CA" sz="2400" b="1" dirty="0" smtClean="0"/>
              <a:t>and </a:t>
            </a:r>
            <a:r>
              <a:rPr lang="en-CA" sz="2400" b="1" dirty="0"/>
              <a:t>compose your new message in the New Message window which </a:t>
            </a:r>
            <a:r>
              <a:rPr lang="en-CA" sz="2400" b="1" dirty="0" smtClean="0"/>
              <a:t>appears.</a:t>
            </a:r>
            <a:endParaRPr lang="en-CA" sz="2400" b="1" dirty="0"/>
          </a:p>
          <a:p>
            <a:endParaRPr lang="en-US" sz="2500" b="1" dirty="0"/>
          </a:p>
          <a:p>
            <a:pPr lvl="1"/>
            <a:endParaRPr lang="en-US" sz="2100" b="1" dirty="0"/>
          </a:p>
        </p:txBody>
      </p:sp>
      <p:pic>
        <p:nvPicPr>
          <p:cNvPr id="4" name="Picture 3" descr="Macintosh HD:Users:DennLoug:Desktop:Screen Shot 2017-01-22 at 3.03.08 PM.jpg"/>
          <p:cNvPicPr/>
          <p:nvPr/>
        </p:nvPicPr>
        <p:blipFill>
          <a:blip r:embed="rId3">
            <a:extLst>
              <a:ext uri="{28A0092B-C50C-407E-A947-70E740481C1C}">
                <a14:useLocalDpi xmlns:a14="http://schemas.microsoft.com/office/drawing/2010/main" val="0"/>
              </a:ext>
            </a:extLst>
          </a:blip>
          <a:srcRect/>
          <a:stretch>
            <a:fillRect/>
          </a:stretch>
        </p:blipFill>
        <p:spPr bwMode="auto">
          <a:xfrm>
            <a:off x="7398615" y="2530461"/>
            <a:ext cx="384810" cy="346710"/>
          </a:xfrm>
          <a:prstGeom prst="rect">
            <a:avLst/>
          </a:prstGeom>
          <a:noFill/>
          <a:ln>
            <a:noFill/>
          </a:ln>
        </p:spPr>
      </p:pic>
      <p:pic>
        <p:nvPicPr>
          <p:cNvPr id="5" name="Picture 4" descr="Macintosh HD:Users:DennLoug:Desktop:Screen Shot 2017-01-22 at 3.04.12 PM.jpg"/>
          <p:cNvPicPr/>
          <p:nvPr/>
        </p:nvPicPr>
        <p:blipFill>
          <a:blip r:embed="rId4">
            <a:extLst>
              <a:ext uri="{28A0092B-C50C-407E-A947-70E740481C1C}">
                <a14:useLocalDpi xmlns:a14="http://schemas.microsoft.com/office/drawing/2010/main" val="0"/>
              </a:ext>
            </a:extLst>
          </a:blip>
          <a:srcRect/>
          <a:stretch>
            <a:fillRect/>
          </a:stretch>
        </p:blipFill>
        <p:spPr bwMode="auto">
          <a:xfrm>
            <a:off x="8051712" y="2979169"/>
            <a:ext cx="391795" cy="457200"/>
          </a:xfrm>
          <a:prstGeom prst="rect">
            <a:avLst/>
          </a:prstGeom>
          <a:noFill/>
          <a:ln>
            <a:noFill/>
          </a:ln>
        </p:spPr>
      </p:pic>
      <p:pic>
        <p:nvPicPr>
          <p:cNvPr id="6" name="Picture 5" descr="Macintosh HD:Users:DennLoug:Desktop:Screen Shot 2017-01-22 at 3.06.01 PM.jpg"/>
          <p:cNvPicPr/>
          <p:nvPr/>
        </p:nvPicPr>
        <p:blipFill>
          <a:blip r:embed="rId5">
            <a:extLst>
              <a:ext uri="{28A0092B-C50C-407E-A947-70E740481C1C}">
                <a14:useLocalDpi xmlns:a14="http://schemas.microsoft.com/office/drawing/2010/main" val="0"/>
              </a:ext>
            </a:extLst>
          </a:blip>
          <a:srcRect/>
          <a:stretch>
            <a:fillRect/>
          </a:stretch>
        </p:blipFill>
        <p:spPr bwMode="auto">
          <a:xfrm>
            <a:off x="7398615" y="4920898"/>
            <a:ext cx="848995" cy="457200"/>
          </a:xfrm>
          <a:prstGeom prst="rect">
            <a:avLst/>
          </a:prstGeom>
          <a:noFill/>
          <a:ln>
            <a:noFill/>
          </a:ln>
        </p:spPr>
      </p:pic>
    </p:spTree>
    <p:extLst>
      <p:ext uri="{BB962C8B-B14F-4D97-AF65-F5344CB8AC3E}">
        <p14:creationId xmlns:p14="http://schemas.microsoft.com/office/powerpoint/2010/main" val="297694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a:t>
            </a:r>
            <a:r>
              <a:rPr lang="mr-IN" b="1" kern="0" dirty="0" smtClean="0">
                <a:ea typeface="ＭＳ ゴシック"/>
                <a:cs typeface="Times New Roman"/>
              </a:rPr>
              <a:t>–</a:t>
            </a:r>
            <a:r>
              <a:rPr lang="en-US" b="1" kern="0" dirty="0" smtClean="0">
                <a:ea typeface="ＭＳ ゴシック"/>
                <a:cs typeface="Times New Roman"/>
              </a:rPr>
              <a:t> Send &amp; Receive </a:t>
            </a:r>
            <a:r>
              <a:rPr lang="en-US" sz="3600" b="1" kern="0" dirty="0" smtClean="0">
                <a:ea typeface="ＭＳ ゴシック"/>
                <a:cs typeface="Times New Roman"/>
              </a:rPr>
              <a:t>(Cont’d)</a:t>
            </a:r>
            <a:endParaRPr lang="en-US" sz="3600" dirty="0"/>
          </a:p>
        </p:txBody>
      </p:sp>
      <p:sp>
        <p:nvSpPr>
          <p:cNvPr id="3" name="Content Placeholder 2"/>
          <p:cNvSpPr>
            <a:spLocks noGrp="1"/>
          </p:cNvSpPr>
          <p:nvPr>
            <p:ph idx="1"/>
          </p:nvPr>
        </p:nvSpPr>
        <p:spPr>
          <a:xfrm>
            <a:off x="457200" y="1402644"/>
            <a:ext cx="8229600" cy="4853282"/>
          </a:xfrm>
        </p:spPr>
        <p:txBody>
          <a:bodyPr>
            <a:normAutofit/>
          </a:bodyPr>
          <a:lstStyle/>
          <a:p>
            <a:pPr marL="342900" lvl="1" indent="-342900">
              <a:buFont typeface="Arial"/>
              <a:buChar char="•"/>
            </a:pPr>
            <a:r>
              <a:rPr lang="en-US" sz="2500" b="1" dirty="0" smtClean="0"/>
              <a:t>Ded</a:t>
            </a:r>
            <a:r>
              <a:rPr lang="en-US" b="1" dirty="0" smtClean="0"/>
              <a:t>icated Software Interaction </a:t>
            </a:r>
            <a:r>
              <a:rPr lang="en-US" sz="2200" b="1" dirty="0">
                <a:ea typeface="ＭＳ ゴシック"/>
                <a:cs typeface="Times New Roman"/>
              </a:rPr>
              <a:t>- </a:t>
            </a:r>
            <a:r>
              <a:rPr lang="en-US" sz="1600" b="1" dirty="0">
                <a:ea typeface="ＭＳ ゴシック"/>
                <a:cs typeface="Times New Roman"/>
              </a:rPr>
              <a:t>See Section </a:t>
            </a:r>
            <a:r>
              <a:rPr lang="en-US" sz="1600" b="1" dirty="0" smtClean="0">
                <a:ea typeface="ＭＳ ゴシック"/>
                <a:cs typeface="Times New Roman"/>
              </a:rPr>
              <a:t>6.6 </a:t>
            </a:r>
            <a:r>
              <a:rPr lang="en-US" sz="1600" b="1" dirty="0">
                <a:ea typeface="ＭＳ ゴシック"/>
                <a:cs typeface="Times New Roman"/>
              </a:rPr>
              <a:t>of 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1600" b="1" dirty="0" smtClean="0">
              <a:ea typeface="ＭＳ ゴシック"/>
              <a:cs typeface="Times New Roman"/>
            </a:endParaRPr>
          </a:p>
          <a:p>
            <a:pPr lvl="1"/>
            <a:r>
              <a:rPr lang="en-CA" b="1" dirty="0"/>
              <a:t>As each email application differs somewhat in its user interface it is not possible to give anything other than the most general instructions here. </a:t>
            </a:r>
          </a:p>
          <a:p>
            <a:pPr lvl="1"/>
            <a:r>
              <a:rPr lang="en-CA" b="1" dirty="0"/>
              <a:t>To receive mail, select the Inbox associated with the name@a15lions.org address as listed in the Email window of your email application.</a:t>
            </a:r>
          </a:p>
          <a:p>
            <a:pPr lvl="1"/>
            <a:r>
              <a:rPr lang="en-CA" b="1" dirty="0"/>
              <a:t>To send a new email, compose your new message and be sure to use whatever steps are dictated by your email application to ensure that the new message is sent from the email address associated with your name@a15lions.org account. </a:t>
            </a:r>
            <a:endParaRPr lang="en-US" sz="6800" b="1" dirty="0">
              <a:ea typeface="ＭＳ ゴシック"/>
              <a:cs typeface="Times New Roman"/>
            </a:endParaRPr>
          </a:p>
          <a:p>
            <a:endParaRPr lang="en-US" sz="2500" b="1" dirty="0"/>
          </a:p>
          <a:p>
            <a:pPr lvl="1"/>
            <a:endParaRPr lang="en-US" sz="2100" b="1" dirty="0"/>
          </a:p>
        </p:txBody>
      </p:sp>
    </p:spTree>
    <p:extLst>
      <p:ext uri="{BB962C8B-B14F-4D97-AF65-F5344CB8AC3E}">
        <p14:creationId xmlns:p14="http://schemas.microsoft.com/office/powerpoint/2010/main" val="356125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5144"/>
            <a:ext cx="8229600" cy="1387712"/>
          </a:xfrm>
        </p:spPr>
        <p:txBody>
          <a:bodyPr>
            <a:normAutofit/>
          </a:bodyPr>
          <a:lstStyle/>
          <a:p>
            <a:pPr lvl="1" algn="ctr" defTabSz="457200" rtl="0">
              <a:spcBef>
                <a:spcPct val="0"/>
              </a:spcBef>
            </a:pPr>
            <a:r>
              <a:rPr lang="en-US" sz="3200" b="1" dirty="0" smtClean="0"/>
              <a:t>General Email Best Practices</a:t>
            </a:r>
            <a:br>
              <a:rPr lang="en-US" sz="3200" b="1" dirty="0" smtClean="0"/>
            </a:br>
            <a:r>
              <a:rPr lang="en-US" sz="2000" b="1" dirty="0" smtClean="0"/>
              <a:t> </a:t>
            </a:r>
            <a:br>
              <a:rPr lang="en-US" sz="2000" b="1" dirty="0" smtClean="0"/>
            </a:br>
            <a:r>
              <a:rPr lang="en-US" sz="2000" b="1" dirty="0" smtClean="0">
                <a:ea typeface="ＭＳ ゴシック"/>
                <a:cs typeface="Times New Roman"/>
              </a:rPr>
              <a:t>See Section 3 of the </a:t>
            </a:r>
            <a:r>
              <a:rPr lang="en-US" sz="2000" b="1" dirty="0" smtClean="0">
                <a:ea typeface="ＭＳ ゴシック"/>
                <a:cs typeface="Times New Roman"/>
                <a:hlinkClick r:id="rId2" invalidUrl="http://a15lions.org/pages/uploads/Directory/2017 A15 Mail System Guide.pdf"/>
              </a:rPr>
              <a:t>A15 Email System Guide</a:t>
            </a:r>
            <a:endParaRPr lang="en-US" sz="2000" b="1" dirty="0"/>
          </a:p>
        </p:txBody>
      </p:sp>
    </p:spTree>
    <p:extLst>
      <p:ext uri="{BB962C8B-B14F-4D97-AF65-F5344CB8AC3E}">
        <p14:creationId xmlns:p14="http://schemas.microsoft.com/office/powerpoint/2010/main" val="112746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CA" b="1" kern="0" dirty="0" smtClean="0">
                <a:ea typeface="ＭＳ ゴシック"/>
                <a:cs typeface="Times New Roman"/>
              </a:rPr>
              <a:t>Internal Club Officer Accounts</a:t>
            </a:r>
            <a:endParaRPr lang="en-US" sz="3600" dirty="0"/>
          </a:p>
        </p:txBody>
      </p:sp>
      <p:sp>
        <p:nvSpPr>
          <p:cNvPr id="3" name="Content Placeholder 2"/>
          <p:cNvSpPr>
            <a:spLocks noGrp="1"/>
          </p:cNvSpPr>
          <p:nvPr>
            <p:ph idx="1"/>
          </p:nvPr>
        </p:nvSpPr>
        <p:spPr>
          <a:xfrm>
            <a:off x="457200" y="1402644"/>
            <a:ext cx="8229600" cy="4853282"/>
          </a:xfrm>
        </p:spPr>
        <p:txBody>
          <a:bodyPr>
            <a:normAutofit/>
          </a:bodyPr>
          <a:lstStyle/>
          <a:p>
            <a:r>
              <a:rPr lang="en-US" b="1" dirty="0" smtClean="0"/>
              <a:t>The District’s Group Gmail </a:t>
            </a:r>
            <a:r>
              <a:rPr lang="en-US" b="1" dirty="0"/>
              <a:t>system</a:t>
            </a:r>
            <a:r>
              <a:rPr lang="en-US" b="1" dirty="0" smtClean="0"/>
              <a:t>, offered at no charge by Google to Service Clubs, does not have the capacity to provide a separate Email address for every club officer. </a:t>
            </a:r>
          </a:p>
          <a:p>
            <a:r>
              <a:rPr lang="en-US" b="1" dirty="0" smtClean="0"/>
              <a:t>Many clubs have elected to create positional email addresses through third party services such as Hotmail or Gmail, e.g. kitchenersecretary@hotmail.com or heidelbergpres@gmail.com</a:t>
            </a:r>
          </a:p>
          <a:p>
            <a:r>
              <a:rPr lang="en-US" b="1" dirty="0" smtClean="0"/>
              <a:t>These addresses remain constant, i.e. they do not change when a new officer is elected.</a:t>
            </a:r>
            <a:endParaRPr lang="en-US" b="1" dirty="0"/>
          </a:p>
          <a:p>
            <a:pPr marL="457200" lvl="1" indent="0">
              <a:buNone/>
            </a:pPr>
            <a:endParaRPr lang="en-US" sz="2100" b="1" dirty="0"/>
          </a:p>
        </p:txBody>
      </p:sp>
    </p:spTree>
    <p:extLst>
      <p:ext uri="{BB962C8B-B14F-4D97-AF65-F5344CB8AC3E}">
        <p14:creationId xmlns:p14="http://schemas.microsoft.com/office/powerpoint/2010/main" val="146889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a:ea typeface="ＭＳ ゴシック"/>
                <a:cs typeface="Times New Roman"/>
              </a:rPr>
              <a:t>Resources </a:t>
            </a:r>
            <a:r>
              <a:rPr lang="en-US" b="1" kern="0" dirty="0" smtClean="0">
                <a:ea typeface="ＭＳ ゴシック"/>
                <a:cs typeface="Times New Roman"/>
              </a:rPr>
              <a:t>Available</a:t>
            </a:r>
            <a:endParaRPr lang="en-US" dirty="0"/>
          </a:p>
        </p:txBody>
      </p:sp>
      <p:sp>
        <p:nvSpPr>
          <p:cNvPr id="3" name="Content Placeholder 2"/>
          <p:cNvSpPr>
            <a:spLocks noGrp="1"/>
          </p:cNvSpPr>
          <p:nvPr>
            <p:ph idx="1"/>
          </p:nvPr>
        </p:nvSpPr>
        <p:spPr>
          <a:xfrm>
            <a:off x="457200" y="1053986"/>
            <a:ext cx="8229600" cy="5491700"/>
          </a:xfrm>
        </p:spPr>
        <p:txBody>
          <a:bodyPr>
            <a:normAutofit fontScale="92500" lnSpcReduction="20000"/>
          </a:bodyPr>
          <a:lstStyle/>
          <a:p>
            <a:r>
              <a:rPr lang="en-US" sz="2000" b="1" dirty="0" smtClean="0">
                <a:ea typeface="ＭＳ ゴシック"/>
                <a:cs typeface="Times New Roman"/>
              </a:rPr>
              <a:t>District Directory &amp; </a:t>
            </a:r>
            <a:r>
              <a:rPr lang="en-US" sz="2000" b="1" dirty="0" smtClean="0">
                <a:ea typeface="ＭＳ ゴシック"/>
                <a:cs typeface="Times New Roman"/>
                <a:hlinkClick r:id="rId2"/>
              </a:rPr>
              <a:t>Web Site</a:t>
            </a:r>
            <a:endParaRPr lang="en-US" sz="2000" b="1" dirty="0" smtClean="0">
              <a:ea typeface="ＭＳ ゴシック"/>
              <a:cs typeface="Times New Roman"/>
            </a:endParaRPr>
          </a:p>
          <a:p>
            <a:r>
              <a:rPr lang="en-US" sz="2000" b="1" dirty="0" smtClean="0">
                <a:ea typeface="ＭＳ ゴシック"/>
                <a:cs typeface="Times New Roman"/>
              </a:rPr>
              <a:t>Cabinet</a:t>
            </a:r>
          </a:p>
          <a:p>
            <a:r>
              <a:rPr lang="en-US" sz="2000" b="1" dirty="0" smtClean="0">
                <a:ea typeface="ＭＳ ゴシック"/>
                <a:cs typeface="Times New Roman"/>
              </a:rPr>
              <a:t>GMT/GLT</a:t>
            </a:r>
          </a:p>
          <a:p>
            <a:r>
              <a:rPr lang="en-US" sz="2000" b="1" dirty="0" smtClean="0">
                <a:ea typeface="ＭＳ ゴシック"/>
                <a:cs typeface="Times New Roman"/>
              </a:rPr>
              <a:t>District Email System</a:t>
            </a:r>
          </a:p>
          <a:p>
            <a:r>
              <a:rPr lang="en-US" sz="2000" b="1" dirty="0" err="1" smtClean="0">
                <a:ea typeface="ＭＳ ゴシック"/>
                <a:cs typeface="Times New Roman"/>
              </a:rPr>
              <a:t>MyLCI</a:t>
            </a:r>
            <a:endParaRPr lang="en-US" sz="2000" b="1" dirty="0" smtClean="0">
              <a:ea typeface="ＭＳ ゴシック"/>
              <a:cs typeface="Times New Roman"/>
            </a:endParaRPr>
          </a:p>
          <a:p>
            <a:pPr>
              <a:tabLst>
                <a:tab pos="3654425" algn="l"/>
              </a:tabLst>
            </a:pPr>
            <a:r>
              <a:rPr lang="en-US" sz="2000" b="1" dirty="0" smtClean="0">
                <a:ea typeface="ＭＳ ゴシック"/>
                <a:cs typeface="Times New Roman"/>
              </a:rPr>
              <a:t>Club &amp; District Officers </a:t>
            </a:r>
            <a:r>
              <a:rPr lang="en-US" sz="2000" b="1" dirty="0">
                <a:ea typeface="ＭＳ ゴシック"/>
                <a:cs typeface="Times New Roman"/>
              </a:rPr>
              <a:t>Resource </a:t>
            </a:r>
            <a:r>
              <a:rPr lang="en-US" sz="2000" b="1" dirty="0" smtClean="0">
                <a:ea typeface="ＭＳ ゴシック"/>
                <a:cs typeface="Times New Roman"/>
              </a:rPr>
              <a:t>Links</a:t>
            </a:r>
            <a:r>
              <a:rPr lang="en-US" b="1" dirty="0" smtClean="0">
                <a:ea typeface="ＭＳ ゴシック"/>
                <a:cs typeface="Times New Roman"/>
              </a:rPr>
              <a:t/>
            </a:r>
            <a:br>
              <a:rPr lang="en-US" b="1" dirty="0" smtClean="0">
                <a:ea typeface="ＭＳ ゴシック"/>
                <a:cs typeface="Times New Roman"/>
              </a:rPr>
            </a:br>
            <a:r>
              <a:rPr lang="en-US" sz="1800" b="1" dirty="0">
                <a:ea typeface="ＭＳ ゴシック"/>
                <a:cs typeface="Calibri"/>
                <a:hlinkClick r:id="rId3"/>
              </a:rPr>
              <a:t>Admin Forms</a:t>
            </a:r>
            <a:r>
              <a:rPr lang="en-US" sz="1800" b="1" dirty="0">
                <a:ea typeface="ＭＳ ゴシック"/>
                <a:cs typeface="Calibri"/>
              </a:rPr>
              <a:t>	</a:t>
            </a:r>
            <a:r>
              <a:rPr lang="en-US" sz="1800" b="1" dirty="0">
                <a:cs typeface="Calibri"/>
                <a:hlinkClick r:id="rId4"/>
              </a:rPr>
              <a:t>Club LCIF Coordinator </a:t>
            </a:r>
            <a:r>
              <a:rPr lang="en-US" sz="1800" b="1" dirty="0">
                <a:cs typeface="Calibri"/>
              </a:rPr>
              <a:t/>
            </a:r>
            <a:br>
              <a:rPr lang="en-US" sz="1800" b="1" dirty="0">
                <a:cs typeface="Calibri"/>
              </a:rPr>
            </a:br>
            <a:r>
              <a:rPr lang="en-US" sz="1800" b="1" dirty="0">
                <a:ea typeface="ＭＳ ゴシック"/>
                <a:cs typeface="Calibri"/>
                <a:hlinkClick r:id="rId5"/>
              </a:rPr>
              <a:t>Club Membership Chair</a:t>
            </a:r>
            <a:r>
              <a:rPr lang="en-US" sz="1800" b="1" dirty="0">
                <a:cs typeface="Calibri"/>
              </a:rPr>
              <a:t>	</a:t>
            </a:r>
            <a:r>
              <a:rPr lang="en-US" sz="1800" b="1" dirty="0">
                <a:cs typeface="Calibri"/>
                <a:hlinkClick r:id="rId6"/>
              </a:rPr>
              <a:t>Club President</a:t>
            </a:r>
            <a:r>
              <a:rPr lang="en-US" sz="1800" b="1" dirty="0">
                <a:cs typeface="Calibri"/>
              </a:rPr>
              <a:t>	</a:t>
            </a:r>
            <a:br>
              <a:rPr lang="en-US" sz="1800" b="1" dirty="0">
                <a:cs typeface="Calibri"/>
              </a:rPr>
            </a:br>
            <a:r>
              <a:rPr lang="en-US" sz="1800" b="1" dirty="0">
                <a:cs typeface="Calibri"/>
                <a:hlinkClick r:id="rId7"/>
              </a:rPr>
              <a:t>Club Secretary</a:t>
            </a:r>
            <a:r>
              <a:rPr lang="en-US" sz="1800" b="1" dirty="0">
                <a:cs typeface="Calibri"/>
              </a:rPr>
              <a:t>	</a:t>
            </a:r>
            <a:r>
              <a:rPr lang="en-US" sz="1800" b="1" dirty="0">
                <a:cs typeface="Calibri"/>
                <a:hlinkClick r:id="rId8"/>
              </a:rPr>
              <a:t>Club Treasurer</a:t>
            </a:r>
            <a:r>
              <a:rPr lang="en-US" sz="1800" b="1" dirty="0">
                <a:cs typeface="Calibri"/>
              </a:rPr>
              <a:t>	</a:t>
            </a:r>
            <a:br>
              <a:rPr lang="en-US" sz="1800" b="1" dirty="0">
                <a:cs typeface="Calibri"/>
              </a:rPr>
            </a:br>
            <a:r>
              <a:rPr lang="en-US" sz="1800" b="1" dirty="0">
                <a:cs typeface="Calibri"/>
                <a:hlinkClick r:id="rId9"/>
              </a:rPr>
              <a:t>CQI / CEP</a:t>
            </a:r>
            <a:r>
              <a:rPr lang="en-US" sz="1800" b="1" dirty="0">
                <a:cs typeface="Calibri"/>
              </a:rPr>
              <a:t>	</a:t>
            </a:r>
            <a:r>
              <a:rPr lang="en-US" sz="1800" b="1" dirty="0">
                <a:cs typeface="Calibri"/>
                <a:hlinkClick r:id="rId10"/>
              </a:rPr>
              <a:t>Governance</a:t>
            </a:r>
            <a:r>
              <a:rPr lang="en-US" sz="1800" b="1" dirty="0">
                <a:cs typeface="Calibri"/>
              </a:rPr>
              <a:t/>
            </a:r>
            <a:br>
              <a:rPr lang="en-US" sz="1800" b="1" dirty="0">
                <a:cs typeface="Calibri"/>
              </a:rPr>
            </a:br>
            <a:r>
              <a:rPr lang="en-US" sz="1800" b="1" dirty="0">
                <a:cs typeface="Calibri"/>
                <a:hlinkClick r:id="rId11"/>
              </a:rPr>
              <a:t>Guiding Lion</a:t>
            </a:r>
            <a:r>
              <a:rPr lang="en-US" sz="1800" b="1" dirty="0">
                <a:cs typeface="Calibri"/>
              </a:rPr>
              <a:t>	</a:t>
            </a:r>
            <a:r>
              <a:rPr lang="en-US" sz="1800" b="1" dirty="0">
                <a:cs typeface="Calibri"/>
                <a:hlinkClick r:id="rId12"/>
              </a:rPr>
              <a:t>Recognitions</a:t>
            </a:r>
            <a:r>
              <a:rPr lang="en-US" sz="1800" b="1" dirty="0">
                <a:cs typeface="Calibri"/>
              </a:rPr>
              <a:t/>
            </a:r>
            <a:br>
              <a:rPr lang="en-US" sz="1800" b="1" dirty="0">
                <a:cs typeface="Calibri"/>
              </a:rPr>
            </a:br>
            <a:r>
              <a:rPr lang="en-US" sz="1800" b="1" dirty="0">
                <a:cs typeface="Calibri"/>
                <a:hlinkClick r:id="rId13"/>
              </a:rPr>
              <a:t>Region Chair</a:t>
            </a:r>
            <a:r>
              <a:rPr lang="en-US" sz="1800" b="1" dirty="0">
                <a:cs typeface="Calibri"/>
              </a:rPr>
              <a:t>	</a:t>
            </a:r>
            <a:r>
              <a:rPr lang="en-US" sz="1800" b="1" dirty="0">
                <a:cs typeface="Calibri"/>
                <a:hlinkClick r:id="rId14"/>
              </a:rPr>
              <a:t>Technology</a:t>
            </a:r>
            <a:r>
              <a:rPr lang="en-US" sz="1800" b="1" dirty="0">
                <a:cs typeface="Calibri"/>
              </a:rPr>
              <a:t/>
            </a:r>
            <a:br>
              <a:rPr lang="en-US" sz="1800" b="1" dirty="0">
                <a:cs typeface="Calibri"/>
              </a:rPr>
            </a:br>
            <a:r>
              <a:rPr lang="en-US" sz="1800" b="1" dirty="0">
                <a:cs typeface="Calibri"/>
                <a:hlinkClick r:id="rId15"/>
              </a:rPr>
              <a:t>Training Material</a:t>
            </a:r>
            <a:r>
              <a:rPr lang="en-US" sz="1800" b="1" dirty="0">
                <a:cs typeface="Calibri"/>
              </a:rPr>
              <a:t>	</a:t>
            </a:r>
            <a:r>
              <a:rPr lang="en-US" sz="1800" b="1" dirty="0">
                <a:cs typeface="Calibri"/>
                <a:hlinkClick r:id="rId16"/>
              </a:rPr>
              <a:t>Zone Chair</a:t>
            </a:r>
            <a:r>
              <a:rPr lang="en-US" sz="1800" b="1" dirty="0">
                <a:cs typeface="Calibri"/>
              </a:rPr>
              <a:t/>
            </a:r>
            <a:br>
              <a:rPr lang="en-US" sz="1800" b="1" dirty="0">
                <a:cs typeface="Calibri"/>
              </a:rPr>
            </a:br>
            <a:r>
              <a:rPr lang="en-US" sz="1800" b="1" dirty="0">
                <a:cs typeface="Calibri"/>
                <a:hlinkClick r:id="rId17"/>
              </a:rPr>
              <a:t>Committee Chair</a:t>
            </a:r>
            <a:endParaRPr lang="en-US" sz="1800" b="1" dirty="0">
              <a:cs typeface="Calibri"/>
            </a:endParaRPr>
          </a:p>
          <a:p>
            <a:pPr>
              <a:tabLst>
                <a:tab pos="3654425" algn="l"/>
              </a:tabLst>
            </a:pPr>
            <a:r>
              <a:rPr lang="en-US" sz="2000" b="1" dirty="0" smtClean="0">
                <a:ea typeface="ＭＳ ゴシック"/>
                <a:cs typeface="Times New Roman"/>
              </a:rPr>
              <a:t>Your Bible</a:t>
            </a:r>
            <a:br>
              <a:rPr lang="en-US" sz="2000" b="1" dirty="0" smtClean="0">
                <a:ea typeface="ＭＳ ゴシック"/>
                <a:cs typeface="Times New Roman"/>
              </a:rPr>
            </a:br>
            <a:r>
              <a:rPr lang="en-US" sz="1700" b="1" dirty="0" smtClean="0">
                <a:ea typeface="ＭＳ ゴシック"/>
                <a:cs typeface="Times New Roman"/>
                <a:hlinkClick r:id="rId18"/>
              </a:rPr>
              <a:t>A15 Club Secretary’s Handbook</a:t>
            </a:r>
            <a:endParaRPr lang="en-US" sz="1700" b="1" dirty="0">
              <a:ea typeface="ＭＳ ゴシック"/>
              <a:cs typeface="Times New Roman"/>
            </a:endParaRPr>
          </a:p>
          <a:p>
            <a:pPr>
              <a:tabLst>
                <a:tab pos="3654425" algn="l"/>
              </a:tabLst>
            </a:pPr>
            <a:endParaRPr lang="en-US" sz="2000" b="1" dirty="0" smtClean="0">
              <a:cs typeface="Calibri"/>
            </a:endParaRPr>
          </a:p>
        </p:txBody>
      </p:sp>
    </p:spTree>
    <p:extLst>
      <p:ext uri="{BB962C8B-B14F-4D97-AF65-F5344CB8AC3E}">
        <p14:creationId xmlns:p14="http://schemas.microsoft.com/office/powerpoint/2010/main" val="6445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036"/>
            <a:ext cx="8229600" cy="2117928"/>
          </a:xfrm>
        </p:spPr>
        <p:txBody>
          <a:bodyPr>
            <a:normAutofit/>
          </a:bodyPr>
          <a:lstStyle/>
          <a:p>
            <a:pPr lvl="1" algn="ctr" defTabSz="457200" rtl="0">
              <a:spcBef>
                <a:spcPct val="0"/>
              </a:spcBef>
            </a:pPr>
            <a:r>
              <a:rPr lang="en-US" sz="3200" b="1" dirty="0" smtClean="0"/>
              <a:t>Email &amp; Contact List/Address Book Application Software</a:t>
            </a:r>
            <a:br>
              <a:rPr lang="en-US" sz="3200" b="1" dirty="0" smtClean="0"/>
            </a:br>
            <a:r>
              <a:rPr lang="en-US" sz="3200" b="1" dirty="0" smtClean="0"/>
              <a:t/>
            </a:r>
            <a:br>
              <a:rPr lang="en-US" sz="3200" b="1" dirty="0" smtClean="0"/>
            </a:br>
            <a:r>
              <a:rPr lang="en-US" sz="2000" b="1" dirty="0" smtClean="0">
                <a:ea typeface="ＭＳ ゴシック"/>
                <a:cs typeface="Times New Roman"/>
              </a:rPr>
              <a:t>See Section 7 of the </a:t>
            </a:r>
            <a:r>
              <a:rPr lang="en-US" sz="2000" b="1" dirty="0" smtClean="0">
                <a:ea typeface="ＭＳ ゴシック"/>
                <a:cs typeface="Times New Roman"/>
                <a:hlinkClick r:id="rId2" invalidUrl="http://a15lions.org/pages/uploads/Directory/2017 A15 Mail System Guide.pdf"/>
              </a:rPr>
              <a:t>A15 Email System Guide</a:t>
            </a:r>
            <a:endParaRPr lang="en-US" sz="2000" b="1" dirty="0"/>
          </a:p>
        </p:txBody>
      </p:sp>
    </p:spTree>
    <p:extLst>
      <p:ext uri="{BB962C8B-B14F-4D97-AF65-F5344CB8AC3E}">
        <p14:creationId xmlns:p14="http://schemas.microsoft.com/office/powerpoint/2010/main" val="53425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CA" b="1" kern="0" dirty="0" smtClean="0">
                <a:ea typeface="ＭＳ ゴシック"/>
                <a:cs typeface="Times New Roman"/>
              </a:rPr>
              <a:t>The Lions Store</a:t>
            </a:r>
            <a:endParaRPr lang="en-US" sz="3600" dirty="0"/>
          </a:p>
        </p:txBody>
      </p:sp>
      <p:sp>
        <p:nvSpPr>
          <p:cNvPr id="3" name="Content Placeholder 2"/>
          <p:cNvSpPr>
            <a:spLocks noGrp="1"/>
          </p:cNvSpPr>
          <p:nvPr>
            <p:ph idx="1"/>
          </p:nvPr>
        </p:nvSpPr>
        <p:spPr>
          <a:xfrm>
            <a:off x="457200" y="1402644"/>
            <a:ext cx="8229600" cy="4853282"/>
          </a:xfrm>
        </p:spPr>
        <p:txBody>
          <a:bodyPr>
            <a:normAutofit/>
          </a:bodyPr>
          <a:lstStyle/>
          <a:p>
            <a:r>
              <a:rPr lang="en-US" sz="2500" b="1" dirty="0"/>
              <a:t>Log In</a:t>
            </a:r>
          </a:p>
          <a:p>
            <a:pPr lvl="1"/>
            <a:r>
              <a:rPr lang="en-US" sz="2100" b="1" dirty="0"/>
              <a:t>Go to </a:t>
            </a:r>
            <a:r>
              <a:rPr lang="en-US" sz="2100" b="1" dirty="0" err="1">
                <a:hlinkClick r:id="rId2"/>
              </a:rPr>
              <a:t>www.lionsclubs.org</a:t>
            </a:r>
            <a:endParaRPr lang="en-US" sz="2100" b="1" dirty="0"/>
          </a:p>
          <a:p>
            <a:pPr lvl="1"/>
            <a:r>
              <a:rPr lang="en-US" sz="2100" b="1" dirty="0"/>
              <a:t>Select </a:t>
            </a:r>
            <a:r>
              <a:rPr lang="en-US" sz="2100" b="1" dirty="0" smtClean="0"/>
              <a:t>LCI Shop </a:t>
            </a:r>
            <a:r>
              <a:rPr lang="en-US" sz="2100" b="1" dirty="0"/>
              <a:t>at the top of the </a:t>
            </a:r>
            <a:r>
              <a:rPr lang="en-US" sz="2100" b="1" dirty="0" smtClean="0"/>
              <a:t>page</a:t>
            </a:r>
          </a:p>
          <a:p>
            <a:pPr lvl="1"/>
            <a:r>
              <a:rPr lang="en-US" sz="2100" b="1" dirty="0" smtClean="0"/>
              <a:t>Review the Menu Bar Options Available</a:t>
            </a:r>
          </a:p>
          <a:p>
            <a:r>
              <a:rPr lang="en-US" sz="2500" b="1" dirty="0" smtClean="0"/>
              <a:t>Right </a:t>
            </a:r>
            <a:r>
              <a:rPr lang="mr-IN" sz="2500" b="1" dirty="0" smtClean="0"/>
              <a:t>–</a:t>
            </a:r>
            <a:r>
              <a:rPr lang="en-US" sz="2500" b="1" dirty="0" smtClean="0"/>
              <a:t> Let’s Do It!</a:t>
            </a:r>
          </a:p>
          <a:p>
            <a:pPr lvl="1"/>
            <a:endParaRPr lang="en-US" sz="2100" b="1" dirty="0"/>
          </a:p>
        </p:txBody>
      </p:sp>
    </p:spTree>
    <p:extLst>
      <p:ext uri="{BB962C8B-B14F-4D97-AF65-F5344CB8AC3E}">
        <p14:creationId xmlns:p14="http://schemas.microsoft.com/office/powerpoint/2010/main" val="10302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432"/>
            <a:ext cx="8229600" cy="727939"/>
          </a:xfrm>
        </p:spPr>
        <p:txBody>
          <a:bodyPr>
            <a:normAutofit/>
          </a:bodyPr>
          <a:lstStyle/>
          <a:p>
            <a:r>
              <a:rPr lang="en-CA" sz="3600" b="1" kern="0" dirty="0" smtClean="0">
                <a:ea typeface="ＭＳ ゴシック"/>
                <a:cs typeface="Times New Roman"/>
              </a:rPr>
              <a:t>Additional Communications Tools</a:t>
            </a:r>
            <a:endParaRPr lang="en-US" sz="3600" dirty="0"/>
          </a:p>
        </p:txBody>
      </p:sp>
      <p:sp>
        <p:nvSpPr>
          <p:cNvPr id="3" name="Content Placeholder 2"/>
          <p:cNvSpPr>
            <a:spLocks noGrp="1"/>
          </p:cNvSpPr>
          <p:nvPr>
            <p:ph idx="1"/>
          </p:nvPr>
        </p:nvSpPr>
        <p:spPr>
          <a:xfrm>
            <a:off x="457200" y="1262697"/>
            <a:ext cx="8229600" cy="5191891"/>
          </a:xfrm>
        </p:spPr>
        <p:txBody>
          <a:bodyPr>
            <a:normAutofit lnSpcReduction="10000"/>
          </a:bodyPr>
          <a:lstStyle/>
          <a:p>
            <a:r>
              <a:rPr lang="en-US" sz="2600" b="1" dirty="0"/>
              <a:t>Club Web Sites</a:t>
            </a:r>
            <a:endParaRPr lang="en-CA" sz="2600" b="1" dirty="0"/>
          </a:p>
          <a:p>
            <a:pPr lvl="1"/>
            <a:r>
              <a:rPr lang="en-US" b="1" dirty="0"/>
              <a:t>LCI E-</a:t>
            </a:r>
            <a:r>
              <a:rPr lang="en-US" b="1" dirty="0" smtClean="0"/>
              <a:t>Clubhouse</a:t>
            </a:r>
            <a:r>
              <a:rPr lang="en-CA" sz="2400" b="1" dirty="0"/>
              <a:t/>
            </a:r>
            <a:br>
              <a:rPr lang="en-CA" sz="2400" b="1" dirty="0"/>
            </a:br>
            <a:r>
              <a:rPr lang="en-CA" sz="1900" b="1" dirty="0"/>
              <a:t>- </a:t>
            </a:r>
            <a:r>
              <a:rPr lang="en-US" sz="1900" b="1" dirty="0"/>
              <a:t>Available through LCI, it provides a template site for clubs lacking Web development expertise.</a:t>
            </a:r>
            <a:br>
              <a:rPr lang="en-US" sz="1900" b="1" dirty="0"/>
            </a:br>
            <a:r>
              <a:rPr lang="en-CA" sz="1900" b="1" dirty="0"/>
              <a:t>- </a:t>
            </a:r>
            <a:r>
              <a:rPr lang="en-US" sz="1900" b="1" dirty="0">
                <a:hlinkClick r:id="rId2"/>
              </a:rPr>
              <a:t>e-clubhouse.org/sites/stjacobs </a:t>
            </a:r>
            <a:r>
              <a:rPr lang="en-US" sz="1900" b="1" dirty="0"/>
              <a:t/>
            </a:r>
            <a:br>
              <a:rPr lang="en-US" sz="1900" b="1" dirty="0"/>
            </a:br>
            <a:r>
              <a:rPr lang="en-CA" sz="1900" b="1" dirty="0"/>
              <a:t>- </a:t>
            </a:r>
            <a:r>
              <a:rPr lang="en-US" sz="1900" b="1" dirty="0"/>
              <a:t>For how to register information </a:t>
            </a:r>
            <a:r>
              <a:rPr lang="en-US" sz="1900" b="1" dirty="0">
                <a:hlinkClick r:id="rId3"/>
              </a:rPr>
              <a:t>http://e-</a:t>
            </a:r>
            <a:r>
              <a:rPr lang="en-US" sz="1900" b="1" dirty="0" err="1">
                <a:hlinkClick r:id="rId3"/>
              </a:rPr>
              <a:t>clubhouse.org</a:t>
            </a:r>
            <a:r>
              <a:rPr lang="en-US" sz="1900" b="1" dirty="0">
                <a:hlinkClick r:id="rId3"/>
              </a:rPr>
              <a:t> </a:t>
            </a:r>
            <a:endParaRPr lang="en-CA" sz="1900" b="1" dirty="0"/>
          </a:p>
          <a:p>
            <a:pPr lvl="1"/>
            <a:r>
              <a:rPr lang="en-US" b="1" dirty="0"/>
              <a:t>Club Developed</a:t>
            </a:r>
            <a:r>
              <a:rPr lang="en-CA" sz="2400" b="1" dirty="0"/>
              <a:t/>
            </a:r>
            <a:br>
              <a:rPr lang="en-CA" sz="2400" b="1" dirty="0"/>
            </a:br>
            <a:r>
              <a:rPr lang="en-CA" sz="1900" b="1" dirty="0"/>
              <a:t>- </a:t>
            </a:r>
            <a:r>
              <a:rPr lang="en-US" sz="1900" b="1" dirty="0"/>
              <a:t>Dependent upon a member having Web development expertise.</a:t>
            </a:r>
            <a:r>
              <a:rPr lang="en-CA" sz="1900" b="1" dirty="0"/>
              <a:t/>
            </a:r>
            <a:br>
              <a:rPr lang="en-CA" sz="1900" b="1" dirty="0"/>
            </a:br>
            <a:r>
              <a:rPr lang="en-CA" sz="1900" b="1" dirty="0"/>
              <a:t>- </a:t>
            </a:r>
            <a:r>
              <a:rPr lang="en-US" sz="1900" b="1" dirty="0">
                <a:hlinkClick r:id="rId4"/>
              </a:rPr>
              <a:t>www.guelphlionsclub.org</a:t>
            </a:r>
            <a:r>
              <a:rPr lang="en-US" sz="1900" b="1" dirty="0"/>
              <a:t> or </a:t>
            </a:r>
            <a:r>
              <a:rPr lang="en-US" sz="1900" b="1" dirty="0">
                <a:hlinkClick r:id="rId5"/>
              </a:rPr>
              <a:t>www.paradiseanddistrictlions.ca</a:t>
            </a:r>
            <a:r>
              <a:rPr lang="en-US" sz="1900" b="1" dirty="0"/>
              <a:t> </a:t>
            </a:r>
            <a:endParaRPr lang="en-CA" sz="1900" b="1" dirty="0"/>
          </a:p>
          <a:p>
            <a:r>
              <a:rPr lang="en-US" sz="2600" b="1" dirty="0"/>
              <a:t>Social Media and Other Tools</a:t>
            </a:r>
            <a:endParaRPr lang="en-CA" sz="2600" b="1" dirty="0"/>
          </a:p>
          <a:p>
            <a:pPr lvl="1"/>
            <a:r>
              <a:rPr lang="en-US" b="1" dirty="0" err="1"/>
              <a:t>Facebook,Twitter</a:t>
            </a:r>
            <a:r>
              <a:rPr lang="en-US" b="1" dirty="0"/>
              <a:t>, YouTube, LinkedIn, </a:t>
            </a:r>
            <a:r>
              <a:rPr lang="en-US" b="1" dirty="0" err="1"/>
              <a:t>Instagram</a:t>
            </a:r>
            <a:r>
              <a:rPr lang="en-US" b="1" dirty="0"/>
              <a:t>, Flickr ….</a:t>
            </a:r>
            <a:r>
              <a:rPr lang="en-CA" sz="2200" b="1" dirty="0"/>
              <a:t/>
            </a:r>
            <a:br>
              <a:rPr lang="en-CA" sz="2200" b="1" dirty="0"/>
            </a:br>
            <a:r>
              <a:rPr lang="en-CA" sz="1900" b="1" dirty="0"/>
              <a:t>- </a:t>
            </a:r>
            <a:r>
              <a:rPr lang="en-US" sz="1900" b="1" dirty="0"/>
              <a:t>If you have member(s) with expertise in these areas they can be valuable community communication tools especially with younger people</a:t>
            </a:r>
            <a:r>
              <a:rPr lang="en-US" sz="1900" b="1" i="1" dirty="0"/>
              <a:t>.</a:t>
            </a:r>
            <a:endParaRPr lang="en-CA" sz="1900" dirty="0"/>
          </a:p>
        </p:txBody>
      </p:sp>
    </p:spTree>
    <p:extLst>
      <p:ext uri="{BB962C8B-B14F-4D97-AF65-F5344CB8AC3E}">
        <p14:creationId xmlns:p14="http://schemas.microsoft.com/office/powerpoint/2010/main" val="26696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CA" b="1" kern="0" dirty="0" smtClean="0">
                <a:ea typeface="ＭＳ ゴシック"/>
                <a:cs typeface="Times New Roman"/>
              </a:rPr>
              <a:t>Agenda &amp; Minutes</a:t>
            </a:r>
            <a:endParaRPr lang="en-US" sz="3600" dirty="0"/>
          </a:p>
        </p:txBody>
      </p:sp>
      <p:sp>
        <p:nvSpPr>
          <p:cNvPr id="3" name="Content Placeholder 2"/>
          <p:cNvSpPr>
            <a:spLocks noGrp="1"/>
          </p:cNvSpPr>
          <p:nvPr>
            <p:ph idx="1"/>
          </p:nvPr>
        </p:nvSpPr>
        <p:spPr>
          <a:xfrm>
            <a:off x="457200" y="1299399"/>
            <a:ext cx="8229600" cy="5070772"/>
          </a:xfrm>
        </p:spPr>
        <p:txBody>
          <a:bodyPr>
            <a:noAutofit/>
          </a:bodyPr>
          <a:lstStyle/>
          <a:p>
            <a:r>
              <a:rPr lang="en-US" sz="1800" b="1" dirty="0">
                <a:ea typeface="ＭＳ ゴシック"/>
                <a:cs typeface="Times New Roman"/>
              </a:rPr>
              <a:t>A15 </a:t>
            </a:r>
            <a:r>
              <a:rPr lang="en-US" sz="1800" b="1" dirty="0">
                <a:ea typeface="ＭＳ ゴシック"/>
                <a:cs typeface="Times New Roman"/>
                <a:hlinkClick r:id="rId2"/>
              </a:rPr>
              <a:t>Club Secretary’s </a:t>
            </a:r>
            <a:r>
              <a:rPr lang="en-US" sz="1800" b="1" dirty="0" smtClean="0">
                <a:ea typeface="ＭＳ ゴシック"/>
                <a:cs typeface="Times New Roman"/>
                <a:hlinkClick r:id="rId2"/>
              </a:rPr>
              <a:t>Handbook</a:t>
            </a:r>
            <a:endParaRPr lang="en-US" sz="1800" b="1" dirty="0" smtClean="0">
              <a:ea typeface="ＭＳ ゴシック"/>
              <a:cs typeface="Times New Roman"/>
            </a:endParaRPr>
          </a:p>
          <a:p>
            <a:r>
              <a:rPr lang="en-US" sz="1800" b="1" dirty="0" smtClean="0"/>
              <a:t>Consistent format.</a:t>
            </a:r>
          </a:p>
          <a:p>
            <a:r>
              <a:rPr lang="en-US" sz="1800" b="1" dirty="0" smtClean="0"/>
              <a:t>Distributed </a:t>
            </a:r>
            <a:r>
              <a:rPr lang="en-US" sz="1800" b="1" dirty="0"/>
              <a:t>in advance</a:t>
            </a:r>
            <a:r>
              <a:rPr lang="en-US" sz="1800" b="1" dirty="0" smtClean="0"/>
              <a:t>.</a:t>
            </a:r>
          </a:p>
          <a:p>
            <a:r>
              <a:rPr lang="en-US" sz="1800" b="1" dirty="0" smtClean="0"/>
              <a:t>Clear agenda</a:t>
            </a:r>
            <a:r>
              <a:rPr lang="en-US" sz="1800" b="1" dirty="0"/>
              <a:t>, agreed upon by you and your </a:t>
            </a:r>
            <a:r>
              <a:rPr lang="en-US" sz="1800" b="1" dirty="0" smtClean="0"/>
              <a:t>president.</a:t>
            </a:r>
          </a:p>
          <a:p>
            <a:r>
              <a:rPr lang="en-US" sz="1800" b="1" dirty="0" smtClean="0"/>
              <a:t>Written committee reports submitted </a:t>
            </a:r>
            <a:r>
              <a:rPr lang="en-US" sz="1800" b="1" dirty="0"/>
              <a:t>in </a:t>
            </a:r>
            <a:r>
              <a:rPr lang="en-US" sz="1800" b="1" dirty="0" smtClean="0"/>
              <a:t>advance.</a:t>
            </a:r>
          </a:p>
          <a:p>
            <a:pPr lvl="1"/>
            <a:r>
              <a:rPr lang="en-US" sz="1600" b="1" dirty="0" smtClean="0"/>
              <a:t>Why? </a:t>
            </a:r>
            <a:endParaRPr lang="en-US" sz="1600" b="1" dirty="0"/>
          </a:p>
          <a:p>
            <a:r>
              <a:rPr lang="en-US" sz="1800" b="1" dirty="0" smtClean="0"/>
              <a:t>Include: </a:t>
            </a:r>
            <a:r>
              <a:rPr lang="en-US" sz="1800" b="1" dirty="0"/>
              <a:t>the </a:t>
            </a:r>
            <a:r>
              <a:rPr lang="en-US" sz="1800" b="1" dirty="0" smtClean="0"/>
              <a:t>organization’s </a:t>
            </a:r>
            <a:r>
              <a:rPr lang="en-US" sz="1800" b="1" dirty="0"/>
              <a:t>name, meeting date, meeting time, members in attendance, call to order, names of any guests, motions to adopt the agenda and approve the past minutes, a record of correspondence and its disposition, business arising from the last meeting, reports of all committees and/or event chairs, new business, adjournment. </a:t>
            </a:r>
          </a:p>
        </p:txBody>
      </p:sp>
    </p:spTree>
    <p:extLst>
      <p:ext uri="{BB962C8B-B14F-4D97-AF65-F5344CB8AC3E}">
        <p14:creationId xmlns:p14="http://schemas.microsoft.com/office/powerpoint/2010/main" val="10590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CA" b="1" kern="0" dirty="0" smtClean="0">
                <a:ea typeface="ＭＳ ゴシック"/>
                <a:cs typeface="Times New Roman"/>
              </a:rPr>
              <a:t>Agenda &amp; Minutes </a:t>
            </a:r>
            <a:r>
              <a:rPr lang="en-CA" sz="3600" b="1" kern="0" dirty="0" smtClean="0">
                <a:ea typeface="ＭＳ ゴシック"/>
                <a:cs typeface="Times New Roman"/>
              </a:rPr>
              <a:t>(Cont’d)</a:t>
            </a:r>
            <a:endParaRPr lang="en-US" sz="3600" dirty="0"/>
          </a:p>
        </p:txBody>
      </p:sp>
      <p:sp>
        <p:nvSpPr>
          <p:cNvPr id="3" name="Content Placeholder 2"/>
          <p:cNvSpPr>
            <a:spLocks noGrp="1"/>
          </p:cNvSpPr>
          <p:nvPr>
            <p:ph idx="1"/>
          </p:nvPr>
        </p:nvSpPr>
        <p:spPr>
          <a:xfrm>
            <a:off x="457200" y="1299399"/>
            <a:ext cx="8229600" cy="5070772"/>
          </a:xfrm>
        </p:spPr>
        <p:txBody>
          <a:bodyPr>
            <a:noAutofit/>
          </a:bodyPr>
          <a:lstStyle/>
          <a:p>
            <a:r>
              <a:rPr lang="en-US" sz="1600" b="1" dirty="0"/>
              <a:t>Not a transcript of the meeting. </a:t>
            </a:r>
          </a:p>
          <a:p>
            <a:r>
              <a:rPr lang="en-US" sz="1600" b="1" dirty="0" smtClean="0"/>
              <a:t>Minutes can become public - respect personal privacy. </a:t>
            </a:r>
            <a:endParaRPr lang="en-US" sz="1600" b="1" dirty="0"/>
          </a:p>
          <a:p>
            <a:r>
              <a:rPr lang="en-US" sz="1600" b="1" dirty="0" smtClean="0"/>
              <a:t>Motion format; complete wording, the </a:t>
            </a:r>
            <a:r>
              <a:rPr lang="en-US" sz="1600" b="1" dirty="0"/>
              <a:t>outcome </a:t>
            </a:r>
            <a:r>
              <a:rPr lang="en-US" sz="1600" b="1" dirty="0" smtClean="0"/>
              <a:t>(</a:t>
            </a:r>
            <a:r>
              <a:rPr lang="en-US" sz="1600" b="1" dirty="0"/>
              <a:t>approved, defeated, tabled). </a:t>
            </a:r>
            <a:r>
              <a:rPr lang="en-US" sz="1600" b="1" dirty="0" smtClean="0"/>
              <a:t>Name of </a:t>
            </a:r>
            <a:r>
              <a:rPr lang="en-US" sz="1600" b="1" dirty="0"/>
              <a:t>the person making the </a:t>
            </a:r>
            <a:r>
              <a:rPr lang="en-US" sz="1600" b="1" dirty="0" smtClean="0"/>
              <a:t>motion not necessary.</a:t>
            </a:r>
            <a:endParaRPr lang="en-US" sz="1600" b="1" dirty="0"/>
          </a:p>
          <a:p>
            <a:r>
              <a:rPr lang="en-US" sz="1600" b="1" dirty="0"/>
              <a:t>Complete your minutes as soon after the meeting as is practical while the meeting is still fresh in your mind. </a:t>
            </a:r>
          </a:p>
          <a:p>
            <a:r>
              <a:rPr lang="en-US" sz="1600" b="1" dirty="0"/>
              <a:t>If motions have been passed which dictate ongoing future action, i.e. they become a club policy or </a:t>
            </a:r>
            <a:r>
              <a:rPr lang="en-US" sz="1600" b="1" dirty="0" smtClean="0"/>
              <a:t>procedure, </a:t>
            </a:r>
            <a:r>
              <a:rPr lang="en-US" sz="1600" b="1" dirty="0"/>
              <a:t>add them </a:t>
            </a:r>
            <a:r>
              <a:rPr lang="en-US" sz="1600" b="1" dirty="0" smtClean="0"/>
              <a:t>to, </a:t>
            </a:r>
            <a:r>
              <a:rPr lang="en-US" sz="1600" b="1" dirty="0"/>
              <a:t>or create a, Club Policy and Procedures manual and carry this with you to all meetings for reference. </a:t>
            </a:r>
          </a:p>
          <a:p>
            <a:endParaRPr lang="en-CA" sz="1800" b="1" dirty="0"/>
          </a:p>
        </p:txBody>
      </p:sp>
    </p:spTree>
    <p:extLst>
      <p:ext uri="{BB962C8B-B14F-4D97-AF65-F5344CB8AC3E}">
        <p14:creationId xmlns:p14="http://schemas.microsoft.com/office/powerpoint/2010/main" val="11547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CA" b="1" kern="0" dirty="0" smtClean="0">
                <a:ea typeface="ＭＳ ゴシック"/>
                <a:cs typeface="Times New Roman"/>
              </a:rPr>
              <a:t>Example Agenda &amp; Minutes</a:t>
            </a:r>
            <a:endParaRPr lang="en-US" sz="3600"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2043266438"/>
              </p:ext>
            </p:extLst>
          </p:nvPr>
        </p:nvGraphicFramePr>
        <p:xfrm>
          <a:off x="2690813" y="1300163"/>
          <a:ext cx="3760787" cy="5070475"/>
        </p:xfrm>
        <a:graphic>
          <a:graphicData uri="http://schemas.openxmlformats.org/presentationml/2006/ole">
            <mc:AlternateContent xmlns:mc="http://schemas.openxmlformats.org/markup-compatibility/2006">
              <mc:Choice xmlns:v="urn:schemas-microsoft-com:vml" Requires="v">
                <p:oleObj spid="_x0000_s1060" name="Document" r:id="rId4" imgW="6489700" imgH="8750300" progId="Word.Document.12">
                  <p:embed/>
                </p:oleObj>
              </mc:Choice>
              <mc:Fallback>
                <p:oleObj name="Document" r:id="rId4" imgW="6489700" imgH="8750300" progId="Word.Document.12">
                  <p:embed/>
                  <p:pic>
                    <p:nvPicPr>
                      <p:cNvPr id="0" name=""/>
                      <p:cNvPicPr/>
                      <p:nvPr/>
                    </p:nvPicPr>
                    <p:blipFill>
                      <a:blip r:embed="rId5"/>
                      <a:stretch>
                        <a:fillRect/>
                      </a:stretch>
                    </p:blipFill>
                    <p:spPr>
                      <a:xfrm>
                        <a:off x="2690813" y="1300163"/>
                        <a:ext cx="3760787" cy="5070475"/>
                      </a:xfrm>
                      <a:prstGeom prst="rect">
                        <a:avLst/>
                      </a:prstGeom>
                    </p:spPr>
                  </p:pic>
                </p:oleObj>
              </mc:Fallback>
            </mc:AlternateContent>
          </a:graphicData>
        </a:graphic>
      </p:graphicFrame>
    </p:spTree>
    <p:extLst>
      <p:ext uri="{BB962C8B-B14F-4D97-AF65-F5344CB8AC3E}">
        <p14:creationId xmlns:p14="http://schemas.microsoft.com/office/powerpoint/2010/main" val="2396807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CA" b="1" kern="0" dirty="0" smtClean="0">
                <a:ea typeface="ＭＳ ゴシック"/>
                <a:cs typeface="Times New Roman"/>
              </a:rPr>
              <a:t>Why? (Is This Happening) 😭</a:t>
            </a:r>
            <a:endParaRPr lang="en-US" sz="3600" dirty="0"/>
          </a:p>
        </p:txBody>
      </p:sp>
      <p:sp>
        <p:nvSpPr>
          <p:cNvPr id="3" name="Content Placeholder 2"/>
          <p:cNvSpPr>
            <a:spLocks noGrp="1"/>
          </p:cNvSpPr>
          <p:nvPr>
            <p:ph idx="1"/>
          </p:nvPr>
        </p:nvSpPr>
        <p:spPr>
          <a:xfrm>
            <a:off x="457200" y="1299399"/>
            <a:ext cx="8229600" cy="5070772"/>
          </a:xfrm>
        </p:spPr>
        <p:txBody>
          <a:bodyPr>
            <a:noAutofit/>
          </a:bodyPr>
          <a:lstStyle/>
          <a:p>
            <a:r>
              <a:rPr lang="en-US" sz="1800" b="1" dirty="0"/>
              <a:t>Why is a Lion not receiving their Lions magazine?</a:t>
            </a:r>
            <a:endParaRPr lang="en-CA" sz="1800" b="1" dirty="0"/>
          </a:p>
          <a:p>
            <a:r>
              <a:rPr lang="en-US" sz="1800" b="1" dirty="0"/>
              <a:t>Why does the District Directory contain incorrect contact information?</a:t>
            </a:r>
            <a:endParaRPr lang="en-CA" sz="1800" b="1" dirty="0"/>
          </a:p>
          <a:p>
            <a:r>
              <a:rPr lang="en-US" sz="1800" b="1" dirty="0"/>
              <a:t>Last year I gave the DG, the Cabinet Secretary, the WEB Master etc. my correct contact information and the correction was posted on the WEB site. Why is it wrong again this year?</a:t>
            </a:r>
            <a:endParaRPr lang="en-CA" sz="1800" b="1" dirty="0"/>
          </a:p>
          <a:p>
            <a:r>
              <a:rPr lang="en-US" sz="1800" b="1" dirty="0"/>
              <a:t>Why haven’t Club Officers or Voting Cabinet Members been able to create their Login ID and Passwords to </a:t>
            </a:r>
            <a:r>
              <a:rPr lang="en-US" sz="1800" b="1" dirty="0" err="1"/>
              <a:t>MyLCI</a:t>
            </a:r>
            <a:r>
              <a:rPr lang="en-US" sz="1800" b="1" dirty="0"/>
              <a:t> for the current Lions Year?</a:t>
            </a:r>
            <a:endParaRPr lang="en-CA" sz="1800" b="1" dirty="0"/>
          </a:p>
          <a:p>
            <a:r>
              <a:rPr lang="en-US" sz="1800" b="1" dirty="0"/>
              <a:t>Why is the mailing address for our Club incorrect in the District Directory and/or on the District’s WEB site?</a:t>
            </a:r>
            <a:endParaRPr lang="en-CA" sz="1800" b="1" dirty="0"/>
          </a:p>
          <a:p>
            <a:r>
              <a:rPr lang="en-US" sz="1800" b="1" dirty="0"/>
              <a:t>Why are our Club Officers not receiving communication from District, Multiple District and International?</a:t>
            </a:r>
            <a:br>
              <a:rPr lang="en-US" sz="1800" b="1" dirty="0"/>
            </a:br>
            <a:endParaRPr lang="en-CA" sz="1800" b="1" dirty="0"/>
          </a:p>
        </p:txBody>
      </p:sp>
    </p:spTree>
    <p:extLst>
      <p:ext uri="{BB962C8B-B14F-4D97-AF65-F5344CB8AC3E}">
        <p14:creationId xmlns:p14="http://schemas.microsoft.com/office/powerpoint/2010/main" val="16414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5 LOGOJuly15col.pdf"/>
          <p:cNvPicPr>
            <a:picLocks noChangeAspect="1"/>
          </p:cNvPicPr>
          <p:nvPr/>
        </p:nvPicPr>
        <p:blipFill rotWithShape="1">
          <a:blip r:embed="rId2">
            <a:extLst>
              <a:ext uri="{28A0092B-C50C-407E-A947-70E740481C1C}">
                <a14:useLocalDpi xmlns:a14="http://schemas.microsoft.com/office/drawing/2010/main" val="0"/>
              </a:ext>
            </a:extLst>
          </a:blip>
          <a:srcRect l="8749" t="17695" r="12833" b="16050"/>
          <a:stretch/>
        </p:blipFill>
        <p:spPr>
          <a:xfrm>
            <a:off x="496886" y="378392"/>
            <a:ext cx="4572000" cy="3004456"/>
          </a:xfrm>
          <a:prstGeom prst="rect">
            <a:avLst/>
          </a:prstGeom>
        </p:spPr>
      </p:pic>
      <p:pic>
        <p:nvPicPr>
          <p:cNvPr id="2" name="Picture 1" descr="giph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570" y="3589442"/>
            <a:ext cx="3657600" cy="2752344"/>
          </a:xfrm>
          <a:prstGeom prst="rect">
            <a:avLst/>
          </a:prstGeom>
        </p:spPr>
      </p:pic>
    </p:spTree>
    <p:extLst>
      <p:ext uri="{BB962C8B-B14F-4D97-AF65-F5344CB8AC3E}">
        <p14:creationId xmlns:p14="http://schemas.microsoft.com/office/powerpoint/2010/main" val="977703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Primary Role</a:t>
            </a:r>
            <a:endParaRPr lang="en-US" dirty="0"/>
          </a:p>
        </p:txBody>
      </p:sp>
      <p:sp>
        <p:nvSpPr>
          <p:cNvPr id="3" name="Content Placeholder 2"/>
          <p:cNvSpPr>
            <a:spLocks noGrp="1"/>
          </p:cNvSpPr>
          <p:nvPr>
            <p:ph idx="1"/>
          </p:nvPr>
        </p:nvSpPr>
        <p:spPr>
          <a:xfrm>
            <a:off x="457200" y="1259580"/>
            <a:ext cx="8229600" cy="4997022"/>
          </a:xfrm>
        </p:spPr>
        <p:txBody>
          <a:bodyPr>
            <a:normAutofit fontScale="85000" lnSpcReduction="20000"/>
          </a:bodyPr>
          <a:lstStyle/>
          <a:p>
            <a:r>
              <a:rPr lang="en-US" sz="2600" b="1" dirty="0" smtClean="0">
                <a:ea typeface="ＭＳ ゴシック"/>
                <a:cs typeface="Times New Roman"/>
              </a:rPr>
              <a:t>Make the President Look Good!</a:t>
            </a:r>
            <a:r>
              <a:rPr lang="en-US" sz="3300" b="1" dirty="0" smtClean="0">
                <a:ea typeface="ＭＳ ゴシック"/>
                <a:cs typeface="Times New Roman"/>
              </a:rPr>
              <a:t> 😇</a:t>
            </a:r>
          </a:p>
          <a:p>
            <a:r>
              <a:rPr lang="en-US" sz="2000" b="1" dirty="0" smtClean="0">
                <a:ea typeface="ＭＳ ゴシック"/>
                <a:cs typeface="Times New Roman"/>
              </a:rPr>
              <a:t>Coordinate All Aspects of Club Operations</a:t>
            </a:r>
          </a:p>
          <a:p>
            <a:r>
              <a:rPr lang="en-US" sz="2000" b="1" dirty="0" smtClean="0">
                <a:ea typeface="ＭＳ ゴシック"/>
                <a:cs typeface="Times New Roman"/>
              </a:rPr>
              <a:t>Custodian of Club Records</a:t>
            </a:r>
          </a:p>
          <a:p>
            <a:pPr lvl="1"/>
            <a:r>
              <a:rPr lang="en-US" sz="1800" b="1" dirty="0" smtClean="0">
                <a:ea typeface="ＭＳ ゴシック"/>
                <a:cs typeface="Times New Roman"/>
              </a:rPr>
              <a:t>Minutes</a:t>
            </a:r>
          </a:p>
          <a:p>
            <a:pPr lvl="1"/>
            <a:r>
              <a:rPr lang="en-US" sz="1800" b="1" dirty="0" smtClean="0">
                <a:ea typeface="ＭＳ ゴシック"/>
                <a:cs typeface="Times New Roman"/>
              </a:rPr>
              <a:t>Received &amp; Sent Mail (Electronic or </a:t>
            </a:r>
            <a:r>
              <a:rPr lang="en-US" sz="1800" b="1" dirty="0">
                <a:ea typeface="ＭＳ ゴシック"/>
                <a:cs typeface="Times New Roman"/>
              </a:rPr>
              <a:t>P</a:t>
            </a:r>
            <a:r>
              <a:rPr lang="en-US" sz="1800" b="1" dirty="0" smtClean="0">
                <a:ea typeface="ＭＳ ゴシック"/>
                <a:cs typeface="Times New Roman"/>
              </a:rPr>
              <a:t>ostal) </a:t>
            </a:r>
          </a:p>
          <a:p>
            <a:pPr lvl="1"/>
            <a:r>
              <a:rPr lang="en-US" sz="1800" b="1" dirty="0" smtClean="0">
                <a:ea typeface="ＭＳ ゴシック"/>
                <a:cs typeface="Times New Roman"/>
              </a:rPr>
              <a:t>Club Constitution, By-Laws &amp; Policies</a:t>
            </a:r>
          </a:p>
          <a:p>
            <a:pPr lvl="1"/>
            <a:r>
              <a:rPr lang="en-US" sz="1800" b="1" dirty="0" smtClean="0">
                <a:ea typeface="ＭＳ ゴシック"/>
                <a:cs typeface="Times New Roman"/>
              </a:rPr>
              <a:t>Incorporation Documents</a:t>
            </a:r>
          </a:p>
          <a:p>
            <a:pPr lvl="2"/>
            <a:r>
              <a:rPr lang="en-US" sz="1600" b="1" dirty="0" smtClean="0">
                <a:ea typeface="ＭＳ ゴシック"/>
                <a:cs typeface="Times New Roman"/>
              </a:rPr>
              <a:t>Original Incorporation Papers</a:t>
            </a:r>
          </a:p>
          <a:p>
            <a:pPr lvl="2"/>
            <a:r>
              <a:rPr lang="en-US" sz="1600" b="1" dirty="0" smtClean="0">
                <a:ea typeface="ＭＳ ゴシック"/>
                <a:cs typeface="Times New Roman"/>
              </a:rPr>
              <a:t>Annual Officer Filings</a:t>
            </a:r>
            <a:endParaRPr lang="en-US" sz="1600" b="1" dirty="0">
              <a:ea typeface="ＭＳ ゴシック"/>
              <a:cs typeface="Times New Roman"/>
            </a:endParaRPr>
          </a:p>
          <a:p>
            <a:pPr lvl="1"/>
            <a:r>
              <a:rPr lang="en-CA" sz="1800" b="1" dirty="0">
                <a:ea typeface="ＭＳ ゴシック"/>
                <a:cs typeface="Times New Roman"/>
              </a:rPr>
              <a:t>Insurance </a:t>
            </a:r>
            <a:r>
              <a:rPr lang="en-CA" sz="1800" b="1" dirty="0" smtClean="0">
                <a:ea typeface="ＭＳ ゴシック"/>
                <a:cs typeface="Times New Roman"/>
              </a:rPr>
              <a:t>Policies</a:t>
            </a:r>
            <a:endParaRPr lang="en-CA" sz="1800" b="1" dirty="0">
              <a:ea typeface="ＭＳ ゴシック"/>
              <a:cs typeface="Times New Roman"/>
            </a:endParaRPr>
          </a:p>
          <a:p>
            <a:pPr lvl="2"/>
            <a:r>
              <a:rPr lang="en-CA" sz="1600" b="1" dirty="0">
                <a:ea typeface="ＭＳ ゴシック"/>
                <a:cs typeface="Times New Roman"/>
              </a:rPr>
              <a:t>LCI</a:t>
            </a:r>
          </a:p>
          <a:p>
            <a:pPr lvl="2"/>
            <a:r>
              <a:rPr lang="en-CA" sz="1600" b="1" dirty="0" smtClean="0">
                <a:ea typeface="ＭＳ ゴシック"/>
                <a:cs typeface="Times New Roman"/>
              </a:rPr>
              <a:t>Additional </a:t>
            </a:r>
            <a:r>
              <a:rPr lang="mr-IN" sz="1600" b="1" dirty="0" smtClean="0">
                <a:ea typeface="ＭＳ ゴシック"/>
                <a:cs typeface="Times New Roman"/>
              </a:rPr>
              <a:t>–</a:t>
            </a:r>
            <a:r>
              <a:rPr lang="en-CA" sz="1600" b="1" dirty="0" smtClean="0">
                <a:ea typeface="ＭＳ ゴシック"/>
                <a:cs typeface="Times New Roman"/>
              </a:rPr>
              <a:t> The Need </a:t>
            </a:r>
            <a:r>
              <a:rPr lang="en-CA" sz="1600" b="1" dirty="0">
                <a:ea typeface="ＭＳ ゴシック"/>
                <a:cs typeface="Times New Roman"/>
              </a:rPr>
              <a:t>F</a:t>
            </a:r>
            <a:r>
              <a:rPr lang="en-CA" sz="1600" b="1" dirty="0" smtClean="0">
                <a:ea typeface="ＭＳ ゴシック"/>
                <a:cs typeface="Times New Roman"/>
              </a:rPr>
              <a:t>or</a:t>
            </a:r>
            <a:endParaRPr lang="en-CA" sz="1600" b="1" dirty="0">
              <a:ea typeface="ＭＳ ゴシック"/>
              <a:cs typeface="Times New Roman"/>
            </a:endParaRPr>
          </a:p>
          <a:p>
            <a:r>
              <a:rPr lang="en-CA" sz="2100" b="1" dirty="0">
                <a:ea typeface="ＭＳ ゴシック"/>
                <a:cs typeface="Times New Roman"/>
              </a:rPr>
              <a:t>Club Recording Officer</a:t>
            </a:r>
          </a:p>
          <a:p>
            <a:pPr lvl="1"/>
            <a:r>
              <a:rPr lang="en-US" sz="1800" b="1" dirty="0">
                <a:ea typeface="ＭＳ ゴシック"/>
                <a:cs typeface="Times New Roman"/>
              </a:rPr>
              <a:t>Minutes</a:t>
            </a:r>
          </a:p>
          <a:p>
            <a:pPr lvl="1"/>
            <a:r>
              <a:rPr lang="en-US" sz="1800" b="1" dirty="0">
                <a:ea typeface="ＭＳ ゴシック"/>
                <a:cs typeface="Times New Roman"/>
              </a:rPr>
              <a:t>Correspondence</a:t>
            </a:r>
          </a:p>
          <a:p>
            <a:pPr lvl="1"/>
            <a:r>
              <a:rPr lang="en-US" sz="1800" b="1" dirty="0">
                <a:ea typeface="ＭＳ ゴシック"/>
                <a:cs typeface="Times New Roman"/>
              </a:rPr>
              <a:t>Constitution, By-Laws and Policy Changes</a:t>
            </a:r>
          </a:p>
          <a:p>
            <a:pPr lvl="1"/>
            <a:endParaRPr lang="en-US" sz="1600" dirty="0"/>
          </a:p>
        </p:txBody>
      </p:sp>
    </p:spTree>
    <p:extLst>
      <p:ext uri="{BB962C8B-B14F-4D97-AF65-F5344CB8AC3E}">
        <p14:creationId xmlns:p14="http://schemas.microsoft.com/office/powerpoint/2010/main" val="10294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Primary Role </a:t>
            </a:r>
            <a:r>
              <a:rPr lang="en-US" sz="3600" b="1" kern="0" dirty="0" smtClean="0">
                <a:ea typeface="ＭＳ ゴシック"/>
                <a:cs typeface="Times New Roman"/>
              </a:rPr>
              <a:t>(Cont’d)</a:t>
            </a:r>
            <a:endParaRPr lang="en-US" sz="3600" dirty="0"/>
          </a:p>
        </p:txBody>
      </p:sp>
      <p:sp>
        <p:nvSpPr>
          <p:cNvPr id="3" name="Content Placeholder 2"/>
          <p:cNvSpPr>
            <a:spLocks noGrp="1"/>
          </p:cNvSpPr>
          <p:nvPr>
            <p:ph idx="1"/>
          </p:nvPr>
        </p:nvSpPr>
        <p:spPr>
          <a:xfrm>
            <a:off x="457200" y="1402644"/>
            <a:ext cx="8229600" cy="4525963"/>
          </a:xfrm>
        </p:spPr>
        <p:txBody>
          <a:bodyPr>
            <a:normAutofit/>
          </a:bodyPr>
          <a:lstStyle/>
          <a:p>
            <a:r>
              <a:rPr lang="en-US" sz="2000" b="1" dirty="0" smtClean="0">
                <a:ea typeface="ＭＳ ゴシック"/>
                <a:cs typeface="Times New Roman"/>
              </a:rPr>
              <a:t>Club Communications</a:t>
            </a:r>
          </a:p>
          <a:p>
            <a:pPr lvl="1"/>
            <a:r>
              <a:rPr lang="en-US" sz="1800" b="1" dirty="0" smtClean="0">
                <a:ea typeface="ＭＳ ゴシック"/>
                <a:cs typeface="Times New Roman"/>
              </a:rPr>
              <a:t>Receipt &amp; Dissemination of All Incoming Electronic &amp; Canada Post Mail Addressed to the Club</a:t>
            </a:r>
          </a:p>
          <a:p>
            <a:pPr lvl="1"/>
            <a:r>
              <a:rPr lang="en-US" sz="1800" b="1" dirty="0" smtClean="0">
                <a:ea typeface="ＭＳ ゴシック"/>
                <a:cs typeface="Times New Roman"/>
              </a:rPr>
              <a:t>Required LCI Reporting</a:t>
            </a:r>
          </a:p>
          <a:p>
            <a:pPr lvl="1"/>
            <a:r>
              <a:rPr lang="en-US" sz="1800" b="1" dirty="0" smtClean="0">
                <a:ea typeface="ＭＳ ゴシック"/>
                <a:cs typeface="Times New Roman"/>
              </a:rPr>
              <a:t>Club Liaison Officer to the District, MDA and LCI</a:t>
            </a:r>
          </a:p>
          <a:p>
            <a:pPr lvl="1"/>
            <a:r>
              <a:rPr lang="en-US" sz="1800" b="1" dirty="0" smtClean="0">
                <a:ea typeface="ＭＳ ゴシック"/>
                <a:cs typeface="Times New Roman"/>
              </a:rPr>
              <a:t>Annual Corporate Filing</a:t>
            </a:r>
            <a:endParaRPr lang="en-US" sz="1800" b="1" dirty="0">
              <a:ea typeface="ＭＳ ゴシック"/>
              <a:cs typeface="Times New Roman"/>
            </a:endParaRPr>
          </a:p>
          <a:p>
            <a:r>
              <a:rPr lang="en-US" sz="2000" b="1" dirty="0" smtClean="0">
                <a:ea typeface="ＭＳ ゴシック"/>
                <a:cs typeface="Times New Roman"/>
              </a:rPr>
              <a:t>Member of the DG Advisory Committee In Your Zone</a:t>
            </a:r>
          </a:p>
          <a:p>
            <a:pPr lvl="1"/>
            <a:r>
              <a:rPr lang="en-US" sz="1800" b="1" dirty="0" smtClean="0">
                <a:ea typeface="ＭＳ ゴシック"/>
                <a:cs typeface="Times New Roman"/>
              </a:rPr>
              <a:t>Zone &amp; Region Meeting Attendance Expected</a:t>
            </a:r>
          </a:p>
          <a:p>
            <a:pPr lvl="1"/>
            <a:r>
              <a:rPr lang="en-US" sz="1800" b="1" dirty="0" smtClean="0">
                <a:ea typeface="ＭＳ ゴシック"/>
                <a:cs typeface="Times New Roman"/>
              </a:rPr>
              <a:t>Cabinet Meeting Attendance Strongly Encouraged</a:t>
            </a:r>
          </a:p>
        </p:txBody>
      </p:sp>
    </p:spTree>
    <p:extLst>
      <p:ext uri="{BB962C8B-B14F-4D97-AF65-F5344CB8AC3E}">
        <p14:creationId xmlns:p14="http://schemas.microsoft.com/office/powerpoint/2010/main" val="17178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Critical Tasks</a:t>
            </a:r>
            <a:endParaRPr lang="en-US" dirty="0"/>
          </a:p>
        </p:txBody>
      </p:sp>
      <p:sp>
        <p:nvSpPr>
          <p:cNvPr id="3" name="Content Placeholder 2"/>
          <p:cNvSpPr>
            <a:spLocks noGrp="1"/>
          </p:cNvSpPr>
          <p:nvPr>
            <p:ph idx="1"/>
          </p:nvPr>
        </p:nvSpPr>
        <p:spPr>
          <a:xfrm>
            <a:off x="457200" y="1402644"/>
            <a:ext cx="8229600" cy="4688767"/>
          </a:xfrm>
        </p:spPr>
        <p:txBody>
          <a:bodyPr>
            <a:normAutofit fontScale="92500" lnSpcReduction="20000"/>
          </a:bodyPr>
          <a:lstStyle/>
          <a:p>
            <a:r>
              <a:rPr lang="en-US" sz="2400" b="1" dirty="0" smtClean="0">
                <a:ea typeface="ＭＳ ゴシック"/>
                <a:cs typeface="Times New Roman"/>
              </a:rPr>
              <a:t>See Listing </a:t>
            </a:r>
            <a:r>
              <a:rPr lang="en-US" b="1" dirty="0" smtClean="0">
                <a:ea typeface="ＭＳ ゴシック"/>
                <a:cs typeface="Times New Roman"/>
              </a:rPr>
              <a:t>In </a:t>
            </a:r>
            <a:r>
              <a:rPr lang="en-US" b="1" dirty="0" smtClean="0">
                <a:ea typeface="ＭＳ ゴシック"/>
                <a:cs typeface="Times New Roman"/>
                <a:hlinkClick r:id="rId2"/>
              </a:rPr>
              <a:t>Club Secretary’s Handbook</a:t>
            </a:r>
            <a:endParaRPr lang="en-US" sz="2400" b="1" dirty="0" smtClean="0">
              <a:ea typeface="ＭＳ ゴシック"/>
              <a:cs typeface="Times New Roman"/>
            </a:endParaRPr>
          </a:p>
          <a:p>
            <a:r>
              <a:rPr lang="en-CA" sz="2400" b="1" dirty="0" smtClean="0">
                <a:ea typeface="ＭＳ ゴシック"/>
                <a:cs typeface="Times New Roman"/>
              </a:rPr>
              <a:t>Submission of Monthly Membership Reports</a:t>
            </a:r>
          </a:p>
          <a:p>
            <a:pPr lvl="1"/>
            <a:r>
              <a:rPr lang="en-CA" sz="1600" b="1" dirty="0" smtClean="0">
                <a:ea typeface="ＭＳ ゴシック"/>
                <a:cs typeface="Times New Roman"/>
              </a:rPr>
              <a:t>Why? Healthy Club Indicator (District, MDA and International)</a:t>
            </a:r>
          </a:p>
          <a:p>
            <a:pPr lvl="1"/>
            <a:r>
              <a:rPr lang="en-CA" sz="1600" b="1" dirty="0" smtClean="0">
                <a:ea typeface="ＭＳ ゴシック"/>
                <a:cs typeface="Times New Roman"/>
              </a:rPr>
              <a:t>Zone, Region Chair &amp; Governor Oversight</a:t>
            </a:r>
          </a:p>
          <a:p>
            <a:pPr lvl="1"/>
            <a:r>
              <a:rPr lang="en-CA" sz="1600" b="1" dirty="0" smtClean="0">
                <a:ea typeface="ＭＳ ゴシック"/>
                <a:cs typeface="Times New Roman"/>
              </a:rPr>
              <a:t>“Nothing to Report” vs. Not Reporting</a:t>
            </a:r>
            <a:endParaRPr lang="en-US" sz="1600" b="1" dirty="0" smtClean="0">
              <a:ea typeface="ＭＳ ゴシック"/>
              <a:cs typeface="Times New Roman"/>
            </a:endParaRPr>
          </a:p>
          <a:p>
            <a:r>
              <a:rPr lang="en-CA" sz="2400" b="1" dirty="0" smtClean="0">
                <a:ea typeface="ＭＳ ゴシック"/>
                <a:cs typeface="Times New Roman"/>
              </a:rPr>
              <a:t>Submission of Monthly Activity Reports</a:t>
            </a:r>
          </a:p>
          <a:p>
            <a:pPr lvl="1"/>
            <a:r>
              <a:rPr lang="en-CA" sz="1600" b="1" dirty="0">
                <a:ea typeface="ＭＳ ゴシック"/>
                <a:cs typeface="Times New Roman"/>
              </a:rPr>
              <a:t>Why? Healthy Club Indicator (District, MDA and International)</a:t>
            </a:r>
          </a:p>
          <a:p>
            <a:pPr lvl="1"/>
            <a:r>
              <a:rPr lang="en-CA" sz="1600" b="1" dirty="0">
                <a:ea typeface="ＭＳ ゴシック"/>
                <a:cs typeface="Times New Roman"/>
              </a:rPr>
              <a:t>Zone, Region Chair &amp; Governor </a:t>
            </a:r>
            <a:r>
              <a:rPr lang="en-CA" sz="1600" b="1" dirty="0" smtClean="0">
                <a:ea typeface="ＭＳ ゴシック"/>
                <a:cs typeface="Times New Roman"/>
              </a:rPr>
              <a:t>Oversight</a:t>
            </a:r>
            <a:endParaRPr lang="en-US" sz="1800" b="1" dirty="0" smtClean="0">
              <a:ea typeface="ＭＳ ゴシック"/>
              <a:cs typeface="Times New Roman"/>
            </a:endParaRPr>
          </a:p>
          <a:p>
            <a:r>
              <a:rPr lang="en-CA" sz="2400" b="1" dirty="0" smtClean="0">
                <a:ea typeface="ＭＳ ゴシック"/>
                <a:cs typeface="Times New Roman"/>
              </a:rPr>
              <a:t>Ensuring the Payment of Annual &amp; Semi-Annual Dues</a:t>
            </a:r>
            <a:endParaRPr lang="en-US" sz="1800" b="1" dirty="0" smtClean="0">
              <a:ea typeface="ＭＳ ゴシック"/>
              <a:cs typeface="Times New Roman"/>
            </a:endParaRPr>
          </a:p>
          <a:p>
            <a:r>
              <a:rPr lang="en-US" b="1" dirty="0" smtClean="0">
                <a:ea typeface="ＭＳ ゴシック"/>
                <a:cs typeface="Times New Roman"/>
              </a:rPr>
              <a:t>Annual Officer Filing With LCI</a:t>
            </a:r>
          </a:p>
          <a:p>
            <a:r>
              <a:rPr lang="en-US" b="1" dirty="0" smtClean="0">
                <a:ea typeface="ＭＳ ゴシック"/>
                <a:cs typeface="Times New Roman"/>
              </a:rPr>
              <a:t>Annual Filing of</a:t>
            </a:r>
            <a:r>
              <a:rPr lang="en-US" sz="2000" b="1" dirty="0" smtClean="0">
                <a:ea typeface="ＭＳ ゴシック"/>
                <a:cs typeface="Times New Roman"/>
              </a:rPr>
              <a:t> </a:t>
            </a:r>
            <a:r>
              <a:rPr lang="en-US" sz="2000" b="1" dirty="0" smtClean="0">
                <a:ea typeface="ＭＳ ゴシック"/>
                <a:cs typeface="Times New Roman"/>
                <a:hlinkClick r:id="rId3"/>
              </a:rPr>
              <a:t>Form 1 </a:t>
            </a:r>
            <a:r>
              <a:rPr lang="mr-IN" sz="2000" b="1" dirty="0" smtClean="0">
                <a:ea typeface="ＭＳ ゴシック"/>
                <a:cs typeface="Times New Roman"/>
                <a:hlinkClick r:id="rId3"/>
              </a:rPr>
              <a:t>–</a:t>
            </a:r>
            <a:r>
              <a:rPr lang="en-US" sz="2000" b="1" dirty="0" smtClean="0">
                <a:ea typeface="ＭＳ ゴシック"/>
                <a:cs typeface="Times New Roman"/>
                <a:hlinkClick r:id="rId3"/>
              </a:rPr>
              <a:t> Return/Notice of Change By An Ontario Corporation</a:t>
            </a:r>
            <a:endParaRPr lang="en-US" sz="2000" b="1" dirty="0" smtClean="0">
              <a:ea typeface="ＭＳ ゴシック"/>
              <a:cs typeface="Times New Roman"/>
            </a:endParaRPr>
          </a:p>
        </p:txBody>
      </p:sp>
    </p:spTree>
    <p:extLst>
      <p:ext uri="{BB962C8B-B14F-4D97-AF65-F5344CB8AC3E}">
        <p14:creationId xmlns:p14="http://schemas.microsoft.com/office/powerpoint/2010/main" val="7852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Recurring Monthly Tasks</a:t>
            </a:r>
            <a:endParaRPr lang="en-US" dirty="0"/>
          </a:p>
        </p:txBody>
      </p:sp>
      <p:sp>
        <p:nvSpPr>
          <p:cNvPr id="3" name="Content Placeholder 2"/>
          <p:cNvSpPr>
            <a:spLocks noGrp="1"/>
          </p:cNvSpPr>
          <p:nvPr>
            <p:ph idx="1"/>
          </p:nvPr>
        </p:nvSpPr>
        <p:spPr>
          <a:xfrm>
            <a:off x="457200" y="1402644"/>
            <a:ext cx="8229600" cy="4688767"/>
          </a:xfrm>
        </p:spPr>
        <p:txBody>
          <a:bodyPr>
            <a:normAutofit/>
          </a:bodyPr>
          <a:lstStyle/>
          <a:p>
            <a:r>
              <a:rPr lang="en-CA" sz="2400" b="1" dirty="0" smtClean="0">
                <a:ea typeface="ＭＳ ゴシック"/>
                <a:cs typeface="Times New Roman"/>
              </a:rPr>
              <a:t>Maintenance of Membership Data</a:t>
            </a:r>
          </a:p>
          <a:p>
            <a:pPr lvl="1"/>
            <a:r>
              <a:rPr lang="en-CA" sz="1600" b="1" dirty="0" smtClean="0">
                <a:ea typeface="ＭＳ ゴシック"/>
                <a:cs typeface="Times New Roman"/>
              </a:rPr>
              <a:t>Why? </a:t>
            </a:r>
          </a:p>
          <a:p>
            <a:r>
              <a:rPr lang="en-CA" sz="2400" b="1" dirty="0" smtClean="0">
                <a:ea typeface="ＭＳ ゴシック"/>
                <a:cs typeface="Times New Roman"/>
              </a:rPr>
              <a:t>Activity Reports</a:t>
            </a:r>
          </a:p>
          <a:p>
            <a:pPr lvl="1"/>
            <a:r>
              <a:rPr lang="en-CA" sz="1600" b="1" dirty="0" smtClean="0">
                <a:ea typeface="ＭＳ ゴシック"/>
                <a:cs typeface="Times New Roman"/>
              </a:rPr>
              <a:t>Why?</a:t>
            </a:r>
          </a:p>
          <a:p>
            <a:r>
              <a:rPr lang="en-US" b="1" dirty="0">
                <a:ea typeface="ＭＳ ゴシック"/>
                <a:cs typeface="Times New Roman"/>
              </a:rPr>
              <a:t>See Listing In </a:t>
            </a:r>
            <a:r>
              <a:rPr lang="en-US" b="1" dirty="0">
                <a:ea typeface="ＭＳ ゴシック"/>
                <a:cs typeface="Times New Roman"/>
                <a:hlinkClick r:id="rId2"/>
              </a:rPr>
              <a:t>Club Secretary’s Handbook</a:t>
            </a:r>
            <a:endParaRPr lang="en-US" b="1" dirty="0">
              <a:ea typeface="ＭＳ ゴシック"/>
              <a:cs typeface="Times New Roman"/>
            </a:endParaRPr>
          </a:p>
          <a:p>
            <a:pPr marL="349250" lvl="1" indent="0">
              <a:buNone/>
            </a:pPr>
            <a:endParaRPr lang="en-CA" sz="1600" b="1" dirty="0" smtClean="0">
              <a:ea typeface="ＭＳ ゴシック"/>
              <a:cs typeface="Times New Roman"/>
            </a:endParaRPr>
          </a:p>
        </p:txBody>
      </p:sp>
    </p:spTree>
    <p:extLst>
      <p:ext uri="{BB962C8B-B14F-4D97-AF65-F5344CB8AC3E}">
        <p14:creationId xmlns:p14="http://schemas.microsoft.com/office/powerpoint/2010/main" val="36296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2"/>
            <a:ext cx="8229600" cy="1219013"/>
          </a:xfrm>
        </p:spPr>
        <p:txBody>
          <a:bodyPr>
            <a:normAutofit fontScale="90000"/>
          </a:bodyPr>
          <a:lstStyle/>
          <a:p>
            <a:r>
              <a:rPr lang="en-US" b="1" kern="0" dirty="0" smtClean="0">
                <a:ea typeface="ＭＳ ゴシック"/>
                <a:cs typeface="Times New Roman"/>
              </a:rPr>
              <a:t>District Database </a:t>
            </a:r>
            <a:r>
              <a:rPr lang="mr-IN" b="1" kern="0" dirty="0" smtClean="0">
                <a:ea typeface="ＭＳ ゴシック"/>
                <a:cs typeface="Times New Roman"/>
              </a:rPr>
              <a:t>–</a:t>
            </a:r>
            <a:r>
              <a:rPr lang="en-US" b="1" kern="0" dirty="0" smtClean="0">
                <a:ea typeface="ＭＳ ゴシック"/>
                <a:cs typeface="Times New Roman"/>
              </a:rPr>
              <a:t> What You Need to Know</a:t>
            </a:r>
            <a:endParaRPr lang="en-US" dirty="0"/>
          </a:p>
        </p:txBody>
      </p:sp>
      <p:sp>
        <p:nvSpPr>
          <p:cNvPr id="3" name="Content Placeholder 2"/>
          <p:cNvSpPr>
            <a:spLocks noGrp="1"/>
          </p:cNvSpPr>
          <p:nvPr>
            <p:ph idx="1"/>
          </p:nvPr>
        </p:nvSpPr>
        <p:spPr>
          <a:xfrm>
            <a:off x="457200" y="2023588"/>
            <a:ext cx="8229600" cy="4232338"/>
          </a:xfrm>
        </p:spPr>
        <p:txBody>
          <a:bodyPr>
            <a:normAutofit lnSpcReduction="10000"/>
          </a:bodyPr>
          <a:lstStyle/>
          <a:p>
            <a:r>
              <a:rPr lang="en-US" sz="2400" b="1" dirty="0" smtClean="0">
                <a:ea typeface="ＭＳ ゴシック"/>
                <a:cs typeface="Times New Roman"/>
              </a:rPr>
              <a:t>Maintained By The Cabinet Secretary</a:t>
            </a:r>
          </a:p>
          <a:p>
            <a:r>
              <a:rPr lang="en-US" sz="2400" b="1" dirty="0" smtClean="0">
                <a:ea typeface="ＭＳ ゴシック"/>
                <a:cs typeface="Times New Roman"/>
              </a:rPr>
              <a:t>Used For;</a:t>
            </a:r>
          </a:p>
          <a:p>
            <a:pPr lvl="1"/>
            <a:r>
              <a:rPr lang="en-US" sz="2000" b="1" dirty="0" smtClean="0">
                <a:ea typeface="ＭＳ ゴシック"/>
                <a:cs typeface="Times New Roman"/>
              </a:rPr>
              <a:t>District Print Directory Creation</a:t>
            </a:r>
          </a:p>
          <a:p>
            <a:pPr lvl="1"/>
            <a:r>
              <a:rPr lang="en-US" sz="2000" b="1" dirty="0" smtClean="0">
                <a:ea typeface="ＭＳ ゴシック"/>
                <a:cs typeface="Times New Roman"/>
              </a:rPr>
              <a:t>Creation of On-Line District Web Site Directory Data</a:t>
            </a:r>
          </a:p>
          <a:p>
            <a:r>
              <a:rPr lang="en-US" sz="2400" b="1" dirty="0" smtClean="0">
                <a:ea typeface="ＭＳ ゴシック"/>
                <a:cs typeface="Times New Roman"/>
              </a:rPr>
              <a:t>Data Sources:</a:t>
            </a:r>
          </a:p>
          <a:p>
            <a:pPr lvl="1"/>
            <a:r>
              <a:rPr lang="en-US" b="1" dirty="0" err="1" smtClean="0">
                <a:ea typeface="ＭＳ ゴシック"/>
                <a:cs typeface="Times New Roman"/>
              </a:rPr>
              <a:t>MyLCI</a:t>
            </a:r>
            <a:r>
              <a:rPr lang="en-US" b="1" dirty="0" smtClean="0">
                <a:ea typeface="ＭＳ ゴシック"/>
                <a:cs typeface="Times New Roman"/>
              </a:rPr>
              <a:t> Database For Lions Clubs</a:t>
            </a:r>
          </a:p>
          <a:p>
            <a:pPr lvl="1"/>
            <a:r>
              <a:rPr lang="en-US" sz="2200" b="1" dirty="0" smtClean="0">
                <a:ea typeface="ＭＳ ゴシック"/>
                <a:cs typeface="Times New Roman"/>
              </a:rPr>
              <a:t>Direct To The CS Reported Data Updates From LEO and Lioness Club Secretaries</a:t>
            </a:r>
          </a:p>
          <a:p>
            <a:r>
              <a:rPr lang="en-US" sz="2400" b="1" dirty="0" smtClean="0">
                <a:ea typeface="ＭＳ ゴシック"/>
                <a:cs typeface="Times New Roman"/>
              </a:rPr>
              <a:t>Critical Maintenance Nature</a:t>
            </a:r>
          </a:p>
        </p:txBody>
      </p:sp>
    </p:spTree>
    <p:extLst>
      <p:ext uri="{BB962C8B-B14F-4D97-AF65-F5344CB8AC3E}">
        <p14:creationId xmlns:p14="http://schemas.microsoft.com/office/powerpoint/2010/main" val="26875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50"/>
            <a:ext cx="8229600" cy="671087"/>
          </a:xfrm>
        </p:spPr>
        <p:txBody>
          <a:bodyPr>
            <a:normAutofit/>
          </a:bodyPr>
          <a:lstStyle/>
          <a:p>
            <a:r>
              <a:rPr lang="en-CA" sz="3600" b="1" kern="0" dirty="0" err="1" smtClean="0">
                <a:ea typeface="ＭＳ ゴシック"/>
                <a:cs typeface="Times New Roman"/>
              </a:rPr>
              <a:t>MyLCI</a:t>
            </a:r>
            <a:r>
              <a:rPr lang="en-CA" sz="3600" b="1" kern="0" dirty="0" smtClean="0">
                <a:ea typeface="ＭＳ ゴシック"/>
                <a:cs typeface="Times New Roman"/>
              </a:rPr>
              <a:t> </a:t>
            </a:r>
            <a:r>
              <a:rPr lang="mr-IN" sz="3600" b="1" kern="0" dirty="0" smtClean="0">
                <a:ea typeface="ＭＳ ゴシック"/>
                <a:cs typeface="Times New Roman"/>
              </a:rPr>
              <a:t>–</a:t>
            </a:r>
            <a:r>
              <a:rPr lang="en-CA" sz="3600" b="1" kern="0" dirty="0" smtClean="0">
                <a:ea typeface="ＭＳ ゴシック"/>
                <a:cs typeface="Times New Roman"/>
              </a:rPr>
              <a:t> Specific Secretary Tasks</a:t>
            </a:r>
            <a:endParaRPr lang="en-US" sz="3600" dirty="0"/>
          </a:p>
        </p:txBody>
      </p:sp>
      <p:sp>
        <p:nvSpPr>
          <p:cNvPr id="3" name="Content Placeholder 2"/>
          <p:cNvSpPr>
            <a:spLocks noGrp="1"/>
          </p:cNvSpPr>
          <p:nvPr>
            <p:ph idx="1"/>
          </p:nvPr>
        </p:nvSpPr>
        <p:spPr>
          <a:xfrm>
            <a:off x="457200" y="1259580"/>
            <a:ext cx="8229600" cy="4986698"/>
          </a:xfrm>
        </p:spPr>
        <p:txBody>
          <a:bodyPr>
            <a:normAutofit fontScale="77500" lnSpcReduction="20000"/>
          </a:bodyPr>
          <a:lstStyle/>
          <a:p>
            <a:r>
              <a:rPr lang="en-US" sz="2500" b="1" dirty="0"/>
              <a:t>When Is Access Granted?</a:t>
            </a:r>
          </a:p>
          <a:p>
            <a:pPr lvl="1"/>
            <a:r>
              <a:rPr lang="en-US" sz="2100" b="1" dirty="0"/>
              <a:t>Continuing Officer</a:t>
            </a:r>
            <a:br>
              <a:rPr lang="en-US" sz="2100" b="1" dirty="0"/>
            </a:br>
            <a:r>
              <a:rPr lang="en-US" sz="1800" b="1" dirty="0"/>
              <a:t>Your access will continue as long as you continue to hold that </a:t>
            </a:r>
            <a:r>
              <a:rPr lang="en-US" sz="1800" b="1" dirty="0" smtClean="0"/>
              <a:t>position.</a:t>
            </a:r>
          </a:p>
          <a:p>
            <a:pPr lvl="1"/>
            <a:r>
              <a:rPr lang="en-US" sz="2100" b="1" dirty="0" smtClean="0"/>
              <a:t>New </a:t>
            </a:r>
            <a:r>
              <a:rPr lang="en-US" sz="2100" b="1" dirty="0"/>
              <a:t>Officer</a:t>
            </a:r>
            <a:br>
              <a:rPr lang="en-US" sz="2100" b="1" dirty="0"/>
            </a:br>
            <a:r>
              <a:rPr lang="en-US" sz="1800" b="1" dirty="0"/>
              <a:t>Your access will begin once your current club secretary or president reports, through </a:t>
            </a:r>
            <a:r>
              <a:rPr lang="en-US" sz="1800" b="1" dirty="0" err="1"/>
              <a:t>MyLCI</a:t>
            </a:r>
            <a:r>
              <a:rPr lang="en-US" sz="1800" b="1" dirty="0"/>
              <a:t>, the officers elected for the Lions year beginning on July 1st</a:t>
            </a:r>
            <a:r>
              <a:rPr lang="en-US" sz="1800" b="1" dirty="0" smtClean="0"/>
              <a:t>.</a:t>
            </a:r>
            <a:r>
              <a:rPr lang="en-US" sz="2500" b="1" dirty="0"/>
              <a:t> </a:t>
            </a:r>
            <a:endParaRPr lang="en-US" sz="2500" b="1" dirty="0" smtClean="0"/>
          </a:p>
          <a:p>
            <a:r>
              <a:rPr lang="en-US" sz="2500" b="1" dirty="0" smtClean="0"/>
              <a:t>Log </a:t>
            </a:r>
            <a:r>
              <a:rPr lang="en-US" sz="2500" b="1" dirty="0"/>
              <a:t>In</a:t>
            </a:r>
          </a:p>
          <a:p>
            <a:pPr lvl="1"/>
            <a:r>
              <a:rPr lang="en-US" sz="2100" b="1" dirty="0"/>
              <a:t>Go to </a:t>
            </a:r>
            <a:r>
              <a:rPr lang="en-US" sz="2100" b="1" dirty="0" err="1">
                <a:hlinkClick r:id="rId2"/>
              </a:rPr>
              <a:t>www.lionsclubs.org</a:t>
            </a:r>
            <a:endParaRPr lang="en-US" sz="2100" b="1" dirty="0"/>
          </a:p>
          <a:p>
            <a:pPr lvl="1"/>
            <a:r>
              <a:rPr lang="en-US" sz="2100" b="1" dirty="0"/>
              <a:t>Select </a:t>
            </a:r>
            <a:r>
              <a:rPr lang="en-US" sz="2100" b="1" dirty="0" err="1"/>
              <a:t>MyLCI</a:t>
            </a:r>
            <a:r>
              <a:rPr lang="en-US" sz="2100" b="1" dirty="0"/>
              <a:t> at the top of the page</a:t>
            </a:r>
          </a:p>
          <a:p>
            <a:pPr lvl="1"/>
            <a:r>
              <a:rPr lang="en-US" sz="2100" b="1" dirty="0"/>
              <a:t>Read ALL Information in the Support Centre</a:t>
            </a:r>
          </a:p>
          <a:p>
            <a:pPr lvl="1"/>
            <a:r>
              <a:rPr lang="en-US" sz="2100" b="1" dirty="0"/>
              <a:t>Continuing Officer</a:t>
            </a:r>
          </a:p>
          <a:p>
            <a:pPr lvl="2"/>
            <a:r>
              <a:rPr lang="en-US" sz="1700" b="1" dirty="0"/>
              <a:t>Do what you have always done</a:t>
            </a:r>
          </a:p>
          <a:p>
            <a:pPr lvl="1"/>
            <a:r>
              <a:rPr lang="en-US" sz="2100" b="1" dirty="0"/>
              <a:t>New Officer</a:t>
            </a:r>
          </a:p>
          <a:p>
            <a:pPr lvl="2"/>
            <a:r>
              <a:rPr lang="en-US" sz="1700" b="1" dirty="0"/>
              <a:t>Follow the New User Instructions Link in the Login Window</a:t>
            </a:r>
          </a:p>
          <a:p>
            <a:pPr lvl="1"/>
            <a:r>
              <a:rPr lang="en-US" sz="2100" b="1" dirty="0"/>
              <a:t>What If I Have More Than One Access Position?</a:t>
            </a:r>
          </a:p>
          <a:p>
            <a:pPr lvl="2"/>
            <a:r>
              <a:rPr lang="en-US" sz="1700" b="1" dirty="0"/>
              <a:t>Patience </a:t>
            </a:r>
            <a:r>
              <a:rPr lang="mr-IN" sz="1700" b="1" dirty="0"/>
              <a:t>–</a:t>
            </a:r>
            <a:r>
              <a:rPr lang="en-US" sz="1700" b="1" dirty="0"/>
              <a:t> I’m going to show you!</a:t>
            </a:r>
          </a:p>
          <a:p>
            <a:r>
              <a:rPr lang="en-US" sz="2500" b="1" dirty="0"/>
              <a:t>Right </a:t>
            </a:r>
            <a:r>
              <a:rPr lang="mr-IN" sz="2500" b="1" dirty="0"/>
              <a:t>–</a:t>
            </a:r>
            <a:r>
              <a:rPr lang="en-US" sz="2500" b="1" dirty="0"/>
              <a:t> Let’s Do It!</a:t>
            </a:r>
            <a:endParaRPr lang="en-US" sz="1800" b="1" dirty="0"/>
          </a:p>
          <a:p>
            <a:pPr lvl="1"/>
            <a:endParaRPr lang="en-US" sz="1800" b="1" dirty="0"/>
          </a:p>
        </p:txBody>
      </p:sp>
    </p:spTree>
    <p:extLst>
      <p:ext uri="{BB962C8B-B14F-4D97-AF65-F5344CB8AC3E}">
        <p14:creationId xmlns:p14="http://schemas.microsoft.com/office/powerpoint/2010/main" val="21407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93"/>
            <a:ext cx="8229600" cy="560622"/>
          </a:xfrm>
        </p:spPr>
        <p:txBody>
          <a:bodyPr>
            <a:normAutofit fontScale="90000"/>
          </a:bodyPr>
          <a:lstStyle/>
          <a:p>
            <a:r>
              <a:rPr lang="en-US" b="1" kern="0" dirty="0" smtClean="0">
                <a:ea typeface="ＭＳ ゴシック"/>
                <a:cs typeface="Times New Roman"/>
              </a:rPr>
              <a:t>District Email - Overview</a:t>
            </a:r>
            <a:endParaRPr lang="en-US" dirty="0"/>
          </a:p>
        </p:txBody>
      </p:sp>
      <p:sp>
        <p:nvSpPr>
          <p:cNvPr id="3" name="Content Placeholder 2"/>
          <p:cNvSpPr>
            <a:spLocks noGrp="1"/>
          </p:cNvSpPr>
          <p:nvPr>
            <p:ph idx="1"/>
          </p:nvPr>
        </p:nvSpPr>
        <p:spPr>
          <a:xfrm>
            <a:off x="457200" y="1402643"/>
            <a:ext cx="8229600" cy="5008825"/>
          </a:xfrm>
        </p:spPr>
        <p:txBody>
          <a:bodyPr>
            <a:normAutofit fontScale="92500" lnSpcReduction="10000"/>
          </a:bodyPr>
          <a:lstStyle/>
          <a:p>
            <a:r>
              <a:rPr lang="en-US" sz="2400" b="1" dirty="0" smtClean="0">
                <a:ea typeface="ＭＳ ゴシック"/>
                <a:cs typeface="Times New Roman"/>
              </a:rPr>
              <a:t>Who Manages It?</a:t>
            </a:r>
            <a:endParaRPr lang="en-US" sz="2000" b="1" dirty="0" smtClean="0">
              <a:ea typeface="ＭＳ ゴシック"/>
              <a:cs typeface="Times New Roman"/>
            </a:endParaRPr>
          </a:p>
          <a:p>
            <a:r>
              <a:rPr lang="en-US" sz="2400" b="1" dirty="0" smtClean="0">
                <a:ea typeface="ＭＳ ゴシック"/>
                <a:cs typeface="Times New Roman"/>
              </a:rPr>
              <a:t>Before You Do Anything</a:t>
            </a:r>
          </a:p>
          <a:p>
            <a:pPr lvl="1"/>
            <a:r>
              <a:rPr lang="en-US" sz="2000" b="1" dirty="0" smtClean="0">
                <a:ea typeface="ＭＳ ゴシック"/>
                <a:cs typeface="Times New Roman"/>
              </a:rPr>
              <a:t>Read the </a:t>
            </a:r>
            <a:r>
              <a:rPr lang="en-US" sz="2000" b="1" dirty="0" smtClean="0">
                <a:ea typeface="ＭＳ ゴシック"/>
                <a:cs typeface="Times New Roman"/>
                <a:hlinkClick r:id="rId2" invalidUrl="http://a15lions.org/pages/uploads/Directory/2017 A15 Mail System Guide.pdf"/>
              </a:rPr>
              <a:t>A15 Email System Guide</a:t>
            </a:r>
            <a:r>
              <a:rPr lang="en-US" sz="2000" b="1" dirty="0" smtClean="0">
                <a:ea typeface="ＭＳ ゴシック"/>
                <a:cs typeface="Times New Roman"/>
              </a:rPr>
              <a:t/>
            </a:r>
            <a:br>
              <a:rPr lang="en-US" sz="2000" b="1" dirty="0" smtClean="0">
                <a:ea typeface="ＭＳ ゴシック"/>
                <a:cs typeface="Times New Roman"/>
              </a:rPr>
            </a:br>
            <a:r>
              <a:rPr lang="en-US" sz="1600" b="1" dirty="0" smtClean="0">
                <a:ea typeface="ＭＳ ゴシック"/>
                <a:cs typeface="Times New Roman"/>
              </a:rPr>
              <a:t>See your Club Officer Resource Handout For the Link</a:t>
            </a:r>
          </a:p>
          <a:p>
            <a:pPr lvl="1"/>
            <a:r>
              <a:rPr lang="en-US" sz="2000" b="1" dirty="0" smtClean="0">
                <a:ea typeface="ＭＳ ゴシック"/>
                <a:cs typeface="Times New Roman"/>
              </a:rPr>
              <a:t>Designate the Club Officer Who Will Handle Club Email</a:t>
            </a:r>
          </a:p>
          <a:p>
            <a:pPr lvl="2"/>
            <a:r>
              <a:rPr lang="en-US" sz="1600" b="1" dirty="0" smtClean="0">
                <a:ea typeface="ＭＳ ゴシック"/>
                <a:cs typeface="Times New Roman"/>
              </a:rPr>
              <a:t>What If We Want More Than One Officer to Receive Club Email?</a:t>
            </a:r>
          </a:p>
          <a:p>
            <a:pPr lvl="2"/>
            <a:r>
              <a:rPr lang="en-US" sz="1600" b="1" dirty="0">
                <a:ea typeface="ＭＳ ゴシック"/>
                <a:cs typeface="Times New Roman"/>
              </a:rPr>
              <a:t>What If We Want More Than One Officer to </a:t>
            </a:r>
            <a:r>
              <a:rPr lang="en-US" sz="1600" b="1" dirty="0" smtClean="0">
                <a:ea typeface="ＭＳ ゴシック"/>
                <a:cs typeface="Times New Roman"/>
              </a:rPr>
              <a:t>Send Club Email?</a:t>
            </a:r>
          </a:p>
          <a:p>
            <a:pPr lvl="1"/>
            <a:r>
              <a:rPr lang="en-US" sz="2000" b="1" dirty="0" smtClean="0">
                <a:ea typeface="ＭＳ ゴシック"/>
                <a:cs typeface="Times New Roman"/>
              </a:rPr>
              <a:t>Obtain the Club Email Account Password From Your Predecessor</a:t>
            </a:r>
          </a:p>
          <a:p>
            <a:pPr lvl="2"/>
            <a:r>
              <a:rPr lang="en-US" sz="1600" b="1" dirty="0" smtClean="0">
                <a:ea typeface="ＭＳ ゴシック"/>
                <a:cs typeface="Times New Roman"/>
              </a:rPr>
              <a:t>I Can’t </a:t>
            </a:r>
            <a:r>
              <a:rPr lang="mr-IN" sz="1600" b="1" dirty="0" smtClean="0">
                <a:ea typeface="ＭＳ ゴシック"/>
                <a:cs typeface="Times New Roman"/>
              </a:rPr>
              <a:t>–</a:t>
            </a:r>
            <a:r>
              <a:rPr lang="en-US" sz="1600" b="1" dirty="0" smtClean="0">
                <a:ea typeface="ＭＳ ゴシック"/>
                <a:cs typeface="Times New Roman"/>
              </a:rPr>
              <a:t> They Forgot It! </a:t>
            </a:r>
          </a:p>
          <a:p>
            <a:pPr marL="342900" lvl="1" indent="-342900">
              <a:buFont typeface="Arial"/>
              <a:buChar char="•"/>
            </a:pPr>
            <a:r>
              <a:rPr lang="en-US" sz="2400" b="1" dirty="0" smtClean="0">
                <a:ea typeface="ＭＳ ゴシック"/>
                <a:cs typeface="Times New Roman"/>
              </a:rPr>
              <a:t>Group or Mailing List </a:t>
            </a:r>
            <a:r>
              <a:rPr lang="en-US" sz="2400" b="1" dirty="0" err="1" smtClean="0">
                <a:ea typeface="ＭＳ ゴシック"/>
                <a:cs typeface="Times New Roman"/>
              </a:rPr>
              <a:t>vs</a:t>
            </a:r>
            <a:r>
              <a:rPr lang="en-US" sz="2400" b="1" dirty="0" smtClean="0">
                <a:ea typeface="ＭＳ ゴシック"/>
                <a:cs typeface="Times New Roman"/>
              </a:rPr>
              <a:t> Individual Addresses</a:t>
            </a:r>
            <a:br>
              <a:rPr lang="en-US" sz="2400" b="1" dirty="0" smtClean="0">
                <a:ea typeface="ＭＳ ゴシック"/>
                <a:cs typeface="Times New Roman"/>
              </a:rPr>
            </a:br>
            <a:r>
              <a:rPr lang="en-US" sz="1600" b="1" dirty="0">
                <a:ea typeface="ＭＳ ゴシック"/>
                <a:cs typeface="Times New Roman"/>
              </a:rPr>
              <a:t>See Section 2.2 of the </a:t>
            </a:r>
            <a:r>
              <a:rPr lang="en-US" sz="1600" b="1" dirty="0">
                <a:ea typeface="ＭＳ ゴシック"/>
                <a:cs typeface="Times New Roman"/>
                <a:hlinkClick r:id="rId2" invalidUrl="http://a15lions.org/pages/uploads/Directory/2017 A15 Mail System Guide.pdf"/>
              </a:rPr>
              <a:t>A15 Email System </a:t>
            </a:r>
            <a:r>
              <a:rPr lang="en-US" sz="1600" b="1" dirty="0" smtClean="0">
                <a:ea typeface="ＭＳ ゴシック"/>
                <a:cs typeface="Times New Roman"/>
                <a:hlinkClick r:id="rId2" invalidUrl="http://a15lions.org/pages/uploads/Directory/2017 A15 Mail System Guide.pdf"/>
              </a:rPr>
              <a:t>Guide</a:t>
            </a:r>
            <a:endParaRPr lang="en-US" sz="2400" b="1" dirty="0" smtClean="0">
              <a:ea typeface="ＭＳ ゴシック"/>
              <a:cs typeface="Times New Roman"/>
            </a:endParaRPr>
          </a:p>
          <a:p>
            <a:pPr lvl="1"/>
            <a:r>
              <a:rPr lang="en-US" sz="2000" b="1" dirty="0" smtClean="0">
                <a:ea typeface="ＭＳ ゴシック"/>
                <a:cs typeface="Times New Roman"/>
              </a:rPr>
              <a:t>What Are They?</a:t>
            </a:r>
          </a:p>
          <a:p>
            <a:pPr lvl="1"/>
            <a:r>
              <a:rPr lang="en-US" sz="2000" b="1" dirty="0" smtClean="0">
                <a:ea typeface="ＭＳ ゴシック"/>
                <a:cs typeface="Times New Roman"/>
              </a:rPr>
              <a:t>Available Addresses</a:t>
            </a:r>
            <a:br>
              <a:rPr lang="en-US" sz="2000" b="1" dirty="0" smtClean="0">
                <a:ea typeface="ＭＳ ゴシック"/>
                <a:cs typeface="Times New Roman"/>
              </a:rPr>
            </a:br>
            <a:endParaRPr lang="en-US" sz="1600" b="1" dirty="0" smtClean="0">
              <a:ea typeface="ＭＳ ゴシック"/>
              <a:cs typeface="Times New Roman"/>
            </a:endParaRPr>
          </a:p>
        </p:txBody>
      </p:sp>
    </p:spTree>
    <p:extLst>
      <p:ext uri="{BB962C8B-B14F-4D97-AF65-F5344CB8AC3E}">
        <p14:creationId xmlns:p14="http://schemas.microsoft.com/office/powerpoint/2010/main" val="92026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603</TotalTime>
  <Words>1551</Words>
  <Application>Microsoft Office PowerPoint</Application>
  <PresentationFormat>On-screen Show (4:3)</PresentationFormat>
  <Paragraphs>196</Paragraphs>
  <Slides>27</Slides>
  <Notes>0</Notes>
  <HiddenSlides>11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ＭＳ ゴシック</vt:lpstr>
      <vt:lpstr>Arial</vt:lpstr>
      <vt:lpstr>Calibri</vt:lpstr>
      <vt:lpstr>News Gothic MT</vt:lpstr>
      <vt:lpstr>Times New Roman</vt:lpstr>
      <vt:lpstr>Wingdings 2</vt:lpstr>
      <vt:lpstr>Breeze</vt:lpstr>
      <vt:lpstr>Document</vt:lpstr>
      <vt:lpstr>PowerPoint Presentation</vt:lpstr>
      <vt:lpstr>Resources Available</vt:lpstr>
      <vt:lpstr>Primary Role</vt:lpstr>
      <vt:lpstr>Primary Role (Cont’d)</vt:lpstr>
      <vt:lpstr>Critical Tasks</vt:lpstr>
      <vt:lpstr>Recurring Monthly Tasks</vt:lpstr>
      <vt:lpstr>District Database – What You Need to Know</vt:lpstr>
      <vt:lpstr>MyLCI – Specific Secretary Tasks</vt:lpstr>
      <vt:lpstr>District Email - Overview</vt:lpstr>
      <vt:lpstr>District Email – Overview (Cont’d)</vt:lpstr>
      <vt:lpstr>District Email – How To ...</vt:lpstr>
      <vt:lpstr>District Email – How To ... (Cont’d)</vt:lpstr>
      <vt:lpstr>District Email – How To ... (Cont’d)</vt:lpstr>
      <vt:lpstr>District Email – How To ... (Cont’d)</vt:lpstr>
      <vt:lpstr>District Email – Send &amp; Receive</vt:lpstr>
      <vt:lpstr>District Email – Send &amp; Receive (Cont’d)</vt:lpstr>
      <vt:lpstr>District Email – Send &amp; Receive (Cont’d)</vt:lpstr>
      <vt:lpstr>General Email Best Practices   See Section 3 of the A15 Email System Guide</vt:lpstr>
      <vt:lpstr>Internal Club Officer Accounts</vt:lpstr>
      <vt:lpstr>Email &amp; Contact List/Address Book Application Software  See Section 7 of the A15 Email System Guide</vt:lpstr>
      <vt:lpstr>The Lions Store</vt:lpstr>
      <vt:lpstr>Additional Communications Tools</vt:lpstr>
      <vt:lpstr>Agenda &amp; Minutes</vt:lpstr>
      <vt:lpstr>Agenda &amp; Minutes (Cont’d)</vt:lpstr>
      <vt:lpstr>Example Agenda &amp; Minutes</vt:lpstr>
      <vt:lpstr>Why? (Is This Happening)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Lougheed</dc:creator>
  <cp:lastModifiedBy>Rick Banks</cp:lastModifiedBy>
  <cp:revision>132</cp:revision>
  <dcterms:created xsi:type="dcterms:W3CDTF">2017-03-26T22:37:30Z</dcterms:created>
  <dcterms:modified xsi:type="dcterms:W3CDTF">2017-05-29T14:20:49Z</dcterms:modified>
</cp:coreProperties>
</file>