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0625"/>
    <p:restoredTop sz="94674"/>
  </p:normalViewPr>
  <p:slideViewPr>
    <p:cSldViewPr snapToGrid="0" snapToObjects="1">
      <p:cViewPr varScale="1">
        <p:scale>
          <a:sx n="70" d="100"/>
          <a:sy n="70" d="100"/>
        </p:scale>
        <p:origin x="184" y="12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ACB0F954-84C1-AC49-8D0C-1A9C8F3CD5BF}" type="datetimeFigureOut">
              <a:rPr lang="en-US" smtClean="0"/>
              <a:t>5/3/17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0629E-00AE-4640-88D9-887D643D230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CA"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ACB0F954-84C1-AC49-8D0C-1A9C8F3CD5BF}" type="datetimeFigureOut">
              <a:rPr lang="en-US" smtClean="0"/>
              <a:t>5/3/17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50629E-00AE-4640-88D9-887D643D2308}"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ACB0F954-84C1-AC49-8D0C-1A9C8F3CD5BF}" type="datetimeFigureOut">
              <a:rPr lang="en-US" smtClean="0"/>
              <a:t>5/3/17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0629E-00AE-4640-88D9-887D643D2308}"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ACB0F954-84C1-AC49-8D0C-1A9C8F3CD5BF}" type="datetimeFigureOut">
              <a:rPr lang="en-US" smtClean="0"/>
              <a:t>5/3/17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0629E-00AE-4640-88D9-887D643D230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ACB0F954-84C1-AC49-8D0C-1A9C8F3CD5BF}" type="datetimeFigureOut">
              <a:rPr lang="en-US" smtClean="0"/>
              <a:t>5/3/17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0629E-00AE-4640-88D9-887D643D230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CA"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ACB0F954-84C1-AC49-8D0C-1A9C8F3CD5BF}" type="datetimeFigureOut">
              <a:rPr lang="en-US" smtClean="0"/>
              <a:t>5/3/17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0629E-00AE-4640-88D9-887D643D2308}"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CA"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ACB0F954-84C1-AC49-8D0C-1A9C8F3CD5BF}" type="datetimeFigureOut">
              <a:rPr lang="en-US" smtClean="0"/>
              <a:t>5/3/17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0629E-00AE-4640-88D9-887D643D230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CA"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ACB0F954-84C1-AC49-8D0C-1A9C8F3CD5BF}" type="datetimeFigureOut">
              <a:rPr lang="en-US" smtClean="0"/>
              <a:t>5/3/17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50629E-00AE-4640-88D9-887D643D230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ACB0F954-84C1-AC49-8D0C-1A9C8F3CD5BF}" type="datetimeFigureOut">
              <a:rPr lang="en-US" smtClean="0"/>
              <a:t>5/3/17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50629E-00AE-4640-88D9-887D643D230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ACB0F954-84C1-AC49-8D0C-1A9C8F3CD5BF}" type="datetimeFigureOut">
              <a:rPr lang="en-US" smtClean="0"/>
              <a:t>5/3/17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50629E-00AE-4640-88D9-887D643D230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B0F954-84C1-AC49-8D0C-1A9C8F3CD5BF}" type="datetimeFigureOut">
              <a:rPr lang="en-US" smtClean="0"/>
              <a:t>5/3/17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50629E-00AE-4640-88D9-887D643D230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CA"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ACB0F954-84C1-AC49-8D0C-1A9C8F3CD5BF}" type="datetimeFigureOut">
              <a:rPr lang="en-US" smtClean="0"/>
              <a:t>5/3/17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50629E-00AE-4640-88D9-887D643D230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CA"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ACB0F954-84C1-AC49-8D0C-1A9C8F3CD5BF}" type="datetimeFigureOut">
              <a:rPr lang="en-US" smtClean="0"/>
              <a:t>5/3/17</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6F50629E-00AE-4640-88D9-887D643D230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hyperlink" Target="NUL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NULL" TargetMode="External"/><Relationship Id="rId3" Type="http://schemas.openxmlformats.org/officeDocument/2006/relationships/hyperlink" Target="NUL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image" Target="../media/image4.jpeg"/><Relationship Id="rId5" Type="http://schemas.openxmlformats.org/officeDocument/2006/relationships/image" Target="../media/image5.jpeg"/><Relationship Id="rId6"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hyperlink" Target="NUL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NULL" TargetMode="External"/><Relationship Id="rId3" Type="http://schemas.openxmlformats.org/officeDocument/2006/relationships/hyperlink" Target="NUL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NULL"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NULL"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lionsclubs.org/" TargetMode="External"/></Relationships>
</file>

<file path=ppt/slides/_rels/slide2.xml.rels><?xml version="1.0" encoding="UTF-8" standalone="yes"?>
<Relationships xmlns="http://schemas.openxmlformats.org/package/2006/relationships"><Relationship Id="rId11" Type="http://schemas.openxmlformats.org/officeDocument/2006/relationships/hyperlink" Target="http://a15lions.org/pages/uploads/Directory/GuidingLionResourceHandout.pdf" TargetMode="External"/><Relationship Id="rId12" Type="http://schemas.openxmlformats.org/officeDocument/2006/relationships/hyperlink" Target="http://a15lions.org/pages/uploads/Directory/RecognitionsResourceHandout.pdf" TargetMode="External"/><Relationship Id="rId13" Type="http://schemas.openxmlformats.org/officeDocument/2006/relationships/hyperlink" Target="http://a15lions.org/pages/uploads/Directory/RegionChairResourceHandout.pdf" TargetMode="External"/><Relationship Id="rId14" Type="http://schemas.openxmlformats.org/officeDocument/2006/relationships/hyperlink" Target="http://a15lions.org/pages/uploads/Directory/TechnologyResourceHandout.pdf" TargetMode="External"/><Relationship Id="rId15" Type="http://schemas.openxmlformats.org/officeDocument/2006/relationships/hyperlink" Target="http://a15lions.org/pages/uploads/Directory/TrainingMaterialsResourceHandout.pdf" TargetMode="External"/><Relationship Id="rId16" Type="http://schemas.openxmlformats.org/officeDocument/2006/relationships/hyperlink" Target="http://a15lions.org/pages/uploads/Directory/ZoneChairResourceHandout.pdf" TargetMode="External"/><Relationship Id="rId17" Type="http://schemas.openxmlformats.org/officeDocument/2006/relationships/hyperlink" Target="http://a15lions.org/pages/uploads/Directory/CommitteeChairResourceHandout.pdf" TargetMode="External"/><Relationship Id="rId1" Type="http://schemas.openxmlformats.org/officeDocument/2006/relationships/slideLayout" Target="../slideLayouts/slideLayout2.xml"/><Relationship Id="rId2" Type="http://schemas.openxmlformats.org/officeDocument/2006/relationships/hyperlink" Target="http://www.a15lions.org/" TargetMode="External"/><Relationship Id="rId3" Type="http://schemas.openxmlformats.org/officeDocument/2006/relationships/hyperlink" Target="http://a15lions.org/pages/uploads/Directory/AdminFormsResourceHandout.pdf" TargetMode="External"/><Relationship Id="rId4" Type="http://schemas.openxmlformats.org/officeDocument/2006/relationships/hyperlink" Target="http://a15lions.org/pages/uploads/Directory/ClubLCIFChairResourceHandout.pdf" TargetMode="External"/><Relationship Id="rId5" Type="http://schemas.openxmlformats.org/officeDocument/2006/relationships/hyperlink" Target="http://a15lions.org/pages/uploads/Directory/ClubMembershipChairResourceHandout.pdf" TargetMode="External"/><Relationship Id="rId6" Type="http://schemas.openxmlformats.org/officeDocument/2006/relationships/hyperlink" Target="http://a15lions.org/pages/uploads/Directory/ClubPresidentResourceHandout.pdf" TargetMode="External"/><Relationship Id="rId7" Type="http://schemas.openxmlformats.org/officeDocument/2006/relationships/hyperlink" Target="http://a15lions.org/pages/uploads/Directory/ClubSecretaryResourceHandout.pdf" TargetMode="External"/><Relationship Id="rId8" Type="http://schemas.openxmlformats.org/officeDocument/2006/relationships/hyperlink" Target="http://a15lions.org/pages/uploads/Directory/ClubTreasurerResourceHandout.pdf" TargetMode="External"/><Relationship Id="rId9" Type="http://schemas.openxmlformats.org/officeDocument/2006/relationships/hyperlink" Target="http://a15lions.org/pages/uploads/Directory/CQICEPResourceHandout.pdf" TargetMode="External"/><Relationship Id="rId10" Type="http://schemas.openxmlformats.org/officeDocument/2006/relationships/hyperlink" Target="http://a15lions.org/pages/uploads/Directory/GovernanceResourceHandout.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e-clubhouse.org/" TargetMode="External"/><Relationship Id="rId4" Type="http://schemas.openxmlformats.org/officeDocument/2006/relationships/hyperlink" Target="http://e-clubhouse.org" TargetMode="External"/><Relationship Id="rId5" Type="http://schemas.openxmlformats.org/officeDocument/2006/relationships/hyperlink" Target="http://www.guelphlionsclub.org/" TargetMode="External"/><Relationship Id="rId6" Type="http://schemas.openxmlformats.org/officeDocument/2006/relationships/hyperlink" Target="http://www.paradiseanddistrictlions.ca/" TargetMode="External"/><Relationship Id="rId1" Type="http://schemas.openxmlformats.org/officeDocument/2006/relationships/slideLayout" Target="../slideLayouts/slideLayout2.xml"/><Relationship Id="rId2" Type="http://schemas.openxmlformats.org/officeDocument/2006/relationships/hyperlink" Target="http://e-clubhouse.org/sites/stjacobs"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lionsclubs.org/"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png"/><Relationship Id="rId3" Type="http://schemas.openxmlformats.org/officeDocument/2006/relationships/image" Target="../media/image7.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hyperlink" Target="NULL" TargetMode="External"/><Relationship Id="rId1" Type="http://schemas.openxmlformats.org/officeDocument/2006/relationships/slideLayout" Target="../slideLayouts/slideLayout2.xml"/><Relationship Id="rId2" Type="http://schemas.openxmlformats.org/officeDocument/2006/relationships/hyperlink" Target="NUL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NULL" TargetMode="External"/><Relationship Id="rId3" Type="http://schemas.openxmlformats.org/officeDocument/2006/relationships/hyperlink" Target="NUL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hyperlink" Target="http://mail.google.com/a/a15lions.org/" TargetMode="External"/><Relationship Id="rId1" Type="http://schemas.openxmlformats.org/officeDocument/2006/relationships/slideLayout" Target="../slideLayouts/slideLayout2.xml"/><Relationship Id="rId2" Type="http://schemas.openxmlformats.org/officeDocument/2006/relationships/hyperlink" Target="NUL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hyperlink" Target="NUL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15 LOGOJuly15col.pdf"/>
          <p:cNvPicPr>
            <a:picLocks noChangeAspect="1"/>
          </p:cNvPicPr>
          <p:nvPr/>
        </p:nvPicPr>
        <p:blipFill rotWithShape="1">
          <a:blip r:embed="rId2">
            <a:extLst>
              <a:ext uri="{28A0092B-C50C-407E-A947-70E740481C1C}">
                <a14:useLocalDpi xmlns:a14="http://schemas.microsoft.com/office/drawing/2010/main" val="0"/>
              </a:ext>
            </a:extLst>
          </a:blip>
          <a:srcRect l="8749" t="17695" r="12833" b="16050"/>
          <a:stretch/>
        </p:blipFill>
        <p:spPr>
          <a:xfrm>
            <a:off x="1114777" y="450663"/>
            <a:ext cx="6914445" cy="4543777"/>
          </a:xfrm>
          <a:prstGeom prst="rect">
            <a:avLst/>
          </a:prstGeom>
        </p:spPr>
      </p:pic>
      <p:sp>
        <p:nvSpPr>
          <p:cNvPr id="6" name="TextBox 5"/>
          <p:cNvSpPr txBox="1"/>
          <p:nvPr/>
        </p:nvSpPr>
        <p:spPr>
          <a:xfrm>
            <a:off x="1950151" y="5166953"/>
            <a:ext cx="5243698" cy="523220"/>
          </a:xfrm>
          <a:prstGeom prst="rect">
            <a:avLst/>
          </a:prstGeom>
          <a:noFill/>
        </p:spPr>
        <p:txBody>
          <a:bodyPr wrap="square" rtlCol="0">
            <a:spAutoFit/>
          </a:bodyPr>
          <a:lstStyle/>
          <a:p>
            <a:pPr algn="ctr"/>
            <a:r>
              <a:rPr lang="en-US" sz="2800" b="1" dirty="0" smtClean="0">
                <a:solidFill>
                  <a:schemeClr val="tx2"/>
                </a:solidFill>
              </a:rPr>
              <a:t>2017 CLUB OFFICER TRAINING</a:t>
            </a:r>
            <a:endParaRPr lang="en-US" sz="2800" b="1" dirty="0">
              <a:solidFill>
                <a:schemeClr val="tx2"/>
              </a:solidFill>
            </a:endParaRPr>
          </a:p>
        </p:txBody>
      </p:sp>
    </p:spTree>
    <p:extLst>
      <p:ext uri="{BB962C8B-B14F-4D97-AF65-F5344CB8AC3E}">
        <p14:creationId xmlns:p14="http://schemas.microsoft.com/office/powerpoint/2010/main" val="26234878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4193"/>
            <a:ext cx="8229600" cy="560622"/>
          </a:xfrm>
        </p:spPr>
        <p:txBody>
          <a:bodyPr>
            <a:normAutofit fontScale="90000"/>
          </a:bodyPr>
          <a:lstStyle/>
          <a:p>
            <a:r>
              <a:rPr lang="en-US" sz="4000" b="1" kern="0" dirty="0" smtClean="0">
                <a:ea typeface="ＭＳ ゴシック"/>
                <a:cs typeface="Times New Roman"/>
              </a:rPr>
              <a:t>District Email </a:t>
            </a:r>
            <a:r>
              <a:rPr lang="mr-IN" sz="4000" b="1" kern="0" dirty="0" smtClean="0">
                <a:ea typeface="ＭＳ ゴシック"/>
                <a:cs typeface="Times New Roman"/>
              </a:rPr>
              <a:t>–</a:t>
            </a:r>
            <a:r>
              <a:rPr lang="en-US" sz="4000" b="1" kern="0" dirty="0" smtClean="0">
                <a:ea typeface="ＭＳ ゴシック"/>
                <a:cs typeface="Times New Roman"/>
              </a:rPr>
              <a:t> How To ...</a:t>
            </a:r>
            <a:r>
              <a:rPr lang="en-US" b="1" kern="0" dirty="0" smtClean="0">
                <a:ea typeface="ＭＳ ゴシック"/>
                <a:cs typeface="Times New Roman"/>
              </a:rPr>
              <a:t> </a:t>
            </a:r>
            <a:r>
              <a:rPr lang="en-US" sz="3600" b="1" kern="0" dirty="0">
                <a:ea typeface="ＭＳ ゴシック"/>
                <a:cs typeface="Times New Roman"/>
              </a:rPr>
              <a:t>(Cont’d)</a:t>
            </a:r>
            <a:endParaRPr lang="en-US" sz="3600" dirty="0"/>
          </a:p>
        </p:txBody>
      </p:sp>
      <p:sp>
        <p:nvSpPr>
          <p:cNvPr id="3" name="Content Placeholder 2"/>
          <p:cNvSpPr>
            <a:spLocks noGrp="1"/>
          </p:cNvSpPr>
          <p:nvPr>
            <p:ph idx="1"/>
          </p:nvPr>
        </p:nvSpPr>
        <p:spPr>
          <a:xfrm>
            <a:off x="457200" y="1227881"/>
            <a:ext cx="8229600" cy="4853282"/>
          </a:xfrm>
        </p:spPr>
        <p:txBody>
          <a:bodyPr>
            <a:normAutofit lnSpcReduction="10000"/>
          </a:bodyPr>
          <a:lstStyle/>
          <a:p>
            <a:pPr marL="342900" lvl="1" indent="-342900">
              <a:buFont typeface="Arial"/>
              <a:buChar char="•"/>
            </a:pPr>
            <a:r>
              <a:rPr lang="en-US" sz="2400" b="1" dirty="0" smtClean="0">
                <a:ea typeface="ＭＳ ゴシック"/>
                <a:cs typeface="Times New Roman"/>
              </a:rPr>
              <a:t>Configure Your User Interaction Choice</a:t>
            </a:r>
            <a:r>
              <a:rPr lang="en-US" sz="2200" b="1" dirty="0" smtClean="0">
                <a:ea typeface="ＭＳ ゴシック"/>
                <a:cs typeface="Times New Roman"/>
              </a:rPr>
              <a:t> - </a:t>
            </a:r>
            <a:r>
              <a:rPr lang="en-US" sz="1600" b="1" dirty="0" smtClean="0">
                <a:ea typeface="ＭＳ ゴシック"/>
                <a:cs typeface="Times New Roman"/>
              </a:rPr>
              <a:t>See </a:t>
            </a:r>
            <a:r>
              <a:rPr lang="en-US" sz="1600" b="1" dirty="0">
                <a:ea typeface="ＭＳ ゴシック"/>
                <a:cs typeface="Times New Roman"/>
              </a:rPr>
              <a:t>Section </a:t>
            </a:r>
            <a:r>
              <a:rPr lang="en-US" sz="1600" b="1" dirty="0" smtClean="0">
                <a:ea typeface="ＭＳ ゴシック"/>
                <a:cs typeface="Times New Roman"/>
              </a:rPr>
              <a:t>6.3 of </a:t>
            </a:r>
            <a:r>
              <a:rPr lang="en-US" sz="1600" b="1" dirty="0">
                <a:ea typeface="ＭＳ ゴシック"/>
                <a:cs typeface="Times New Roman"/>
              </a:rPr>
              <a:t>the </a:t>
            </a:r>
            <a:r>
              <a:rPr lang="en-US" sz="1600" b="1" dirty="0">
                <a:ea typeface="ＭＳ ゴシック"/>
                <a:cs typeface="Times New Roman"/>
                <a:hlinkClick r:id="rId2" invalidUrl="http://a15lions.org/pages/uploads/Directory/2017 A15 Mail System Guide.pdf"/>
              </a:rPr>
              <a:t>A15 Email System </a:t>
            </a:r>
            <a:r>
              <a:rPr lang="en-US" sz="1600" b="1" dirty="0" smtClean="0">
                <a:ea typeface="ＭＳ ゴシック"/>
                <a:cs typeface="Times New Roman"/>
                <a:hlinkClick r:id="rId3" invalidUrl="http://a15lions.org/pages/uploads/Directory/2017 A15 Mail System Guide.pdf"/>
              </a:rPr>
              <a:t>Guide</a:t>
            </a:r>
            <a:endParaRPr lang="en-US" sz="2200" b="1" dirty="0" smtClean="0">
              <a:ea typeface="ＭＳ ゴシック"/>
              <a:cs typeface="Times New Roman"/>
            </a:endParaRPr>
          </a:p>
          <a:p>
            <a:pPr lvl="1"/>
            <a:r>
              <a:rPr lang="en-US" sz="2000" b="1" dirty="0" smtClean="0">
                <a:ea typeface="ＭＳ ゴシック"/>
                <a:cs typeface="Times New Roman"/>
              </a:rPr>
              <a:t>Log In</a:t>
            </a:r>
          </a:p>
          <a:p>
            <a:pPr lvl="1"/>
            <a:r>
              <a:rPr lang="en-US" sz="2000" b="1" dirty="0" smtClean="0"/>
              <a:t>Locate </a:t>
            </a:r>
            <a:r>
              <a:rPr lang="en-US" sz="2000" b="1" dirty="0"/>
              <a:t>and click on the Settings button, gear </a:t>
            </a:r>
            <a:r>
              <a:rPr lang="en-US" sz="2000" b="1" dirty="0" smtClean="0"/>
              <a:t>icon         found near </a:t>
            </a:r>
            <a:r>
              <a:rPr lang="en-US" sz="2000" b="1" dirty="0"/>
              <a:t>the upper right of the Mail window and select Settings from the drop down menu. </a:t>
            </a:r>
            <a:endParaRPr lang="en-US" sz="2000" b="1" dirty="0" smtClean="0"/>
          </a:p>
          <a:p>
            <a:r>
              <a:rPr lang="en-US" sz="2400" b="1" dirty="0" smtClean="0"/>
              <a:t>Auto Forwarding of Received Mail</a:t>
            </a:r>
          </a:p>
          <a:p>
            <a:pPr lvl="1"/>
            <a:r>
              <a:rPr lang="en-CA" sz="2000" b="1" dirty="0"/>
              <a:t>Select Forwarding and POP/</a:t>
            </a:r>
            <a:r>
              <a:rPr lang="en-CA" sz="2000" b="1" dirty="0" smtClean="0"/>
              <a:t>IMAP.</a:t>
            </a:r>
            <a:endParaRPr lang="en-CA" sz="2000" b="1" dirty="0"/>
          </a:p>
          <a:p>
            <a:pPr lvl="1"/>
            <a:r>
              <a:rPr lang="en-CA" sz="2000" b="1" dirty="0"/>
              <a:t>In the Forwarding: section, ensure that the Disable forwarding button is not </a:t>
            </a:r>
            <a:r>
              <a:rPr lang="en-CA" sz="2000" b="1" dirty="0" smtClean="0"/>
              <a:t>selected.</a:t>
            </a:r>
            <a:endParaRPr lang="en-CA" sz="2000" b="1" dirty="0"/>
          </a:p>
          <a:p>
            <a:pPr lvl="1"/>
            <a:r>
              <a:rPr lang="en-CA" sz="2000" b="1" dirty="0"/>
              <a:t>Select Learn More in the window which appears and follow the instructions which appear in the Help </a:t>
            </a:r>
            <a:r>
              <a:rPr lang="en-CA" sz="2000" b="1" dirty="0" smtClean="0"/>
              <a:t>window.</a:t>
            </a:r>
          </a:p>
          <a:p>
            <a:pPr lvl="1"/>
            <a:r>
              <a:rPr lang="en-CA" sz="2000" b="1" dirty="0"/>
              <a:t>Be certain to select Save Changes before leaving this window or your changes will not be saved</a:t>
            </a:r>
            <a:r>
              <a:rPr lang="en-CA" sz="2000" b="1" dirty="0" smtClean="0"/>
              <a:t>.</a:t>
            </a:r>
            <a:endParaRPr lang="en-CA" sz="2000" b="1" dirty="0"/>
          </a:p>
          <a:p>
            <a:pPr lvl="2"/>
            <a:endParaRPr lang="en-US" sz="1600" b="1" dirty="0">
              <a:ea typeface="ＭＳ ゴシック"/>
              <a:cs typeface="Times New Roman"/>
            </a:endParaRPr>
          </a:p>
          <a:p>
            <a:pPr lvl="1"/>
            <a:endParaRPr lang="en-US" sz="1800" b="1" dirty="0" smtClean="0">
              <a:ea typeface="ＭＳ ゴシック"/>
              <a:cs typeface="Times New Roman"/>
            </a:endParaRPr>
          </a:p>
        </p:txBody>
      </p:sp>
      <p:pic>
        <p:nvPicPr>
          <p:cNvPr id="4" name="Picture 3"/>
          <p:cNvPicPr/>
          <p:nvPr/>
        </p:nvPicPr>
        <p:blipFill>
          <a:blip r:embed="rId4">
            <a:extLst>
              <a:ext uri="{28A0092B-C50C-407E-A947-70E740481C1C}">
                <a14:useLocalDpi xmlns:a14="http://schemas.microsoft.com/office/drawing/2010/main" val="0"/>
              </a:ext>
            </a:extLst>
          </a:blip>
          <a:srcRect/>
          <a:stretch>
            <a:fillRect/>
          </a:stretch>
        </p:blipFill>
        <p:spPr bwMode="auto">
          <a:xfrm>
            <a:off x="7332236" y="2221956"/>
            <a:ext cx="610870" cy="274320"/>
          </a:xfrm>
          <a:prstGeom prst="rect">
            <a:avLst/>
          </a:prstGeom>
          <a:noFill/>
          <a:ln>
            <a:noFill/>
          </a:ln>
        </p:spPr>
      </p:pic>
    </p:spTree>
    <p:extLst>
      <p:ext uri="{BB962C8B-B14F-4D97-AF65-F5344CB8AC3E}">
        <p14:creationId xmlns:p14="http://schemas.microsoft.com/office/powerpoint/2010/main" val="182727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4193"/>
            <a:ext cx="8229600" cy="560622"/>
          </a:xfrm>
        </p:spPr>
        <p:txBody>
          <a:bodyPr>
            <a:normAutofit fontScale="90000"/>
          </a:bodyPr>
          <a:lstStyle/>
          <a:p>
            <a:r>
              <a:rPr lang="en-US" sz="4000" b="1" kern="0" dirty="0" smtClean="0">
                <a:ea typeface="ＭＳ ゴシック"/>
                <a:cs typeface="Times New Roman"/>
              </a:rPr>
              <a:t>District Email </a:t>
            </a:r>
            <a:r>
              <a:rPr lang="mr-IN" sz="4000" b="1" kern="0" dirty="0" smtClean="0">
                <a:ea typeface="ＭＳ ゴシック"/>
                <a:cs typeface="Times New Roman"/>
              </a:rPr>
              <a:t>–</a:t>
            </a:r>
            <a:r>
              <a:rPr lang="en-US" sz="4000" b="1" kern="0" dirty="0" smtClean="0">
                <a:ea typeface="ＭＳ ゴシック"/>
                <a:cs typeface="Times New Roman"/>
              </a:rPr>
              <a:t> How To ...</a:t>
            </a:r>
            <a:r>
              <a:rPr lang="en-US" b="1" kern="0" dirty="0" smtClean="0">
                <a:ea typeface="ＭＳ ゴシック"/>
                <a:cs typeface="Times New Roman"/>
              </a:rPr>
              <a:t> </a:t>
            </a:r>
            <a:r>
              <a:rPr lang="en-US" sz="3600" b="1" kern="0" dirty="0" smtClean="0">
                <a:ea typeface="ＭＳ ゴシック"/>
                <a:cs typeface="Times New Roman"/>
              </a:rPr>
              <a:t>(Cont’d)</a:t>
            </a:r>
            <a:endParaRPr lang="en-US" sz="3600" dirty="0"/>
          </a:p>
        </p:txBody>
      </p:sp>
      <p:sp>
        <p:nvSpPr>
          <p:cNvPr id="3" name="Content Placeholder 2"/>
          <p:cNvSpPr>
            <a:spLocks noGrp="1"/>
          </p:cNvSpPr>
          <p:nvPr>
            <p:ph idx="1"/>
          </p:nvPr>
        </p:nvSpPr>
        <p:spPr>
          <a:xfrm>
            <a:off x="457200" y="1157975"/>
            <a:ext cx="8229600" cy="4853282"/>
          </a:xfrm>
        </p:spPr>
        <p:txBody>
          <a:bodyPr>
            <a:normAutofit fontScale="92500" lnSpcReduction="20000"/>
          </a:bodyPr>
          <a:lstStyle/>
          <a:p>
            <a:r>
              <a:rPr lang="en-US" sz="2400" b="1" dirty="0" smtClean="0"/>
              <a:t>Web Mail Interface</a:t>
            </a:r>
          </a:p>
          <a:p>
            <a:pPr lvl="1"/>
            <a:r>
              <a:rPr lang="en-CA" sz="1900" b="1" dirty="0" smtClean="0"/>
              <a:t>No </a:t>
            </a:r>
            <a:r>
              <a:rPr lang="en-CA" sz="1900" b="1" dirty="0"/>
              <a:t>configuration</a:t>
            </a:r>
            <a:r>
              <a:rPr lang="en-CA" sz="1900" b="1" dirty="0" smtClean="0"/>
              <a:t>  steps are needed.</a:t>
            </a:r>
            <a:endParaRPr lang="en-CA" sz="1900" b="1" dirty="0"/>
          </a:p>
          <a:p>
            <a:r>
              <a:rPr lang="en-US" sz="2400" b="1" dirty="0" smtClean="0">
                <a:ea typeface="ＭＳ ゴシック"/>
                <a:cs typeface="Times New Roman"/>
              </a:rPr>
              <a:t>Dedicated Email Software</a:t>
            </a:r>
          </a:p>
          <a:p>
            <a:pPr lvl="1"/>
            <a:r>
              <a:rPr lang="en-CA" sz="1900" b="1" dirty="0"/>
              <a:t>You will need to have some knowledge of the differences between POP Downloading and IMAP Access and may need to confer with a knowledgeable friend.</a:t>
            </a:r>
          </a:p>
          <a:p>
            <a:pPr lvl="1"/>
            <a:r>
              <a:rPr lang="en-CA" sz="1900" b="1" dirty="0"/>
              <a:t>Select Forwarding and POP/IMAP</a:t>
            </a:r>
          </a:p>
          <a:p>
            <a:pPr lvl="1"/>
            <a:r>
              <a:rPr lang="en-CA" sz="1900" b="1" dirty="0"/>
              <a:t>Select Learn More beneath POP Download or IMAP Access in the window which appears and follow the instructions which appear in the Help window. </a:t>
            </a:r>
          </a:p>
          <a:p>
            <a:pPr lvl="1"/>
            <a:r>
              <a:rPr lang="en-US" sz="1900" b="1" dirty="0"/>
              <a:t>Each email client is different and the setup instructions vary greatly between applications and even between versions of each application. Setup instructions are available online by clicking on the Configuration instructions link in the appropriate section. </a:t>
            </a:r>
            <a:endParaRPr lang="en-CA" sz="1900" b="1" dirty="0"/>
          </a:p>
          <a:p>
            <a:pPr lvl="1"/>
            <a:r>
              <a:rPr lang="en-CA" sz="1900" b="1" dirty="0"/>
              <a:t>Be certain to select Save Changes before leaving this window or your changes will not be saved.</a:t>
            </a:r>
          </a:p>
          <a:p>
            <a:pPr lvl="1"/>
            <a:endParaRPr lang="en-US" sz="2100" b="1" dirty="0"/>
          </a:p>
          <a:p>
            <a:pPr lvl="1"/>
            <a:endParaRPr lang="en-US" sz="2100" b="1" dirty="0"/>
          </a:p>
        </p:txBody>
      </p:sp>
    </p:spTree>
    <p:extLst>
      <p:ext uri="{BB962C8B-B14F-4D97-AF65-F5344CB8AC3E}">
        <p14:creationId xmlns:p14="http://schemas.microsoft.com/office/powerpoint/2010/main" val="2870836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4193"/>
            <a:ext cx="8229600" cy="560622"/>
          </a:xfrm>
        </p:spPr>
        <p:txBody>
          <a:bodyPr>
            <a:normAutofit fontScale="90000"/>
          </a:bodyPr>
          <a:lstStyle/>
          <a:p>
            <a:r>
              <a:rPr lang="en-US" b="1" kern="0" dirty="0" smtClean="0">
                <a:ea typeface="ＭＳ ゴシック"/>
                <a:cs typeface="Times New Roman"/>
              </a:rPr>
              <a:t>District Email </a:t>
            </a:r>
            <a:r>
              <a:rPr lang="mr-IN" b="1" kern="0" dirty="0" smtClean="0">
                <a:ea typeface="ＭＳ ゴシック"/>
                <a:cs typeface="Times New Roman"/>
              </a:rPr>
              <a:t>–</a:t>
            </a:r>
            <a:r>
              <a:rPr lang="en-US" b="1" kern="0" dirty="0" smtClean="0">
                <a:ea typeface="ＭＳ ゴシック"/>
                <a:cs typeface="Times New Roman"/>
              </a:rPr>
              <a:t> Send &amp; Receive</a:t>
            </a:r>
            <a:endParaRPr lang="en-US" sz="3600" dirty="0"/>
          </a:p>
        </p:txBody>
      </p:sp>
      <p:sp>
        <p:nvSpPr>
          <p:cNvPr id="3" name="Content Placeholder 2"/>
          <p:cNvSpPr>
            <a:spLocks noGrp="1"/>
          </p:cNvSpPr>
          <p:nvPr>
            <p:ph idx="1"/>
          </p:nvPr>
        </p:nvSpPr>
        <p:spPr>
          <a:xfrm>
            <a:off x="457200" y="1251182"/>
            <a:ext cx="8229600" cy="5121849"/>
          </a:xfrm>
        </p:spPr>
        <p:txBody>
          <a:bodyPr>
            <a:normAutofit/>
          </a:bodyPr>
          <a:lstStyle/>
          <a:p>
            <a:pPr marL="342900" lvl="1" indent="-342900">
              <a:buFont typeface="Arial"/>
              <a:buChar char="•"/>
            </a:pPr>
            <a:r>
              <a:rPr lang="en-US" sz="2400" b="1" dirty="0" smtClean="0"/>
              <a:t>Auto </a:t>
            </a:r>
            <a:r>
              <a:rPr lang="en-US" sz="2400" b="1" dirty="0"/>
              <a:t>Forward</a:t>
            </a:r>
            <a:r>
              <a:rPr lang="en-US" sz="2400" b="1" dirty="0" smtClean="0"/>
              <a:t> Interaction </a:t>
            </a:r>
            <a:r>
              <a:rPr lang="en-US" sz="2200" b="1" dirty="0" smtClean="0">
                <a:ea typeface="ＭＳ ゴシック"/>
                <a:cs typeface="Times New Roman"/>
              </a:rPr>
              <a:t>- </a:t>
            </a:r>
            <a:r>
              <a:rPr lang="en-US" sz="1600" b="1" dirty="0">
                <a:ea typeface="ＭＳ ゴシック"/>
                <a:cs typeface="Times New Roman"/>
              </a:rPr>
              <a:t>See Section </a:t>
            </a:r>
            <a:r>
              <a:rPr lang="en-US" sz="1600" b="1" dirty="0" smtClean="0">
                <a:ea typeface="ＭＳ ゴシック"/>
                <a:cs typeface="Times New Roman"/>
              </a:rPr>
              <a:t>6.4 </a:t>
            </a:r>
            <a:r>
              <a:rPr lang="en-US" sz="1600" b="1" dirty="0">
                <a:ea typeface="ＭＳ ゴシック"/>
                <a:cs typeface="Times New Roman"/>
              </a:rPr>
              <a:t>of the </a:t>
            </a:r>
            <a:r>
              <a:rPr lang="en-US" sz="1600" b="1" dirty="0">
                <a:ea typeface="ＭＳ ゴシック"/>
                <a:cs typeface="Times New Roman"/>
                <a:hlinkClick r:id="rId2" invalidUrl="http://a15lions.org/pages/uploads/Directory/2017 A15 Mail System Guide.pdf"/>
              </a:rPr>
              <a:t>A15 Email System </a:t>
            </a:r>
            <a:r>
              <a:rPr lang="en-US" sz="1600" b="1" dirty="0" smtClean="0">
                <a:ea typeface="ＭＳ ゴシック"/>
                <a:cs typeface="Times New Roman"/>
                <a:hlinkClick r:id="rId3" invalidUrl="http://a15lions.org/pages/uploads/Directory/2017 A15 Mail System Guide.pdf"/>
              </a:rPr>
              <a:t>Guide</a:t>
            </a:r>
            <a:endParaRPr lang="en-US" sz="2400" b="1" dirty="0" smtClean="0"/>
          </a:p>
          <a:p>
            <a:pPr lvl="1"/>
            <a:r>
              <a:rPr lang="en-CA" sz="2000" b="1" dirty="0"/>
              <a:t>For receipt of email, nothing need be done as your email is arriving automatically in the Inbox of your personal email account.</a:t>
            </a:r>
          </a:p>
          <a:p>
            <a:pPr lvl="1"/>
            <a:r>
              <a:rPr lang="en-CA" sz="2000" b="1" dirty="0"/>
              <a:t>To send email to a positional or club District email account use your day to day personal email system and the appropriate District email address in the form name@a15lions.org</a:t>
            </a:r>
            <a:r>
              <a:rPr lang="en-CA" sz="2000" b="1" dirty="0" smtClean="0"/>
              <a:t>.</a:t>
            </a:r>
          </a:p>
          <a:p>
            <a:pPr lvl="1"/>
            <a:r>
              <a:rPr lang="en-CA" sz="2000" b="1" dirty="0"/>
              <a:t>To send email to a </a:t>
            </a:r>
            <a:r>
              <a:rPr lang="en-CA" sz="2000" b="1" dirty="0" smtClean="0"/>
              <a:t>personal email </a:t>
            </a:r>
            <a:r>
              <a:rPr lang="en-CA" sz="2000" b="1" dirty="0"/>
              <a:t>account use your day to day personal email system and the appropriate </a:t>
            </a:r>
            <a:r>
              <a:rPr lang="en-CA" sz="2000" b="1" dirty="0" smtClean="0"/>
              <a:t>personal email </a:t>
            </a:r>
            <a:r>
              <a:rPr lang="en-CA" sz="2000" b="1" dirty="0"/>
              <a:t>address in the form </a:t>
            </a:r>
            <a:r>
              <a:rPr lang="en-CA" sz="2000" b="1" u="sng" dirty="0" err="1" smtClean="0"/>
              <a:t>username@domain</a:t>
            </a:r>
            <a:r>
              <a:rPr lang="en-CA" sz="2000" b="1" dirty="0" smtClean="0"/>
              <a:t>.</a:t>
            </a:r>
            <a:endParaRPr lang="en-CA" sz="2000" b="1" dirty="0"/>
          </a:p>
          <a:p>
            <a:pPr lvl="1"/>
            <a:r>
              <a:rPr lang="en-CA" sz="2000" b="1" dirty="0">
                <a:solidFill>
                  <a:srgbClr val="FF0000"/>
                </a:solidFill>
              </a:rPr>
              <a:t>NB – </a:t>
            </a:r>
            <a:r>
              <a:rPr lang="en-CA" sz="2000" b="1" dirty="0"/>
              <a:t>You cannot send email to a District group email address using this interaction choice.</a:t>
            </a:r>
            <a:r>
              <a:rPr lang="en-CA" sz="2200" b="1" dirty="0"/>
              <a:t> </a:t>
            </a:r>
            <a:endParaRPr lang="en-CA" sz="2200" b="1" dirty="0" smtClean="0"/>
          </a:p>
          <a:p>
            <a:pPr marL="0" indent="0">
              <a:buNone/>
            </a:pPr>
            <a:endParaRPr lang="en-US" sz="2500" b="1" dirty="0"/>
          </a:p>
          <a:p>
            <a:pPr lvl="1"/>
            <a:endParaRPr lang="en-US" sz="2100" b="1" dirty="0"/>
          </a:p>
        </p:txBody>
      </p:sp>
    </p:spTree>
    <p:extLst>
      <p:ext uri="{BB962C8B-B14F-4D97-AF65-F5344CB8AC3E}">
        <p14:creationId xmlns:p14="http://schemas.microsoft.com/office/powerpoint/2010/main" val="3447159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4193"/>
            <a:ext cx="8229600" cy="560622"/>
          </a:xfrm>
        </p:spPr>
        <p:txBody>
          <a:bodyPr>
            <a:normAutofit fontScale="90000"/>
          </a:bodyPr>
          <a:lstStyle/>
          <a:p>
            <a:r>
              <a:rPr lang="en-US" sz="3600" b="1" kern="0" dirty="0" smtClean="0">
                <a:ea typeface="ＭＳ ゴシック"/>
                <a:cs typeface="Times New Roman"/>
              </a:rPr>
              <a:t>District Email </a:t>
            </a:r>
            <a:r>
              <a:rPr lang="mr-IN" sz="3600" b="1" kern="0" dirty="0" smtClean="0">
                <a:ea typeface="ＭＳ ゴシック"/>
                <a:cs typeface="Times New Roman"/>
              </a:rPr>
              <a:t>–</a:t>
            </a:r>
            <a:r>
              <a:rPr lang="en-US" sz="3600" b="1" kern="0" dirty="0" smtClean="0">
                <a:ea typeface="ＭＳ ゴシック"/>
                <a:cs typeface="Times New Roman"/>
              </a:rPr>
              <a:t> Send &amp; Receive</a:t>
            </a:r>
            <a:r>
              <a:rPr lang="en-US" b="1" kern="0" dirty="0" smtClean="0">
                <a:ea typeface="ＭＳ ゴシック"/>
                <a:cs typeface="Times New Roman"/>
              </a:rPr>
              <a:t> </a:t>
            </a:r>
            <a:r>
              <a:rPr lang="en-US" sz="3100" b="1" kern="0" dirty="0" smtClean="0">
                <a:ea typeface="ＭＳ ゴシック"/>
                <a:cs typeface="Times New Roman"/>
              </a:rPr>
              <a:t>(Cont’d)</a:t>
            </a:r>
            <a:endParaRPr lang="en-US" sz="3100" dirty="0"/>
          </a:p>
        </p:txBody>
      </p:sp>
      <p:sp>
        <p:nvSpPr>
          <p:cNvPr id="3" name="Content Placeholder 2"/>
          <p:cNvSpPr>
            <a:spLocks noGrp="1"/>
          </p:cNvSpPr>
          <p:nvPr>
            <p:ph idx="1"/>
          </p:nvPr>
        </p:nvSpPr>
        <p:spPr>
          <a:xfrm>
            <a:off x="457200" y="1216230"/>
            <a:ext cx="8229600" cy="5098548"/>
          </a:xfrm>
        </p:spPr>
        <p:txBody>
          <a:bodyPr>
            <a:normAutofit fontScale="92500"/>
          </a:bodyPr>
          <a:lstStyle/>
          <a:p>
            <a:pPr marL="342900" lvl="1" indent="-342900">
              <a:buFont typeface="Arial"/>
              <a:buChar char="•"/>
            </a:pPr>
            <a:r>
              <a:rPr lang="en-US" sz="2600" b="1" dirty="0" smtClean="0"/>
              <a:t>Web </a:t>
            </a:r>
            <a:r>
              <a:rPr lang="en-US" sz="2600" b="1" dirty="0"/>
              <a:t>Mail </a:t>
            </a:r>
            <a:r>
              <a:rPr lang="en-US" sz="2600" b="1" dirty="0" smtClean="0"/>
              <a:t>Interaction </a:t>
            </a:r>
            <a:r>
              <a:rPr lang="en-US" sz="2100" b="1" dirty="0">
                <a:ea typeface="ＭＳ ゴシック"/>
                <a:cs typeface="Times New Roman"/>
              </a:rPr>
              <a:t>- See Section </a:t>
            </a:r>
            <a:r>
              <a:rPr lang="en-US" sz="2100" b="1" dirty="0" smtClean="0">
                <a:ea typeface="ＭＳ ゴシック"/>
                <a:cs typeface="Times New Roman"/>
              </a:rPr>
              <a:t>6.5 </a:t>
            </a:r>
            <a:r>
              <a:rPr lang="en-US" sz="2100" b="1" dirty="0">
                <a:ea typeface="ＭＳ ゴシック"/>
                <a:cs typeface="Times New Roman"/>
              </a:rPr>
              <a:t>of the </a:t>
            </a:r>
            <a:r>
              <a:rPr lang="en-US" sz="2100" b="1" dirty="0">
                <a:ea typeface="ＭＳ ゴシック"/>
                <a:cs typeface="Times New Roman"/>
                <a:hlinkClick r:id="rId2" invalidUrl="http://a15lions.org/pages/uploads/Directory/2017 A15 Mail System Guide.pdf"/>
              </a:rPr>
              <a:t>A15 Email System </a:t>
            </a:r>
            <a:r>
              <a:rPr lang="en-US" sz="2100" b="1" dirty="0" smtClean="0">
                <a:ea typeface="ＭＳ ゴシック"/>
                <a:cs typeface="Times New Roman"/>
                <a:hlinkClick r:id="rId3" invalidUrl="http://a15lions.org/pages/uploads/Directory/2017 A15 Mail System Guide.pdf"/>
              </a:rPr>
              <a:t>Guide</a:t>
            </a:r>
            <a:endParaRPr lang="en-US" sz="2100" b="1" dirty="0" smtClean="0">
              <a:ea typeface="ＭＳ ゴシック"/>
              <a:cs typeface="Times New Roman"/>
            </a:endParaRPr>
          </a:p>
          <a:p>
            <a:pPr lvl="1"/>
            <a:r>
              <a:rPr lang="en-US" sz="2400" b="1" dirty="0" smtClean="0"/>
              <a:t>L</a:t>
            </a:r>
            <a:r>
              <a:rPr lang="en-CA" sz="2400" b="1" dirty="0" err="1" smtClean="0"/>
              <a:t>og</a:t>
            </a:r>
            <a:r>
              <a:rPr lang="en-CA" sz="2400" b="1" dirty="0" smtClean="0"/>
              <a:t> in </a:t>
            </a:r>
            <a:r>
              <a:rPr lang="en-CA" sz="2400" b="1" dirty="0"/>
              <a:t>using your web browser as described </a:t>
            </a:r>
            <a:r>
              <a:rPr lang="en-CA" sz="2400" b="1" dirty="0" smtClean="0"/>
              <a:t>previously.</a:t>
            </a:r>
            <a:endParaRPr lang="en-CA" sz="2400" b="1" dirty="0"/>
          </a:p>
          <a:p>
            <a:pPr lvl="1"/>
            <a:r>
              <a:rPr lang="en-CA" sz="2400" b="1" dirty="0"/>
              <a:t>If the Mail window is not visible, click on the  </a:t>
            </a:r>
            <a:r>
              <a:rPr lang="en-CA" sz="2400" b="1" dirty="0" smtClean="0"/>
              <a:t>     icon </a:t>
            </a:r>
            <a:r>
              <a:rPr lang="en-CA" sz="2400" b="1" dirty="0"/>
              <a:t>in the upper right corner of the window and select  </a:t>
            </a:r>
            <a:r>
              <a:rPr lang="en-CA" sz="2400" b="1" dirty="0" smtClean="0"/>
              <a:t>      from </a:t>
            </a:r>
            <a:r>
              <a:rPr lang="en-CA" sz="2400" b="1" dirty="0"/>
              <a:t>the drop down menu which appears.</a:t>
            </a:r>
          </a:p>
          <a:p>
            <a:pPr lvl="1"/>
            <a:r>
              <a:rPr lang="en-CA" sz="2400" b="1" dirty="0"/>
              <a:t>To receive email, select Inbox at the left side of the Mail window if it is not already selected and your messages will appear in the pane to the right of the window.</a:t>
            </a:r>
          </a:p>
          <a:p>
            <a:pPr lvl="1"/>
            <a:r>
              <a:rPr lang="en-CA" sz="2400" b="1" dirty="0"/>
              <a:t>To send new mail, click the Compose button,</a:t>
            </a:r>
            <a:r>
              <a:rPr lang="en-US" sz="2400" b="1" dirty="0"/>
              <a:t> </a:t>
            </a:r>
            <a:r>
              <a:rPr lang="en-US" sz="2400" b="1" dirty="0" smtClean="0"/>
              <a:t>            </a:t>
            </a:r>
            <a:r>
              <a:rPr lang="en-CA" sz="2400" b="1" dirty="0" smtClean="0"/>
              <a:t>and </a:t>
            </a:r>
            <a:r>
              <a:rPr lang="en-CA" sz="2400" b="1" dirty="0"/>
              <a:t>compose your new message in the New Message window which </a:t>
            </a:r>
            <a:r>
              <a:rPr lang="en-CA" sz="2400" b="1" dirty="0" smtClean="0"/>
              <a:t>appears.</a:t>
            </a:r>
            <a:endParaRPr lang="en-CA" sz="2400" b="1" dirty="0"/>
          </a:p>
          <a:p>
            <a:endParaRPr lang="en-US" sz="2500" b="1" dirty="0"/>
          </a:p>
          <a:p>
            <a:pPr lvl="1"/>
            <a:endParaRPr lang="en-US" sz="2100" b="1" dirty="0"/>
          </a:p>
        </p:txBody>
      </p:sp>
      <p:pic>
        <p:nvPicPr>
          <p:cNvPr id="4" name="Picture 3" descr="Macintosh HD:Users:DennLoug:Desktop:Screen Shot 2017-01-22 at 3.03.08 PM.jpg"/>
          <p:cNvPicPr/>
          <p:nvPr/>
        </p:nvPicPr>
        <p:blipFill>
          <a:blip r:embed="rId4">
            <a:extLst>
              <a:ext uri="{28A0092B-C50C-407E-A947-70E740481C1C}">
                <a14:useLocalDpi xmlns:a14="http://schemas.microsoft.com/office/drawing/2010/main" val="0"/>
              </a:ext>
            </a:extLst>
          </a:blip>
          <a:srcRect/>
          <a:stretch>
            <a:fillRect/>
          </a:stretch>
        </p:blipFill>
        <p:spPr bwMode="auto">
          <a:xfrm>
            <a:off x="7206210" y="2405663"/>
            <a:ext cx="384810" cy="346710"/>
          </a:xfrm>
          <a:prstGeom prst="rect">
            <a:avLst/>
          </a:prstGeom>
          <a:noFill/>
          <a:ln>
            <a:noFill/>
          </a:ln>
        </p:spPr>
      </p:pic>
      <p:pic>
        <p:nvPicPr>
          <p:cNvPr id="5" name="Picture 4" descr="Macintosh HD:Users:DennLoug:Desktop:Screen Shot 2017-01-22 at 3.04.12 PM.jpg"/>
          <p:cNvPicPr/>
          <p:nvPr/>
        </p:nvPicPr>
        <p:blipFill>
          <a:blip r:embed="rId5">
            <a:extLst>
              <a:ext uri="{28A0092B-C50C-407E-A947-70E740481C1C}">
                <a14:useLocalDpi xmlns:a14="http://schemas.microsoft.com/office/drawing/2010/main" val="0"/>
              </a:ext>
            </a:extLst>
          </a:blip>
          <a:srcRect/>
          <a:stretch>
            <a:fillRect/>
          </a:stretch>
        </p:blipFill>
        <p:spPr bwMode="auto">
          <a:xfrm>
            <a:off x="8051712" y="2762879"/>
            <a:ext cx="391795" cy="457200"/>
          </a:xfrm>
          <a:prstGeom prst="rect">
            <a:avLst/>
          </a:prstGeom>
          <a:noFill/>
          <a:ln>
            <a:noFill/>
          </a:ln>
        </p:spPr>
      </p:pic>
      <p:pic>
        <p:nvPicPr>
          <p:cNvPr id="6" name="Picture 5" descr="Macintosh HD:Users:DennLoug:Desktop:Screen Shot 2017-01-22 at 3.06.01 PM.jpg"/>
          <p:cNvPicPr/>
          <p:nvPr/>
        </p:nvPicPr>
        <p:blipFill>
          <a:blip r:embed="rId6">
            <a:extLst>
              <a:ext uri="{28A0092B-C50C-407E-A947-70E740481C1C}">
                <a14:useLocalDpi xmlns:a14="http://schemas.microsoft.com/office/drawing/2010/main" val="0"/>
              </a:ext>
            </a:extLst>
          </a:blip>
          <a:srcRect/>
          <a:stretch>
            <a:fillRect/>
          </a:stretch>
        </p:blipFill>
        <p:spPr bwMode="auto">
          <a:xfrm>
            <a:off x="7398615" y="4766728"/>
            <a:ext cx="848995" cy="457200"/>
          </a:xfrm>
          <a:prstGeom prst="rect">
            <a:avLst/>
          </a:prstGeom>
          <a:noFill/>
          <a:ln>
            <a:noFill/>
          </a:ln>
        </p:spPr>
      </p:pic>
    </p:spTree>
    <p:extLst>
      <p:ext uri="{BB962C8B-B14F-4D97-AF65-F5344CB8AC3E}">
        <p14:creationId xmlns:p14="http://schemas.microsoft.com/office/powerpoint/2010/main" val="2976945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4193"/>
            <a:ext cx="8229600" cy="560622"/>
          </a:xfrm>
        </p:spPr>
        <p:txBody>
          <a:bodyPr>
            <a:normAutofit fontScale="90000"/>
          </a:bodyPr>
          <a:lstStyle/>
          <a:p>
            <a:r>
              <a:rPr lang="en-US" sz="3600" b="1" kern="0" dirty="0" smtClean="0">
                <a:ea typeface="ＭＳ ゴシック"/>
                <a:cs typeface="Times New Roman"/>
              </a:rPr>
              <a:t>District Email </a:t>
            </a:r>
            <a:r>
              <a:rPr lang="mr-IN" sz="3600" b="1" kern="0" dirty="0" smtClean="0">
                <a:ea typeface="ＭＳ ゴシック"/>
                <a:cs typeface="Times New Roman"/>
              </a:rPr>
              <a:t>–</a:t>
            </a:r>
            <a:r>
              <a:rPr lang="en-US" sz="3600" b="1" kern="0" dirty="0" smtClean="0">
                <a:ea typeface="ＭＳ ゴシック"/>
                <a:cs typeface="Times New Roman"/>
              </a:rPr>
              <a:t> Send &amp; Receive</a:t>
            </a:r>
            <a:r>
              <a:rPr lang="en-US" b="1" kern="0" dirty="0" smtClean="0">
                <a:ea typeface="ＭＳ ゴシック"/>
                <a:cs typeface="Times New Roman"/>
              </a:rPr>
              <a:t> </a:t>
            </a:r>
            <a:r>
              <a:rPr lang="en-US" sz="3100" b="1" kern="0" dirty="0" smtClean="0">
                <a:ea typeface="ＭＳ ゴシック"/>
                <a:cs typeface="Times New Roman"/>
              </a:rPr>
              <a:t>(Cont’d)</a:t>
            </a:r>
            <a:endParaRPr lang="en-US" sz="3100" dirty="0"/>
          </a:p>
        </p:txBody>
      </p:sp>
      <p:sp>
        <p:nvSpPr>
          <p:cNvPr id="3" name="Content Placeholder 2"/>
          <p:cNvSpPr>
            <a:spLocks noGrp="1"/>
          </p:cNvSpPr>
          <p:nvPr>
            <p:ph idx="1"/>
          </p:nvPr>
        </p:nvSpPr>
        <p:spPr>
          <a:xfrm>
            <a:off x="457200" y="1402644"/>
            <a:ext cx="8229600" cy="4853282"/>
          </a:xfrm>
        </p:spPr>
        <p:txBody>
          <a:bodyPr>
            <a:normAutofit/>
          </a:bodyPr>
          <a:lstStyle/>
          <a:p>
            <a:pPr marL="342900" lvl="1" indent="-342900">
              <a:buFont typeface="Arial"/>
              <a:buChar char="•"/>
            </a:pPr>
            <a:r>
              <a:rPr lang="en-US" sz="2500" b="1" dirty="0" smtClean="0"/>
              <a:t>Ded</a:t>
            </a:r>
            <a:r>
              <a:rPr lang="en-US" b="1" dirty="0" smtClean="0"/>
              <a:t>icated Software Interaction </a:t>
            </a:r>
            <a:r>
              <a:rPr lang="en-US" sz="2200" b="1" dirty="0">
                <a:ea typeface="ＭＳ ゴシック"/>
                <a:cs typeface="Times New Roman"/>
              </a:rPr>
              <a:t>- </a:t>
            </a:r>
            <a:r>
              <a:rPr lang="en-US" sz="1600" b="1" dirty="0">
                <a:ea typeface="ＭＳ ゴシック"/>
                <a:cs typeface="Times New Roman"/>
              </a:rPr>
              <a:t>See Section </a:t>
            </a:r>
            <a:r>
              <a:rPr lang="en-US" sz="1600" b="1" dirty="0" smtClean="0">
                <a:ea typeface="ＭＳ ゴシック"/>
                <a:cs typeface="Times New Roman"/>
              </a:rPr>
              <a:t>6.6 </a:t>
            </a:r>
            <a:r>
              <a:rPr lang="en-US" sz="1600" b="1" dirty="0">
                <a:ea typeface="ＭＳ ゴシック"/>
                <a:cs typeface="Times New Roman"/>
              </a:rPr>
              <a:t>of the </a:t>
            </a:r>
            <a:r>
              <a:rPr lang="en-US" sz="1600" b="1" dirty="0">
                <a:ea typeface="ＭＳ ゴシック"/>
                <a:cs typeface="Times New Roman"/>
                <a:hlinkClick r:id="rId2" invalidUrl="http://a15lions.org/pages/uploads/Directory/2017 A15 Mail System Guide.pdf"/>
              </a:rPr>
              <a:t>A15 Email System </a:t>
            </a:r>
            <a:r>
              <a:rPr lang="en-US" sz="1600" b="1" dirty="0" smtClean="0">
                <a:ea typeface="ＭＳ ゴシック"/>
                <a:cs typeface="Times New Roman"/>
                <a:hlinkClick r:id="rId3" invalidUrl="http://a15lions.org/pages/uploads/Directory/2017 A15 Mail System Guide.pdf"/>
              </a:rPr>
              <a:t>Guide</a:t>
            </a:r>
            <a:endParaRPr lang="en-US" sz="1600" b="1" dirty="0" smtClean="0">
              <a:ea typeface="ＭＳ ゴシック"/>
              <a:cs typeface="Times New Roman"/>
            </a:endParaRPr>
          </a:p>
          <a:p>
            <a:pPr lvl="1"/>
            <a:r>
              <a:rPr lang="en-CA" sz="2000" b="1" dirty="0"/>
              <a:t>As each email application differs somewhat in its user interface it is not possible to give anything other than the most general instructions here. </a:t>
            </a:r>
          </a:p>
          <a:p>
            <a:pPr lvl="1"/>
            <a:r>
              <a:rPr lang="en-CA" sz="2000" b="1" dirty="0"/>
              <a:t>To receive mail, select the Inbox associated with the name@a15lions.org address as listed in the Email window of your email application.</a:t>
            </a:r>
          </a:p>
          <a:p>
            <a:pPr lvl="1"/>
            <a:r>
              <a:rPr lang="en-CA" sz="2000" b="1" dirty="0"/>
              <a:t>To send a new email, compose your new message and be sure to use whatever steps are dictated by your email application to ensure that the new message is sent from the email address associated with your name@a15lions.org account. </a:t>
            </a:r>
            <a:endParaRPr lang="en-US" sz="2000" b="1" dirty="0">
              <a:ea typeface="ＭＳ ゴシック"/>
              <a:cs typeface="Times New Roman"/>
            </a:endParaRPr>
          </a:p>
          <a:p>
            <a:endParaRPr lang="en-US" sz="2500" b="1" dirty="0"/>
          </a:p>
          <a:p>
            <a:pPr lvl="1"/>
            <a:endParaRPr lang="en-US" sz="2100" b="1" dirty="0"/>
          </a:p>
        </p:txBody>
      </p:sp>
    </p:spTree>
    <p:extLst>
      <p:ext uri="{BB962C8B-B14F-4D97-AF65-F5344CB8AC3E}">
        <p14:creationId xmlns:p14="http://schemas.microsoft.com/office/powerpoint/2010/main" val="3561253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4193"/>
            <a:ext cx="8229600" cy="560622"/>
          </a:xfrm>
        </p:spPr>
        <p:txBody>
          <a:bodyPr>
            <a:normAutofit fontScale="90000"/>
          </a:bodyPr>
          <a:lstStyle/>
          <a:p>
            <a:r>
              <a:rPr lang="en-CA" b="1" kern="0" dirty="0" smtClean="0">
                <a:ea typeface="ＭＳ ゴシック"/>
                <a:cs typeface="Times New Roman"/>
              </a:rPr>
              <a:t>Internal Club Officer Accounts</a:t>
            </a:r>
            <a:endParaRPr lang="en-US" sz="3600" dirty="0"/>
          </a:p>
        </p:txBody>
      </p:sp>
      <p:sp>
        <p:nvSpPr>
          <p:cNvPr id="3" name="Content Placeholder 2"/>
          <p:cNvSpPr>
            <a:spLocks noGrp="1"/>
          </p:cNvSpPr>
          <p:nvPr>
            <p:ph idx="1"/>
          </p:nvPr>
        </p:nvSpPr>
        <p:spPr>
          <a:xfrm>
            <a:off x="457200" y="1402644"/>
            <a:ext cx="8229600" cy="4853282"/>
          </a:xfrm>
        </p:spPr>
        <p:txBody>
          <a:bodyPr>
            <a:normAutofit/>
          </a:bodyPr>
          <a:lstStyle/>
          <a:p>
            <a:r>
              <a:rPr lang="en-US" b="1" dirty="0" smtClean="0"/>
              <a:t>The District’s Group Gmail </a:t>
            </a:r>
            <a:r>
              <a:rPr lang="en-US" b="1" dirty="0"/>
              <a:t>system</a:t>
            </a:r>
            <a:r>
              <a:rPr lang="en-US" b="1" dirty="0" smtClean="0"/>
              <a:t>, offered at no charge by Google to Service Clubs, does not have the capacity to provide a separate Email address for every club officer. </a:t>
            </a:r>
          </a:p>
          <a:p>
            <a:r>
              <a:rPr lang="en-US" b="1" dirty="0" smtClean="0"/>
              <a:t>Many clubs have elected to create positional email addresses through third party services such as Hotmail or Gmail, e.g. kitchenersecretary@hotmail.com or heidelbergpres@gmail.com</a:t>
            </a:r>
          </a:p>
          <a:p>
            <a:r>
              <a:rPr lang="en-US" b="1" dirty="0" smtClean="0"/>
              <a:t>These addresses remain constant, i.e. they do not change when a new officer is elected.</a:t>
            </a:r>
            <a:endParaRPr lang="en-US" b="1" dirty="0"/>
          </a:p>
          <a:p>
            <a:pPr marL="457200" lvl="1" indent="0">
              <a:buNone/>
            </a:pPr>
            <a:endParaRPr lang="en-US" sz="2100" b="1" dirty="0"/>
          </a:p>
        </p:txBody>
      </p:sp>
    </p:spTree>
    <p:extLst>
      <p:ext uri="{BB962C8B-B14F-4D97-AF65-F5344CB8AC3E}">
        <p14:creationId xmlns:p14="http://schemas.microsoft.com/office/powerpoint/2010/main" val="14688991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5144"/>
            <a:ext cx="8229600" cy="1387712"/>
          </a:xfrm>
        </p:spPr>
        <p:txBody>
          <a:bodyPr>
            <a:normAutofit/>
          </a:bodyPr>
          <a:lstStyle/>
          <a:p>
            <a:pPr lvl="1" algn="ctr" defTabSz="457200" rtl="0">
              <a:spcBef>
                <a:spcPct val="0"/>
              </a:spcBef>
            </a:pPr>
            <a:r>
              <a:rPr lang="en-US" sz="3200" b="1" dirty="0" smtClean="0"/>
              <a:t>General Email Best Practices</a:t>
            </a:r>
            <a:br>
              <a:rPr lang="en-US" sz="3200" b="1" dirty="0" smtClean="0"/>
            </a:br>
            <a:r>
              <a:rPr lang="en-US" sz="2000" b="1" dirty="0" smtClean="0"/>
              <a:t> </a:t>
            </a:r>
            <a:br>
              <a:rPr lang="en-US" sz="2000" b="1" dirty="0" smtClean="0"/>
            </a:br>
            <a:r>
              <a:rPr lang="en-US" sz="2000" b="1" dirty="0" smtClean="0">
                <a:ea typeface="ＭＳ ゴシック"/>
                <a:cs typeface="Times New Roman"/>
              </a:rPr>
              <a:t>See Section 3 of the </a:t>
            </a:r>
            <a:r>
              <a:rPr lang="en-US" sz="2000" b="1" dirty="0" smtClean="0">
                <a:ea typeface="ＭＳ ゴシック"/>
                <a:cs typeface="Times New Roman"/>
                <a:hlinkClick r:id="rId2" invalidUrl="http://a15lions.org/pages/uploads/Directory/2017 A15 Mail System Guide.pdf"/>
              </a:rPr>
              <a:t>A15 Email System Guide</a:t>
            </a:r>
            <a:endParaRPr lang="en-US" sz="2000" b="1" dirty="0"/>
          </a:p>
        </p:txBody>
      </p:sp>
    </p:spTree>
    <p:extLst>
      <p:ext uri="{BB962C8B-B14F-4D97-AF65-F5344CB8AC3E}">
        <p14:creationId xmlns:p14="http://schemas.microsoft.com/office/powerpoint/2010/main" val="11274632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70036"/>
            <a:ext cx="8229600" cy="2117928"/>
          </a:xfrm>
        </p:spPr>
        <p:txBody>
          <a:bodyPr>
            <a:normAutofit/>
          </a:bodyPr>
          <a:lstStyle/>
          <a:p>
            <a:pPr lvl="1" algn="ctr" defTabSz="457200" rtl="0">
              <a:spcBef>
                <a:spcPct val="0"/>
              </a:spcBef>
            </a:pPr>
            <a:r>
              <a:rPr lang="en-US" sz="3200" b="1" dirty="0" smtClean="0"/>
              <a:t>Email &amp; Contact List/Address Book Application Software</a:t>
            </a:r>
            <a:br>
              <a:rPr lang="en-US" sz="3200" b="1" dirty="0" smtClean="0"/>
            </a:br>
            <a:r>
              <a:rPr lang="en-US" sz="3200" b="1" dirty="0" smtClean="0"/>
              <a:t/>
            </a:r>
            <a:br>
              <a:rPr lang="en-US" sz="3200" b="1" dirty="0" smtClean="0"/>
            </a:br>
            <a:r>
              <a:rPr lang="en-US" sz="2000" b="1" dirty="0" smtClean="0">
                <a:ea typeface="ＭＳ ゴシック"/>
                <a:cs typeface="Times New Roman"/>
              </a:rPr>
              <a:t>See Section 7 of the </a:t>
            </a:r>
            <a:r>
              <a:rPr lang="en-US" sz="2000" b="1" dirty="0" smtClean="0">
                <a:ea typeface="ＭＳ ゴシック"/>
                <a:cs typeface="Times New Roman"/>
                <a:hlinkClick r:id="rId2" invalidUrl="http://a15lions.org/pages/uploads/Directory/2017 A15 Mail System Guide.pdf"/>
              </a:rPr>
              <a:t>A15 Email System Guide</a:t>
            </a:r>
            <a:endParaRPr lang="en-US" sz="2000" b="1" dirty="0"/>
          </a:p>
        </p:txBody>
      </p:sp>
    </p:spTree>
    <p:extLst>
      <p:ext uri="{BB962C8B-B14F-4D97-AF65-F5344CB8AC3E}">
        <p14:creationId xmlns:p14="http://schemas.microsoft.com/office/powerpoint/2010/main" val="5342509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4193"/>
            <a:ext cx="8229600" cy="560622"/>
          </a:xfrm>
        </p:spPr>
        <p:txBody>
          <a:bodyPr>
            <a:normAutofit fontScale="90000"/>
          </a:bodyPr>
          <a:lstStyle/>
          <a:p>
            <a:r>
              <a:rPr lang="en-CA" b="1" kern="0" dirty="0" err="1" smtClean="0">
                <a:ea typeface="ＭＳ ゴシック"/>
                <a:cs typeface="Times New Roman"/>
              </a:rPr>
              <a:t>MyLCI</a:t>
            </a:r>
            <a:r>
              <a:rPr lang="en-CA" b="1" kern="0" dirty="0" smtClean="0">
                <a:ea typeface="ＭＳ ゴシック"/>
                <a:cs typeface="Times New Roman"/>
              </a:rPr>
              <a:t> &amp; You</a:t>
            </a:r>
            <a:endParaRPr lang="en-US" sz="3600" dirty="0"/>
          </a:p>
        </p:txBody>
      </p:sp>
      <p:sp>
        <p:nvSpPr>
          <p:cNvPr id="3" name="Content Placeholder 2"/>
          <p:cNvSpPr>
            <a:spLocks noGrp="1"/>
          </p:cNvSpPr>
          <p:nvPr>
            <p:ph idx="1"/>
          </p:nvPr>
        </p:nvSpPr>
        <p:spPr>
          <a:xfrm>
            <a:off x="457200" y="1258295"/>
            <a:ext cx="8229600" cy="4997631"/>
          </a:xfrm>
        </p:spPr>
        <p:txBody>
          <a:bodyPr>
            <a:normAutofit fontScale="85000" lnSpcReduction="20000"/>
          </a:bodyPr>
          <a:lstStyle/>
          <a:p>
            <a:r>
              <a:rPr lang="en-US" sz="2600" b="1" dirty="0" smtClean="0"/>
              <a:t>What Is This?</a:t>
            </a:r>
          </a:p>
          <a:p>
            <a:pPr lvl="1"/>
            <a:r>
              <a:rPr lang="en-US" sz="2100" b="1" dirty="0" smtClean="0"/>
              <a:t>Your principal online method of reporting club information to LCI</a:t>
            </a:r>
          </a:p>
          <a:p>
            <a:pPr lvl="1"/>
            <a:r>
              <a:rPr lang="en-US" sz="2100" b="1" dirty="0" smtClean="0"/>
              <a:t>Has all but replaced “snail mail” paper based reporting</a:t>
            </a:r>
          </a:p>
          <a:p>
            <a:r>
              <a:rPr lang="en-US" sz="2600" b="1" dirty="0" smtClean="0"/>
              <a:t>Who Has Club Level Access?</a:t>
            </a:r>
          </a:p>
          <a:p>
            <a:pPr lvl="1"/>
            <a:r>
              <a:rPr lang="en-US" sz="2100" b="1" dirty="0" smtClean="0"/>
              <a:t>President</a:t>
            </a:r>
          </a:p>
          <a:p>
            <a:pPr lvl="1"/>
            <a:r>
              <a:rPr lang="en-US" sz="2100" b="1" dirty="0" smtClean="0"/>
              <a:t>Secretary</a:t>
            </a:r>
          </a:p>
          <a:p>
            <a:pPr lvl="1"/>
            <a:r>
              <a:rPr lang="en-US" sz="2100" b="1" dirty="0" smtClean="0"/>
              <a:t>Treasurer</a:t>
            </a:r>
          </a:p>
          <a:p>
            <a:pPr lvl="1"/>
            <a:r>
              <a:rPr lang="en-US" sz="2100" b="1" dirty="0" smtClean="0"/>
              <a:t>Membership Chair</a:t>
            </a:r>
          </a:p>
          <a:p>
            <a:pPr lvl="1"/>
            <a:r>
              <a:rPr lang="en-US" sz="2100" b="1" dirty="0" smtClean="0"/>
              <a:t>Club LCIF Coordinator</a:t>
            </a:r>
          </a:p>
          <a:p>
            <a:r>
              <a:rPr lang="en-US" sz="2600" b="1" dirty="0" smtClean="0"/>
              <a:t>When Is Access Granted?</a:t>
            </a:r>
          </a:p>
          <a:p>
            <a:pPr lvl="1"/>
            <a:r>
              <a:rPr lang="en-US" sz="2100" b="1" dirty="0" smtClean="0"/>
              <a:t>Continuing Officer</a:t>
            </a:r>
            <a:br>
              <a:rPr lang="en-US" sz="2100" b="1" dirty="0" smtClean="0"/>
            </a:br>
            <a:r>
              <a:rPr lang="en-US" sz="1900" b="1" dirty="0" smtClean="0"/>
              <a:t>Your access will continue as long as you continue to hold that position.</a:t>
            </a:r>
          </a:p>
          <a:p>
            <a:pPr lvl="1"/>
            <a:r>
              <a:rPr lang="en-US" sz="2100" b="1" dirty="0" smtClean="0"/>
              <a:t>New Officer</a:t>
            </a:r>
            <a:br>
              <a:rPr lang="en-US" sz="2100" b="1" dirty="0" smtClean="0"/>
            </a:br>
            <a:r>
              <a:rPr lang="en-US" sz="1900" b="1" dirty="0"/>
              <a:t>Your access will begin once </a:t>
            </a:r>
            <a:r>
              <a:rPr lang="en-US" sz="1900" b="1" dirty="0" smtClean="0"/>
              <a:t>your </a:t>
            </a:r>
            <a:r>
              <a:rPr lang="en-US" sz="1900" b="1" dirty="0"/>
              <a:t>current club secretary or president </a:t>
            </a:r>
            <a:r>
              <a:rPr lang="en-US" sz="1900" b="1" dirty="0" smtClean="0"/>
              <a:t>reports, </a:t>
            </a:r>
            <a:r>
              <a:rPr lang="en-US" sz="1900" b="1" dirty="0"/>
              <a:t>through </a:t>
            </a:r>
            <a:r>
              <a:rPr lang="en-US" sz="1900" b="1" dirty="0" err="1" smtClean="0"/>
              <a:t>MyLCI</a:t>
            </a:r>
            <a:r>
              <a:rPr lang="en-US" sz="1900" b="1" dirty="0" smtClean="0"/>
              <a:t>, </a:t>
            </a:r>
            <a:r>
              <a:rPr lang="en-US" sz="1900" b="1" dirty="0"/>
              <a:t>the </a:t>
            </a:r>
            <a:r>
              <a:rPr lang="en-US" sz="1900" b="1" dirty="0" smtClean="0"/>
              <a:t>officers </a:t>
            </a:r>
            <a:r>
              <a:rPr lang="en-US" sz="1900" b="1" dirty="0"/>
              <a:t>elected for the </a:t>
            </a:r>
            <a:r>
              <a:rPr lang="en-US" sz="1900" b="1" dirty="0" smtClean="0"/>
              <a:t>Lions </a:t>
            </a:r>
            <a:r>
              <a:rPr lang="en-US" sz="1900" b="1" dirty="0"/>
              <a:t>year beginning on July 1st.</a:t>
            </a:r>
          </a:p>
          <a:p>
            <a:pPr marL="457200" lvl="1" indent="0">
              <a:buNone/>
            </a:pPr>
            <a:endParaRPr lang="en-US" sz="2100" b="1" dirty="0"/>
          </a:p>
        </p:txBody>
      </p:sp>
    </p:spTree>
    <p:extLst>
      <p:ext uri="{BB962C8B-B14F-4D97-AF65-F5344CB8AC3E}">
        <p14:creationId xmlns:p14="http://schemas.microsoft.com/office/powerpoint/2010/main" val="585594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4193"/>
            <a:ext cx="8229600" cy="560622"/>
          </a:xfrm>
        </p:spPr>
        <p:txBody>
          <a:bodyPr>
            <a:normAutofit fontScale="90000"/>
          </a:bodyPr>
          <a:lstStyle/>
          <a:p>
            <a:r>
              <a:rPr lang="en-CA" b="1" kern="0" dirty="0" err="1" smtClean="0">
                <a:ea typeface="ＭＳ ゴシック"/>
                <a:cs typeface="Times New Roman"/>
              </a:rPr>
              <a:t>MyLCI</a:t>
            </a:r>
            <a:r>
              <a:rPr lang="en-CA" b="1" kern="0" dirty="0" smtClean="0">
                <a:ea typeface="ＭＳ ゴシック"/>
                <a:cs typeface="Times New Roman"/>
              </a:rPr>
              <a:t> &amp; You </a:t>
            </a:r>
            <a:r>
              <a:rPr lang="mr-IN" b="1" kern="0" dirty="0" smtClean="0">
                <a:ea typeface="ＭＳ ゴシック"/>
                <a:cs typeface="Times New Roman"/>
              </a:rPr>
              <a:t>–</a:t>
            </a:r>
            <a:r>
              <a:rPr lang="en-CA" b="1" kern="0" dirty="0" smtClean="0">
                <a:ea typeface="ＭＳ ゴシック"/>
                <a:cs typeface="Times New Roman"/>
              </a:rPr>
              <a:t> </a:t>
            </a:r>
            <a:r>
              <a:rPr lang="en-CA" sz="3600" b="1" kern="0" dirty="0" smtClean="0">
                <a:ea typeface="ＭＳ ゴシック"/>
                <a:cs typeface="Times New Roman"/>
              </a:rPr>
              <a:t>(Cont’d)</a:t>
            </a:r>
            <a:endParaRPr lang="en-US" sz="3600" dirty="0"/>
          </a:p>
        </p:txBody>
      </p:sp>
      <p:sp>
        <p:nvSpPr>
          <p:cNvPr id="3" name="Content Placeholder 2"/>
          <p:cNvSpPr>
            <a:spLocks noGrp="1"/>
          </p:cNvSpPr>
          <p:nvPr>
            <p:ph idx="1"/>
          </p:nvPr>
        </p:nvSpPr>
        <p:spPr>
          <a:xfrm>
            <a:off x="457200" y="1402644"/>
            <a:ext cx="8229600" cy="4853282"/>
          </a:xfrm>
        </p:spPr>
        <p:txBody>
          <a:bodyPr>
            <a:normAutofit/>
          </a:bodyPr>
          <a:lstStyle/>
          <a:p>
            <a:r>
              <a:rPr lang="en-US" sz="2500" b="1" dirty="0" smtClean="0"/>
              <a:t>Log In</a:t>
            </a:r>
          </a:p>
          <a:p>
            <a:pPr lvl="1"/>
            <a:r>
              <a:rPr lang="en-US" sz="2100" b="1" dirty="0" smtClean="0"/>
              <a:t>Go to </a:t>
            </a:r>
            <a:r>
              <a:rPr lang="en-US" sz="2100" b="1" dirty="0" err="1" smtClean="0">
                <a:hlinkClick r:id="rId2"/>
              </a:rPr>
              <a:t>www.lionsclubs.org</a:t>
            </a:r>
            <a:endParaRPr lang="en-US" sz="2100" b="1" dirty="0" smtClean="0"/>
          </a:p>
          <a:p>
            <a:pPr lvl="1"/>
            <a:r>
              <a:rPr lang="en-US" sz="2100" b="1" dirty="0" smtClean="0"/>
              <a:t>Select </a:t>
            </a:r>
            <a:r>
              <a:rPr lang="en-US" sz="2100" b="1" dirty="0" err="1" smtClean="0"/>
              <a:t>MyLCI</a:t>
            </a:r>
            <a:r>
              <a:rPr lang="en-US" sz="2100" b="1" dirty="0" smtClean="0"/>
              <a:t> at the top of the page</a:t>
            </a:r>
          </a:p>
          <a:p>
            <a:pPr lvl="1"/>
            <a:r>
              <a:rPr lang="en-US" sz="2100" b="1" dirty="0" smtClean="0"/>
              <a:t>Read ALL Information in the Support Centre</a:t>
            </a:r>
          </a:p>
          <a:p>
            <a:pPr lvl="1"/>
            <a:r>
              <a:rPr lang="en-US" sz="2100" b="1" dirty="0" smtClean="0"/>
              <a:t>Continuing Officer</a:t>
            </a:r>
          </a:p>
          <a:p>
            <a:pPr lvl="2"/>
            <a:r>
              <a:rPr lang="en-US" sz="1700" b="1" dirty="0" smtClean="0"/>
              <a:t>Do what you have always done</a:t>
            </a:r>
          </a:p>
          <a:p>
            <a:pPr lvl="1"/>
            <a:r>
              <a:rPr lang="en-US" sz="2100" b="1" dirty="0" smtClean="0"/>
              <a:t>New Officer</a:t>
            </a:r>
          </a:p>
          <a:p>
            <a:pPr lvl="2"/>
            <a:r>
              <a:rPr lang="en-US" sz="1700" b="1" dirty="0" smtClean="0"/>
              <a:t>Follow the New User Instructions Link in the Login Window</a:t>
            </a:r>
          </a:p>
          <a:p>
            <a:pPr lvl="1"/>
            <a:r>
              <a:rPr lang="en-US" sz="2100" b="1" dirty="0" smtClean="0"/>
              <a:t>What If I Have More Than One Access Position?</a:t>
            </a:r>
          </a:p>
          <a:p>
            <a:pPr lvl="2"/>
            <a:r>
              <a:rPr lang="en-US" sz="1700" b="1" dirty="0" smtClean="0"/>
              <a:t>Patience </a:t>
            </a:r>
            <a:r>
              <a:rPr lang="mr-IN" sz="1700" b="1" dirty="0" smtClean="0"/>
              <a:t>–</a:t>
            </a:r>
            <a:r>
              <a:rPr lang="en-US" sz="1700" b="1" dirty="0" smtClean="0"/>
              <a:t> I’m going to show you!</a:t>
            </a:r>
          </a:p>
          <a:p>
            <a:r>
              <a:rPr lang="en-US" sz="2500" b="1" dirty="0" smtClean="0"/>
              <a:t>Right </a:t>
            </a:r>
            <a:r>
              <a:rPr lang="mr-IN" sz="2500" b="1" dirty="0" smtClean="0"/>
              <a:t>–</a:t>
            </a:r>
            <a:r>
              <a:rPr lang="en-US" sz="2500" b="1" dirty="0" smtClean="0"/>
              <a:t> Let’s Do It!</a:t>
            </a:r>
            <a:endParaRPr lang="en-US" sz="1800" b="1" dirty="0"/>
          </a:p>
          <a:p>
            <a:pPr marL="457200" lvl="1" indent="0">
              <a:buNone/>
            </a:pPr>
            <a:endParaRPr lang="en-US" sz="2100" b="1" dirty="0"/>
          </a:p>
        </p:txBody>
      </p:sp>
    </p:spTree>
    <p:extLst>
      <p:ext uri="{BB962C8B-B14F-4D97-AF65-F5344CB8AC3E}">
        <p14:creationId xmlns:p14="http://schemas.microsoft.com/office/powerpoint/2010/main" val="11467499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4193"/>
            <a:ext cx="8229600" cy="560622"/>
          </a:xfrm>
        </p:spPr>
        <p:txBody>
          <a:bodyPr>
            <a:normAutofit fontScale="90000"/>
          </a:bodyPr>
          <a:lstStyle/>
          <a:p>
            <a:r>
              <a:rPr lang="en-US" b="1" kern="0" dirty="0">
                <a:ea typeface="ＭＳ ゴシック"/>
                <a:cs typeface="Times New Roman"/>
              </a:rPr>
              <a:t>Resources </a:t>
            </a:r>
            <a:r>
              <a:rPr lang="en-US" b="1" kern="0" dirty="0" smtClean="0">
                <a:ea typeface="ＭＳ ゴシック"/>
                <a:cs typeface="Times New Roman"/>
              </a:rPr>
              <a:t>Available</a:t>
            </a:r>
            <a:endParaRPr lang="en-US" dirty="0"/>
          </a:p>
        </p:txBody>
      </p:sp>
      <p:sp>
        <p:nvSpPr>
          <p:cNvPr id="3" name="Content Placeholder 2"/>
          <p:cNvSpPr>
            <a:spLocks noGrp="1"/>
          </p:cNvSpPr>
          <p:nvPr>
            <p:ph idx="1"/>
          </p:nvPr>
        </p:nvSpPr>
        <p:spPr>
          <a:xfrm>
            <a:off x="457200" y="1402644"/>
            <a:ext cx="8229600" cy="5122393"/>
          </a:xfrm>
        </p:spPr>
        <p:txBody>
          <a:bodyPr>
            <a:normAutofit fontScale="92500" lnSpcReduction="20000"/>
          </a:bodyPr>
          <a:lstStyle/>
          <a:p>
            <a:r>
              <a:rPr lang="en-US" sz="2400" b="1" dirty="0" smtClean="0">
                <a:ea typeface="ＭＳ ゴシック"/>
                <a:cs typeface="Times New Roman"/>
              </a:rPr>
              <a:t>District Directory &amp; </a:t>
            </a:r>
            <a:r>
              <a:rPr lang="en-US" sz="2400" b="1" dirty="0" smtClean="0">
                <a:ea typeface="ＭＳ ゴシック"/>
                <a:cs typeface="Times New Roman"/>
                <a:hlinkClick r:id="rId2"/>
              </a:rPr>
              <a:t>Web Site</a:t>
            </a:r>
            <a:endParaRPr lang="en-US" sz="2400" b="1" dirty="0" smtClean="0">
              <a:ea typeface="ＭＳ ゴシック"/>
              <a:cs typeface="Times New Roman"/>
            </a:endParaRPr>
          </a:p>
          <a:p>
            <a:r>
              <a:rPr lang="en-US" sz="2400" b="1" dirty="0" smtClean="0">
                <a:ea typeface="ＭＳ ゴシック"/>
                <a:cs typeface="Times New Roman"/>
              </a:rPr>
              <a:t>Cabinet</a:t>
            </a:r>
          </a:p>
          <a:p>
            <a:r>
              <a:rPr lang="en-US" sz="2400" b="1" dirty="0" smtClean="0">
                <a:ea typeface="ＭＳ ゴシック"/>
                <a:cs typeface="Times New Roman"/>
              </a:rPr>
              <a:t>GMT/GLT</a:t>
            </a:r>
          </a:p>
          <a:p>
            <a:r>
              <a:rPr lang="en-US" sz="2400" b="1" dirty="0" smtClean="0">
                <a:ea typeface="ＭＳ ゴシック"/>
                <a:cs typeface="Times New Roman"/>
              </a:rPr>
              <a:t>District Email System</a:t>
            </a:r>
          </a:p>
          <a:p>
            <a:r>
              <a:rPr lang="en-US" sz="2400" b="1" dirty="0" err="1" smtClean="0">
                <a:ea typeface="ＭＳ ゴシック"/>
                <a:cs typeface="Times New Roman"/>
              </a:rPr>
              <a:t>MyLCI</a:t>
            </a:r>
            <a:endParaRPr lang="en-US" sz="2400" b="1" dirty="0" smtClean="0">
              <a:ea typeface="ＭＳ ゴシック"/>
              <a:cs typeface="Times New Roman"/>
            </a:endParaRPr>
          </a:p>
          <a:p>
            <a:pPr>
              <a:tabLst>
                <a:tab pos="3654425" algn="l"/>
              </a:tabLst>
            </a:pPr>
            <a:r>
              <a:rPr lang="en-US" sz="2400" b="1" dirty="0" smtClean="0">
                <a:ea typeface="ＭＳ ゴシック"/>
                <a:cs typeface="Times New Roman"/>
              </a:rPr>
              <a:t>Club </a:t>
            </a:r>
            <a:r>
              <a:rPr lang="en-US" sz="2400" b="1" dirty="0" smtClean="0">
                <a:ea typeface="ＭＳ ゴシック"/>
                <a:cs typeface="Times New Roman"/>
              </a:rPr>
              <a:t>&amp; District Officers </a:t>
            </a:r>
            <a:r>
              <a:rPr lang="en-US" sz="2400" b="1" dirty="0">
                <a:ea typeface="ＭＳ ゴシック"/>
                <a:cs typeface="Times New Roman"/>
              </a:rPr>
              <a:t>Resource </a:t>
            </a:r>
            <a:r>
              <a:rPr lang="en-US" sz="2400" b="1" dirty="0" smtClean="0">
                <a:ea typeface="ＭＳ ゴシック"/>
                <a:cs typeface="Times New Roman"/>
              </a:rPr>
              <a:t>Links</a:t>
            </a:r>
            <a:r>
              <a:rPr lang="en-US" b="1" dirty="0" smtClean="0">
                <a:ea typeface="ＭＳ ゴシック"/>
                <a:cs typeface="Times New Roman"/>
              </a:rPr>
              <a:t/>
            </a:r>
            <a:br>
              <a:rPr lang="en-US" b="1" dirty="0" smtClean="0">
                <a:ea typeface="ＭＳ ゴシック"/>
                <a:cs typeface="Times New Roman"/>
              </a:rPr>
            </a:br>
            <a:r>
              <a:rPr lang="en-US" sz="2000" b="1" dirty="0">
                <a:ea typeface="ＭＳ ゴシック"/>
                <a:cs typeface="Calibri"/>
                <a:hlinkClick r:id="rId3"/>
              </a:rPr>
              <a:t>Admin Forms</a:t>
            </a:r>
            <a:r>
              <a:rPr lang="en-US" sz="2000" b="1" dirty="0">
                <a:ea typeface="ＭＳ ゴシック"/>
                <a:cs typeface="Calibri"/>
              </a:rPr>
              <a:t>	</a:t>
            </a:r>
            <a:r>
              <a:rPr lang="en-US" sz="2000" b="1" dirty="0">
                <a:cs typeface="Calibri"/>
                <a:hlinkClick r:id="rId4"/>
              </a:rPr>
              <a:t>Club LCIF Coordinator </a:t>
            </a:r>
            <a:r>
              <a:rPr lang="en-US" sz="2000" b="1" dirty="0">
                <a:cs typeface="Calibri"/>
              </a:rPr>
              <a:t/>
            </a:r>
            <a:br>
              <a:rPr lang="en-US" sz="2000" b="1" dirty="0">
                <a:cs typeface="Calibri"/>
              </a:rPr>
            </a:br>
            <a:r>
              <a:rPr lang="en-US" sz="2000" b="1" dirty="0">
                <a:ea typeface="ＭＳ ゴシック"/>
                <a:cs typeface="Calibri"/>
                <a:hlinkClick r:id="rId5"/>
              </a:rPr>
              <a:t>Club Membership Chair</a:t>
            </a:r>
            <a:r>
              <a:rPr lang="en-US" sz="2000" b="1" dirty="0">
                <a:cs typeface="Calibri"/>
              </a:rPr>
              <a:t>	</a:t>
            </a:r>
            <a:r>
              <a:rPr lang="en-US" sz="2000" b="1" dirty="0">
                <a:cs typeface="Calibri"/>
                <a:hlinkClick r:id="rId6"/>
              </a:rPr>
              <a:t>Club President</a:t>
            </a:r>
            <a:r>
              <a:rPr lang="en-US" sz="2000" b="1" dirty="0">
                <a:cs typeface="Calibri"/>
              </a:rPr>
              <a:t>	</a:t>
            </a:r>
            <a:br>
              <a:rPr lang="en-US" sz="2000" b="1" dirty="0">
                <a:cs typeface="Calibri"/>
              </a:rPr>
            </a:br>
            <a:r>
              <a:rPr lang="en-US" sz="2000" b="1" dirty="0">
                <a:cs typeface="Calibri"/>
                <a:hlinkClick r:id="rId7"/>
              </a:rPr>
              <a:t>Club Secretary</a:t>
            </a:r>
            <a:r>
              <a:rPr lang="en-US" sz="2000" b="1" dirty="0">
                <a:cs typeface="Calibri"/>
              </a:rPr>
              <a:t>	</a:t>
            </a:r>
            <a:r>
              <a:rPr lang="en-US" sz="2000" b="1" dirty="0">
                <a:cs typeface="Calibri"/>
                <a:hlinkClick r:id="rId8"/>
              </a:rPr>
              <a:t>Club Treasurer</a:t>
            </a:r>
            <a:r>
              <a:rPr lang="en-US" sz="2000" b="1" dirty="0">
                <a:cs typeface="Calibri"/>
              </a:rPr>
              <a:t>	</a:t>
            </a:r>
            <a:br>
              <a:rPr lang="en-US" sz="2000" b="1" dirty="0">
                <a:cs typeface="Calibri"/>
              </a:rPr>
            </a:br>
            <a:r>
              <a:rPr lang="en-US" sz="2000" b="1" dirty="0">
                <a:cs typeface="Calibri"/>
                <a:hlinkClick r:id="rId9"/>
              </a:rPr>
              <a:t>CQI / CEP</a:t>
            </a:r>
            <a:r>
              <a:rPr lang="en-US" sz="2000" b="1" dirty="0">
                <a:cs typeface="Calibri"/>
              </a:rPr>
              <a:t>	</a:t>
            </a:r>
            <a:r>
              <a:rPr lang="en-US" sz="2000" b="1" dirty="0">
                <a:cs typeface="Calibri"/>
                <a:hlinkClick r:id="rId10"/>
              </a:rPr>
              <a:t>Governance</a:t>
            </a:r>
            <a:r>
              <a:rPr lang="en-US" sz="2000" b="1" dirty="0">
                <a:cs typeface="Calibri"/>
              </a:rPr>
              <a:t/>
            </a:r>
            <a:br>
              <a:rPr lang="en-US" sz="2000" b="1" dirty="0">
                <a:cs typeface="Calibri"/>
              </a:rPr>
            </a:br>
            <a:r>
              <a:rPr lang="en-US" sz="2000" b="1" dirty="0">
                <a:cs typeface="Calibri"/>
                <a:hlinkClick r:id="rId11"/>
              </a:rPr>
              <a:t>Guiding Lion</a:t>
            </a:r>
            <a:r>
              <a:rPr lang="en-US" sz="2000" b="1" dirty="0">
                <a:cs typeface="Calibri"/>
              </a:rPr>
              <a:t>	</a:t>
            </a:r>
            <a:r>
              <a:rPr lang="en-US" sz="2000" b="1" dirty="0">
                <a:cs typeface="Calibri"/>
                <a:hlinkClick r:id="rId12"/>
              </a:rPr>
              <a:t>Recognitions</a:t>
            </a:r>
            <a:r>
              <a:rPr lang="en-US" sz="2000" b="1" dirty="0">
                <a:cs typeface="Calibri"/>
              </a:rPr>
              <a:t/>
            </a:r>
            <a:br>
              <a:rPr lang="en-US" sz="2000" b="1" dirty="0">
                <a:cs typeface="Calibri"/>
              </a:rPr>
            </a:br>
            <a:r>
              <a:rPr lang="en-US" sz="2000" b="1" dirty="0">
                <a:cs typeface="Calibri"/>
                <a:hlinkClick r:id="rId13"/>
              </a:rPr>
              <a:t>Region Chair</a:t>
            </a:r>
            <a:r>
              <a:rPr lang="en-US" sz="2000" b="1" dirty="0">
                <a:cs typeface="Calibri"/>
              </a:rPr>
              <a:t>	</a:t>
            </a:r>
            <a:r>
              <a:rPr lang="en-US" sz="2000" b="1" dirty="0">
                <a:cs typeface="Calibri"/>
                <a:hlinkClick r:id="rId14"/>
              </a:rPr>
              <a:t>Technology</a:t>
            </a:r>
            <a:r>
              <a:rPr lang="en-US" sz="2000" b="1" dirty="0">
                <a:cs typeface="Calibri"/>
              </a:rPr>
              <a:t/>
            </a:r>
            <a:br>
              <a:rPr lang="en-US" sz="2000" b="1" dirty="0">
                <a:cs typeface="Calibri"/>
              </a:rPr>
            </a:br>
            <a:r>
              <a:rPr lang="en-US" sz="2000" b="1" dirty="0">
                <a:cs typeface="Calibri"/>
                <a:hlinkClick r:id="rId15"/>
              </a:rPr>
              <a:t>Training Material</a:t>
            </a:r>
            <a:r>
              <a:rPr lang="en-US" sz="2000" b="1" dirty="0">
                <a:cs typeface="Calibri"/>
              </a:rPr>
              <a:t>	</a:t>
            </a:r>
            <a:r>
              <a:rPr lang="en-US" sz="2000" b="1" dirty="0">
                <a:cs typeface="Calibri"/>
                <a:hlinkClick r:id="rId16"/>
              </a:rPr>
              <a:t>Zone Chair</a:t>
            </a:r>
            <a:r>
              <a:rPr lang="en-US" sz="2000" b="1" dirty="0">
                <a:cs typeface="Calibri"/>
              </a:rPr>
              <a:t/>
            </a:r>
            <a:br>
              <a:rPr lang="en-US" sz="2000" b="1" dirty="0">
                <a:cs typeface="Calibri"/>
              </a:rPr>
            </a:br>
            <a:r>
              <a:rPr lang="en-US" sz="2000" b="1" dirty="0">
                <a:cs typeface="Calibri"/>
                <a:hlinkClick r:id="rId17"/>
              </a:rPr>
              <a:t>Committee Chair</a:t>
            </a:r>
            <a:endParaRPr lang="en-US" sz="2000" b="1" dirty="0">
              <a:cs typeface="Calibri"/>
            </a:endParaRPr>
          </a:p>
        </p:txBody>
      </p:sp>
    </p:spTree>
    <p:extLst>
      <p:ext uri="{BB962C8B-B14F-4D97-AF65-F5344CB8AC3E}">
        <p14:creationId xmlns:p14="http://schemas.microsoft.com/office/powerpoint/2010/main" val="644570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b="1" kern="0" dirty="0">
                <a:ea typeface="ＭＳ ゴシック"/>
                <a:cs typeface="Times New Roman"/>
              </a:rPr>
              <a:t>Additional Communications Tools</a:t>
            </a:r>
            <a:endParaRPr lang="en-US" dirty="0"/>
          </a:p>
        </p:txBody>
      </p:sp>
      <p:sp>
        <p:nvSpPr>
          <p:cNvPr id="6" name="Content Placeholder 5"/>
          <p:cNvSpPr>
            <a:spLocks noGrp="1"/>
          </p:cNvSpPr>
          <p:nvPr>
            <p:ph idx="1"/>
          </p:nvPr>
        </p:nvSpPr>
        <p:spPr/>
        <p:txBody>
          <a:bodyPr>
            <a:normAutofit fontScale="92500" lnSpcReduction="10000"/>
          </a:bodyPr>
          <a:lstStyle/>
          <a:p>
            <a:r>
              <a:rPr lang="en-US" b="1" dirty="0"/>
              <a:t>Club Web Sites</a:t>
            </a:r>
            <a:endParaRPr lang="en-CA" b="1" dirty="0"/>
          </a:p>
          <a:p>
            <a:pPr lvl="1"/>
            <a:r>
              <a:rPr lang="en-US" b="1" dirty="0"/>
              <a:t>LCI E-Clubhouse</a:t>
            </a:r>
            <a:r>
              <a:rPr lang="en-CA" sz="2400" b="1" dirty="0"/>
              <a:t/>
            </a:r>
            <a:br>
              <a:rPr lang="en-CA" sz="2400" b="1" dirty="0"/>
            </a:br>
            <a:r>
              <a:rPr lang="en-CA" sz="1700" b="1" dirty="0"/>
              <a:t>- </a:t>
            </a:r>
            <a:r>
              <a:rPr lang="en-US" sz="1700" b="1" dirty="0"/>
              <a:t>Available through LCI, it provides a template site for clubs lacking Web development expertise.</a:t>
            </a:r>
            <a:br>
              <a:rPr lang="en-US" sz="1700" b="1" dirty="0"/>
            </a:br>
            <a:r>
              <a:rPr lang="en-CA" sz="1700" b="1" dirty="0"/>
              <a:t>- </a:t>
            </a:r>
            <a:r>
              <a:rPr lang="en-US" sz="1700" b="1" dirty="0">
                <a:hlinkClick r:id="rId2"/>
              </a:rPr>
              <a:t>e-clubhouse.org/sites/stjacobs </a:t>
            </a:r>
            <a:r>
              <a:rPr lang="en-US" sz="1700" b="1" dirty="0"/>
              <a:t/>
            </a:r>
            <a:br>
              <a:rPr lang="en-US" sz="1700" b="1" dirty="0"/>
            </a:br>
            <a:r>
              <a:rPr lang="en-CA" sz="1700" b="1" dirty="0"/>
              <a:t>- </a:t>
            </a:r>
            <a:r>
              <a:rPr lang="en-US" sz="1700" b="1" dirty="0"/>
              <a:t>For how to register information </a:t>
            </a:r>
            <a:r>
              <a:rPr lang="en-US" sz="1700" b="1" dirty="0">
                <a:hlinkClick r:id="rId3"/>
              </a:rPr>
              <a:t>http://e-clubhouse.org</a:t>
            </a:r>
            <a:r>
              <a:rPr lang="en-US" sz="1900" b="1" dirty="0">
                <a:hlinkClick r:id="rId4"/>
              </a:rPr>
              <a:t> </a:t>
            </a:r>
            <a:endParaRPr lang="en-CA" sz="1900" b="1" dirty="0"/>
          </a:p>
          <a:p>
            <a:pPr lvl="1"/>
            <a:r>
              <a:rPr lang="en-US" b="1" dirty="0"/>
              <a:t>Club Developed</a:t>
            </a:r>
            <a:r>
              <a:rPr lang="en-CA" sz="2400" b="1" dirty="0"/>
              <a:t/>
            </a:r>
            <a:br>
              <a:rPr lang="en-CA" sz="2400" b="1" dirty="0"/>
            </a:br>
            <a:r>
              <a:rPr lang="en-CA" sz="1700" b="1" dirty="0"/>
              <a:t>- </a:t>
            </a:r>
            <a:r>
              <a:rPr lang="en-US" sz="1700" b="1" dirty="0"/>
              <a:t>Dependent upon a member having Web development expertise.</a:t>
            </a:r>
            <a:r>
              <a:rPr lang="en-CA" sz="1700" b="1" dirty="0"/>
              <a:t/>
            </a:r>
            <a:br>
              <a:rPr lang="en-CA" sz="1700" b="1" dirty="0"/>
            </a:br>
            <a:r>
              <a:rPr lang="en-CA" sz="1700" b="1" dirty="0"/>
              <a:t>- </a:t>
            </a:r>
            <a:r>
              <a:rPr lang="en-US" sz="1700" b="1" dirty="0">
                <a:hlinkClick r:id="rId5"/>
              </a:rPr>
              <a:t>www.guelphlionsclub.org</a:t>
            </a:r>
            <a:r>
              <a:rPr lang="en-US" sz="1700" b="1" dirty="0"/>
              <a:t> or </a:t>
            </a:r>
            <a:r>
              <a:rPr lang="en-US" sz="1700" b="1" dirty="0">
                <a:hlinkClick r:id="rId6"/>
              </a:rPr>
              <a:t>www.paradiseanddistrictlions.ca</a:t>
            </a:r>
            <a:r>
              <a:rPr lang="en-US" sz="1900" b="1" dirty="0"/>
              <a:t> </a:t>
            </a:r>
            <a:endParaRPr lang="en-CA" sz="1900" b="1" dirty="0"/>
          </a:p>
          <a:p>
            <a:r>
              <a:rPr lang="en-US" b="1" dirty="0"/>
              <a:t>Social Media and Other Tools</a:t>
            </a:r>
            <a:endParaRPr lang="en-CA" b="1" dirty="0"/>
          </a:p>
          <a:p>
            <a:pPr lvl="1"/>
            <a:r>
              <a:rPr lang="en-US" b="1" dirty="0" err="1"/>
              <a:t>Facebook,Twitter</a:t>
            </a:r>
            <a:r>
              <a:rPr lang="en-US" b="1" dirty="0"/>
              <a:t>, YouTube, LinkedIn, </a:t>
            </a:r>
            <a:r>
              <a:rPr lang="en-US" b="1" dirty="0" err="1"/>
              <a:t>Instagram</a:t>
            </a:r>
            <a:r>
              <a:rPr lang="en-US" b="1" dirty="0"/>
              <a:t>, Flickr ….</a:t>
            </a:r>
            <a:r>
              <a:rPr lang="en-CA" b="1" dirty="0"/>
              <a:t/>
            </a:r>
            <a:br>
              <a:rPr lang="en-CA" b="1" dirty="0"/>
            </a:br>
            <a:r>
              <a:rPr lang="en-CA" sz="1700" b="1" dirty="0"/>
              <a:t>- </a:t>
            </a:r>
            <a:r>
              <a:rPr lang="en-US" sz="1700" b="1" dirty="0"/>
              <a:t>If you have member(s) with expertise in these areas they can be valuable community communication tools especially with younger people</a:t>
            </a:r>
            <a:r>
              <a:rPr lang="en-US" sz="1700" b="1" i="1" dirty="0" smtClean="0"/>
              <a:t>.</a:t>
            </a:r>
          </a:p>
          <a:p>
            <a:pPr lvl="1"/>
            <a:r>
              <a:rPr lang="en-US" b="1" dirty="0" smtClean="0"/>
              <a:t>Refer to the Technology Resource Document</a:t>
            </a:r>
            <a:endParaRPr lang="en-CA" dirty="0"/>
          </a:p>
          <a:p>
            <a:endParaRPr lang="en-US" dirty="0"/>
          </a:p>
        </p:txBody>
      </p:sp>
    </p:spTree>
    <p:extLst>
      <p:ext uri="{BB962C8B-B14F-4D97-AF65-F5344CB8AC3E}">
        <p14:creationId xmlns:p14="http://schemas.microsoft.com/office/powerpoint/2010/main" val="2669677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4193"/>
            <a:ext cx="8229600" cy="560622"/>
          </a:xfrm>
        </p:spPr>
        <p:txBody>
          <a:bodyPr>
            <a:normAutofit fontScale="90000"/>
          </a:bodyPr>
          <a:lstStyle/>
          <a:p>
            <a:r>
              <a:rPr lang="en-CA" b="1" kern="0" dirty="0" smtClean="0">
                <a:ea typeface="ＭＳ ゴシック"/>
                <a:cs typeface="Times New Roman"/>
              </a:rPr>
              <a:t>The Lions Store</a:t>
            </a:r>
            <a:endParaRPr lang="en-US" sz="3600" dirty="0"/>
          </a:p>
        </p:txBody>
      </p:sp>
      <p:sp>
        <p:nvSpPr>
          <p:cNvPr id="3" name="Content Placeholder 2"/>
          <p:cNvSpPr>
            <a:spLocks noGrp="1"/>
          </p:cNvSpPr>
          <p:nvPr>
            <p:ph idx="1"/>
          </p:nvPr>
        </p:nvSpPr>
        <p:spPr>
          <a:xfrm>
            <a:off x="457200" y="1402644"/>
            <a:ext cx="8229600" cy="4853282"/>
          </a:xfrm>
        </p:spPr>
        <p:txBody>
          <a:bodyPr>
            <a:normAutofit/>
          </a:bodyPr>
          <a:lstStyle/>
          <a:p>
            <a:r>
              <a:rPr lang="en-US" sz="2500" b="1" dirty="0"/>
              <a:t>Log In</a:t>
            </a:r>
          </a:p>
          <a:p>
            <a:pPr lvl="1"/>
            <a:r>
              <a:rPr lang="en-US" sz="2100" b="1" dirty="0"/>
              <a:t>Go to </a:t>
            </a:r>
            <a:r>
              <a:rPr lang="en-US" sz="2100" b="1" dirty="0" err="1">
                <a:hlinkClick r:id="rId2"/>
              </a:rPr>
              <a:t>www.lionsclubs.org</a:t>
            </a:r>
            <a:endParaRPr lang="en-US" sz="2100" b="1" dirty="0"/>
          </a:p>
          <a:p>
            <a:pPr lvl="1"/>
            <a:r>
              <a:rPr lang="en-US" sz="2100" b="1" dirty="0"/>
              <a:t>Select </a:t>
            </a:r>
            <a:r>
              <a:rPr lang="en-US" sz="2100" b="1" dirty="0" smtClean="0"/>
              <a:t>LCI Shop </a:t>
            </a:r>
            <a:r>
              <a:rPr lang="en-US" sz="2100" b="1" dirty="0"/>
              <a:t>at the top of the </a:t>
            </a:r>
            <a:r>
              <a:rPr lang="en-US" sz="2100" b="1" dirty="0" smtClean="0"/>
              <a:t>page</a:t>
            </a:r>
          </a:p>
          <a:p>
            <a:pPr lvl="1"/>
            <a:r>
              <a:rPr lang="en-US" sz="2100" b="1" dirty="0" smtClean="0"/>
              <a:t>Review the Menu Bar Options Available</a:t>
            </a:r>
          </a:p>
          <a:p>
            <a:r>
              <a:rPr lang="en-US" sz="2500" b="1" dirty="0" smtClean="0"/>
              <a:t>Right </a:t>
            </a:r>
            <a:r>
              <a:rPr lang="mr-IN" sz="2500" b="1" dirty="0" smtClean="0"/>
              <a:t>–</a:t>
            </a:r>
            <a:r>
              <a:rPr lang="en-US" sz="2500" b="1" dirty="0" smtClean="0"/>
              <a:t> Let’s Do It!</a:t>
            </a:r>
          </a:p>
          <a:p>
            <a:pPr lvl="1"/>
            <a:endParaRPr lang="en-US" sz="2100" b="1" dirty="0"/>
          </a:p>
        </p:txBody>
      </p:sp>
    </p:spTree>
    <p:extLst>
      <p:ext uri="{BB962C8B-B14F-4D97-AF65-F5344CB8AC3E}">
        <p14:creationId xmlns:p14="http://schemas.microsoft.com/office/powerpoint/2010/main" val="103028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4193"/>
            <a:ext cx="8229600" cy="560622"/>
          </a:xfrm>
        </p:spPr>
        <p:txBody>
          <a:bodyPr>
            <a:normAutofit fontScale="90000"/>
          </a:bodyPr>
          <a:lstStyle/>
          <a:p>
            <a:r>
              <a:rPr lang="en-CA" b="1" kern="0" dirty="0" smtClean="0">
                <a:ea typeface="ＭＳ ゴシック"/>
                <a:cs typeface="Times New Roman"/>
              </a:rPr>
              <a:t>Why? (Is This </a:t>
            </a:r>
            <a:r>
              <a:rPr lang="en-CA" b="1" kern="0" smtClean="0">
                <a:ea typeface="ＭＳ ゴシック"/>
                <a:cs typeface="Times New Roman"/>
              </a:rPr>
              <a:t>Happening)  😭</a:t>
            </a:r>
            <a:endParaRPr lang="en-US" sz="3600" dirty="0"/>
          </a:p>
        </p:txBody>
      </p:sp>
      <p:sp>
        <p:nvSpPr>
          <p:cNvPr id="3" name="Content Placeholder 2"/>
          <p:cNvSpPr>
            <a:spLocks noGrp="1"/>
          </p:cNvSpPr>
          <p:nvPr>
            <p:ph idx="1"/>
          </p:nvPr>
        </p:nvSpPr>
        <p:spPr>
          <a:xfrm>
            <a:off x="457200" y="1299399"/>
            <a:ext cx="8229600" cy="5070772"/>
          </a:xfrm>
        </p:spPr>
        <p:txBody>
          <a:bodyPr>
            <a:noAutofit/>
          </a:bodyPr>
          <a:lstStyle/>
          <a:p>
            <a:r>
              <a:rPr lang="en-US" sz="1800" b="1" dirty="0"/>
              <a:t>Why is a Lion not receiving their Lions magazine?</a:t>
            </a:r>
            <a:endParaRPr lang="en-CA" sz="1800" b="1" dirty="0"/>
          </a:p>
          <a:p>
            <a:r>
              <a:rPr lang="en-US" sz="1800" b="1" dirty="0"/>
              <a:t>Why does the District Directory contain incorrect contact information?</a:t>
            </a:r>
            <a:endParaRPr lang="en-CA" sz="1800" b="1" dirty="0"/>
          </a:p>
          <a:p>
            <a:r>
              <a:rPr lang="en-US" sz="1800" b="1" dirty="0"/>
              <a:t>Last year I gave the DG, the Cabinet Secretary, the WEB Master etc. my correct contact information and the correction was posted on the WEB site. Why is it wrong again this year?</a:t>
            </a:r>
            <a:endParaRPr lang="en-CA" sz="1800" b="1" dirty="0"/>
          </a:p>
          <a:p>
            <a:r>
              <a:rPr lang="en-US" sz="1800" b="1" dirty="0"/>
              <a:t>Why haven’t Club Officers or Voting Cabinet Members been able to create their Login ID and Passwords to </a:t>
            </a:r>
            <a:r>
              <a:rPr lang="en-US" sz="1800" b="1" dirty="0" err="1"/>
              <a:t>MyLCI</a:t>
            </a:r>
            <a:r>
              <a:rPr lang="en-US" sz="1800" b="1" dirty="0"/>
              <a:t> for the current Lions Year?</a:t>
            </a:r>
            <a:endParaRPr lang="en-CA" sz="1800" b="1" dirty="0"/>
          </a:p>
          <a:p>
            <a:r>
              <a:rPr lang="en-US" sz="1800" b="1" dirty="0"/>
              <a:t>Why is the mailing address for our Club incorrect in the District Directory and/or on the District’s WEB site?</a:t>
            </a:r>
            <a:endParaRPr lang="en-CA" sz="1800" b="1" dirty="0"/>
          </a:p>
          <a:p>
            <a:r>
              <a:rPr lang="en-US" sz="1800" b="1" dirty="0"/>
              <a:t>Why are our Club Officers not receiving communication from District, Multiple District and International?</a:t>
            </a:r>
            <a:br>
              <a:rPr lang="en-US" sz="1800" b="1" dirty="0"/>
            </a:br>
            <a:endParaRPr lang="en-CA" sz="1800" b="1" dirty="0"/>
          </a:p>
        </p:txBody>
      </p:sp>
    </p:spTree>
    <p:extLst>
      <p:ext uri="{BB962C8B-B14F-4D97-AF65-F5344CB8AC3E}">
        <p14:creationId xmlns:p14="http://schemas.microsoft.com/office/powerpoint/2010/main" val="1641413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15 LOGOJuly15col.pdf"/>
          <p:cNvPicPr>
            <a:picLocks noChangeAspect="1"/>
          </p:cNvPicPr>
          <p:nvPr/>
        </p:nvPicPr>
        <p:blipFill rotWithShape="1">
          <a:blip r:embed="rId2">
            <a:extLst>
              <a:ext uri="{28A0092B-C50C-407E-A947-70E740481C1C}">
                <a14:useLocalDpi xmlns:a14="http://schemas.microsoft.com/office/drawing/2010/main" val="0"/>
              </a:ext>
            </a:extLst>
          </a:blip>
          <a:srcRect l="8749" t="17695" r="12833" b="16050"/>
          <a:stretch/>
        </p:blipFill>
        <p:spPr>
          <a:xfrm>
            <a:off x="381708" y="620649"/>
            <a:ext cx="4572000" cy="3004456"/>
          </a:xfrm>
          <a:prstGeom prst="rect">
            <a:avLst/>
          </a:prstGeom>
        </p:spPr>
      </p:pic>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47968" y="3625105"/>
            <a:ext cx="3657600" cy="2729551"/>
          </a:xfrm>
          <a:prstGeom prst="rect">
            <a:avLst/>
          </a:prstGeom>
        </p:spPr>
      </p:pic>
    </p:spTree>
    <p:extLst>
      <p:ext uri="{BB962C8B-B14F-4D97-AF65-F5344CB8AC3E}">
        <p14:creationId xmlns:p14="http://schemas.microsoft.com/office/powerpoint/2010/main" val="9777030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4193"/>
            <a:ext cx="8229600" cy="560622"/>
          </a:xfrm>
        </p:spPr>
        <p:txBody>
          <a:bodyPr>
            <a:normAutofit fontScale="90000"/>
          </a:bodyPr>
          <a:lstStyle/>
          <a:p>
            <a:r>
              <a:rPr lang="en-US" b="1" kern="0" dirty="0" smtClean="0">
                <a:ea typeface="ＭＳ ゴシック"/>
                <a:cs typeface="Times New Roman"/>
              </a:rPr>
              <a:t>The Principal Officers Team</a:t>
            </a:r>
            <a:endParaRPr lang="en-US" dirty="0"/>
          </a:p>
        </p:txBody>
      </p:sp>
      <p:sp>
        <p:nvSpPr>
          <p:cNvPr id="3" name="Content Placeholder 2"/>
          <p:cNvSpPr>
            <a:spLocks noGrp="1"/>
          </p:cNvSpPr>
          <p:nvPr>
            <p:ph idx="1"/>
          </p:nvPr>
        </p:nvSpPr>
        <p:spPr>
          <a:xfrm>
            <a:off x="457200" y="1402644"/>
            <a:ext cx="8229600" cy="4525963"/>
          </a:xfrm>
        </p:spPr>
        <p:txBody>
          <a:bodyPr>
            <a:normAutofit fontScale="92500" lnSpcReduction="10000"/>
          </a:bodyPr>
          <a:lstStyle/>
          <a:p>
            <a:r>
              <a:rPr lang="en-US" sz="2400" b="1" dirty="0" smtClean="0">
                <a:ea typeface="ＭＳ ゴシック"/>
                <a:cs typeface="Times New Roman"/>
              </a:rPr>
              <a:t>Who Makes Up The Team?</a:t>
            </a:r>
          </a:p>
          <a:p>
            <a:pPr lvl="1"/>
            <a:r>
              <a:rPr lang="en-US" sz="1800" b="1" dirty="0" smtClean="0">
                <a:ea typeface="ＭＳ ゴシック"/>
                <a:cs typeface="Times New Roman"/>
              </a:rPr>
              <a:t>President</a:t>
            </a:r>
          </a:p>
          <a:p>
            <a:pPr lvl="1"/>
            <a:r>
              <a:rPr lang="en-US" sz="1800" b="1" dirty="0" smtClean="0">
                <a:ea typeface="ＭＳ ゴシック"/>
                <a:cs typeface="Times New Roman"/>
              </a:rPr>
              <a:t>Vice President(s)</a:t>
            </a:r>
          </a:p>
          <a:p>
            <a:pPr lvl="1"/>
            <a:r>
              <a:rPr lang="en-US" sz="1800" b="1" dirty="0" smtClean="0">
                <a:ea typeface="ＭＳ ゴシック"/>
                <a:cs typeface="Times New Roman"/>
              </a:rPr>
              <a:t>Secretary</a:t>
            </a:r>
          </a:p>
          <a:p>
            <a:pPr lvl="1"/>
            <a:r>
              <a:rPr lang="en-US" sz="1800" b="1" dirty="0" smtClean="0">
                <a:ea typeface="ＭＳ ゴシック"/>
                <a:cs typeface="Times New Roman"/>
              </a:rPr>
              <a:t>Treasurer </a:t>
            </a:r>
          </a:p>
          <a:p>
            <a:pPr lvl="1"/>
            <a:r>
              <a:rPr lang="en-US" sz="1800" b="1" dirty="0" smtClean="0">
                <a:ea typeface="ＭＳ ゴシック"/>
                <a:cs typeface="Times New Roman"/>
              </a:rPr>
              <a:t>Membership Chair</a:t>
            </a:r>
          </a:p>
          <a:p>
            <a:r>
              <a:rPr lang="en-US" sz="2400" b="1" dirty="0" smtClean="0">
                <a:ea typeface="ＭＳ ゴシック"/>
                <a:cs typeface="Times New Roman"/>
              </a:rPr>
              <a:t>Your Primary Goals</a:t>
            </a:r>
          </a:p>
          <a:p>
            <a:pPr lvl="1"/>
            <a:r>
              <a:rPr lang="en-US" sz="1800" b="1" dirty="0"/>
              <a:t>To assist members in finding </a:t>
            </a:r>
            <a:r>
              <a:rPr lang="en-US" sz="1800" b="1" dirty="0" smtClean="0"/>
              <a:t>their important </a:t>
            </a:r>
            <a:r>
              <a:rPr lang="en-US" sz="1800" b="1" dirty="0"/>
              <a:t>role within the club</a:t>
            </a:r>
            <a:endParaRPr lang="en-CA" sz="1800" b="1" dirty="0"/>
          </a:p>
          <a:p>
            <a:pPr lvl="1"/>
            <a:r>
              <a:rPr lang="en-US" sz="1800" b="1" dirty="0"/>
              <a:t>Know your </a:t>
            </a:r>
            <a:r>
              <a:rPr lang="en-US" sz="1800" b="1" dirty="0" smtClean="0"/>
              <a:t>club’s </a:t>
            </a:r>
            <a:r>
              <a:rPr lang="en-US" sz="1800" b="1" dirty="0"/>
              <a:t>goals</a:t>
            </a:r>
            <a:endParaRPr lang="en-CA" sz="1800" b="1" dirty="0"/>
          </a:p>
          <a:p>
            <a:pPr lvl="1"/>
            <a:r>
              <a:rPr lang="en-US" sz="1800" b="1" dirty="0"/>
              <a:t>To guide your members to reach the club’s goals</a:t>
            </a:r>
            <a:endParaRPr lang="en-CA" sz="1800" b="1" dirty="0"/>
          </a:p>
          <a:p>
            <a:r>
              <a:rPr lang="en-US" sz="2400" b="1" dirty="0" smtClean="0">
                <a:ea typeface="ＭＳ ゴシック"/>
                <a:cs typeface="Times New Roman"/>
              </a:rPr>
              <a:t>Your Principal </a:t>
            </a:r>
            <a:r>
              <a:rPr lang="en-US" sz="2400" b="1" dirty="0" smtClean="0">
                <a:ea typeface="ＭＳ ゴシック"/>
                <a:cs typeface="Times New Roman"/>
              </a:rPr>
              <a:t>Guides</a:t>
            </a:r>
            <a:endParaRPr lang="en-US" sz="2400" b="1" dirty="0" smtClean="0">
              <a:ea typeface="ＭＳ ゴシック"/>
              <a:cs typeface="Times New Roman"/>
            </a:endParaRPr>
          </a:p>
          <a:p>
            <a:pPr lvl="1"/>
            <a:r>
              <a:rPr lang="en-US" sz="1800" b="1" dirty="0" smtClean="0">
                <a:ea typeface="ＭＳ ゴシック"/>
                <a:cs typeface="Times New Roman"/>
              </a:rPr>
              <a:t>Club Constitution, By-Laws &amp; Policy Manual</a:t>
            </a:r>
            <a:r>
              <a:rPr lang="en-US" sz="1800" dirty="0" smtClean="0"/>
              <a:t>	</a:t>
            </a:r>
            <a:r>
              <a:rPr lang="en-CA" sz="1600" dirty="0" smtClean="0"/>
              <a:t/>
            </a:r>
            <a:br>
              <a:rPr lang="en-CA" sz="1600" dirty="0" smtClean="0"/>
            </a:br>
            <a:endParaRPr lang="en-US" sz="1600" dirty="0"/>
          </a:p>
        </p:txBody>
      </p:sp>
    </p:spTree>
    <p:extLst>
      <p:ext uri="{BB962C8B-B14F-4D97-AF65-F5344CB8AC3E}">
        <p14:creationId xmlns:p14="http://schemas.microsoft.com/office/powerpoint/2010/main" val="1029436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4193"/>
            <a:ext cx="8229600" cy="560622"/>
          </a:xfrm>
        </p:spPr>
        <p:txBody>
          <a:bodyPr>
            <a:normAutofit fontScale="90000"/>
          </a:bodyPr>
          <a:lstStyle/>
          <a:p>
            <a:r>
              <a:rPr lang="en-US" b="1" kern="0" dirty="0" smtClean="0">
                <a:ea typeface="ＭＳ ゴシック"/>
                <a:cs typeface="Times New Roman"/>
              </a:rPr>
              <a:t>The Essentials of Teamwork</a:t>
            </a:r>
            <a:endParaRPr lang="en-US" dirty="0"/>
          </a:p>
        </p:txBody>
      </p:sp>
      <p:sp>
        <p:nvSpPr>
          <p:cNvPr id="3" name="Content Placeholder 2"/>
          <p:cNvSpPr>
            <a:spLocks noGrp="1"/>
          </p:cNvSpPr>
          <p:nvPr>
            <p:ph idx="1"/>
          </p:nvPr>
        </p:nvSpPr>
        <p:spPr>
          <a:xfrm>
            <a:off x="457200" y="1402644"/>
            <a:ext cx="8229600" cy="4525963"/>
          </a:xfrm>
        </p:spPr>
        <p:txBody>
          <a:bodyPr>
            <a:normAutofit/>
          </a:bodyPr>
          <a:lstStyle/>
          <a:p>
            <a:r>
              <a:rPr lang="en-US" sz="2400" b="1" dirty="0" smtClean="0">
                <a:ea typeface="ＭＳ ゴシック"/>
                <a:cs typeface="Times New Roman"/>
              </a:rPr>
              <a:t>Acknowledge Team Member Diversity &amp; Uniqueness</a:t>
            </a:r>
          </a:p>
          <a:p>
            <a:r>
              <a:rPr lang="en-US" sz="2400" b="1" dirty="0" smtClean="0">
                <a:ea typeface="ＭＳ ゴシック"/>
                <a:cs typeface="Times New Roman"/>
              </a:rPr>
              <a:t>Collaboration </a:t>
            </a:r>
            <a:r>
              <a:rPr lang="mr-IN" sz="1800" b="1" dirty="0" smtClean="0">
                <a:ea typeface="ＭＳ ゴシック"/>
                <a:cs typeface="Times New Roman"/>
              </a:rPr>
              <a:t>–</a:t>
            </a:r>
            <a:r>
              <a:rPr lang="en-US" sz="1800" b="1" dirty="0" smtClean="0">
                <a:ea typeface="ＭＳ ゴシック"/>
                <a:cs typeface="Times New Roman"/>
              </a:rPr>
              <a:t> </a:t>
            </a:r>
            <a:r>
              <a:rPr lang="en-US" sz="1800" b="1" dirty="0">
                <a:ea typeface="ＭＳ ゴシック"/>
                <a:cs typeface="Times New Roman"/>
              </a:rPr>
              <a:t>“No Man Is An Island</a:t>
            </a:r>
            <a:r>
              <a:rPr lang="en-US" sz="1800" b="1" dirty="0" smtClean="0">
                <a:ea typeface="ＭＳ ゴシック"/>
                <a:cs typeface="Times New Roman"/>
              </a:rPr>
              <a:t>”</a:t>
            </a:r>
          </a:p>
          <a:p>
            <a:r>
              <a:rPr lang="en-US" sz="2400" b="1" dirty="0" smtClean="0">
                <a:ea typeface="ＭＳ ゴシック"/>
                <a:cs typeface="Times New Roman"/>
              </a:rPr>
              <a:t>Delegation </a:t>
            </a:r>
            <a:r>
              <a:rPr lang="mr-IN" sz="1800" b="1" dirty="0">
                <a:ea typeface="ＭＳ ゴシック"/>
                <a:cs typeface="Times New Roman"/>
              </a:rPr>
              <a:t>–</a:t>
            </a:r>
            <a:r>
              <a:rPr lang="en-US" sz="1800" b="1" dirty="0">
                <a:ea typeface="ＭＳ ゴシック"/>
                <a:cs typeface="Times New Roman"/>
              </a:rPr>
              <a:t> “No Man Is An Island</a:t>
            </a:r>
            <a:r>
              <a:rPr lang="en-US" sz="1800" b="1" dirty="0" smtClean="0">
                <a:ea typeface="ＭＳ ゴシック"/>
                <a:cs typeface="Times New Roman"/>
              </a:rPr>
              <a:t>”</a:t>
            </a:r>
          </a:p>
          <a:p>
            <a:r>
              <a:rPr lang="en-US" sz="2400" b="1" dirty="0" smtClean="0">
                <a:ea typeface="ＭＳ ゴシック"/>
                <a:cs typeface="Times New Roman"/>
              </a:rPr>
              <a:t>Communication</a:t>
            </a:r>
            <a:r>
              <a:rPr lang="en-US" sz="2200" b="1" dirty="0" smtClean="0">
                <a:ea typeface="ＭＳ ゴシック"/>
                <a:cs typeface="Times New Roman"/>
              </a:rPr>
              <a:t> </a:t>
            </a:r>
            <a:r>
              <a:rPr lang="mr-IN" sz="2200" b="1" dirty="0" smtClean="0">
                <a:ea typeface="ＭＳ ゴシック"/>
                <a:cs typeface="Times New Roman"/>
              </a:rPr>
              <a:t>–</a:t>
            </a:r>
            <a:r>
              <a:rPr lang="en-US" sz="2200" b="1" dirty="0" smtClean="0">
                <a:ea typeface="ＭＳ ゴシック"/>
                <a:cs typeface="Times New Roman"/>
              </a:rPr>
              <a:t> </a:t>
            </a:r>
            <a:r>
              <a:rPr lang="en-US" sz="1800" b="1" dirty="0" smtClean="0">
                <a:ea typeface="ＭＳ ゴシック"/>
                <a:cs typeface="Times New Roman"/>
              </a:rPr>
              <a:t>“No Man Is An Island”</a:t>
            </a:r>
          </a:p>
          <a:p>
            <a:pPr lvl="1"/>
            <a:r>
              <a:rPr lang="en-US" sz="1800" b="1" dirty="0" smtClean="0">
                <a:ea typeface="ＭＳ ゴシック"/>
                <a:cs typeface="Times New Roman"/>
              </a:rPr>
              <a:t>With Your Members </a:t>
            </a:r>
          </a:p>
          <a:p>
            <a:pPr lvl="1"/>
            <a:r>
              <a:rPr lang="en-US" sz="1800" b="1" dirty="0" smtClean="0">
                <a:ea typeface="ＭＳ ゴシック"/>
                <a:cs typeface="Times New Roman"/>
              </a:rPr>
              <a:t>With Fellow Clubs</a:t>
            </a:r>
          </a:p>
          <a:p>
            <a:pPr lvl="1"/>
            <a:r>
              <a:rPr lang="en-US" sz="2000" b="1" dirty="0" smtClean="0">
                <a:ea typeface="ＭＳ ゴシック"/>
                <a:cs typeface="Times New Roman"/>
              </a:rPr>
              <a:t>With Your District </a:t>
            </a:r>
            <a:r>
              <a:rPr lang="en-US" sz="1600" b="1" dirty="0" smtClean="0">
                <a:ea typeface="ＭＳ ゴシック"/>
                <a:cs typeface="Times New Roman"/>
              </a:rPr>
              <a:t>( ZC’s, RC’s, DG’s, GMT/GLT)</a:t>
            </a:r>
          </a:p>
          <a:p>
            <a:pPr lvl="1"/>
            <a:r>
              <a:rPr lang="en-CA" sz="1800" b="1" dirty="0" smtClean="0"/>
              <a:t>With LCI</a:t>
            </a:r>
            <a:endParaRPr lang="en-CA" sz="1800" b="1" dirty="0"/>
          </a:p>
          <a:p>
            <a:pPr lvl="1"/>
            <a:r>
              <a:rPr lang="en-CA" sz="1800" b="1" dirty="0" smtClean="0"/>
              <a:t>With Your Community</a:t>
            </a:r>
            <a:endParaRPr lang="en-CA" sz="1800" b="1" dirty="0"/>
          </a:p>
        </p:txBody>
      </p:sp>
    </p:spTree>
    <p:extLst>
      <p:ext uri="{BB962C8B-B14F-4D97-AF65-F5344CB8AC3E}">
        <p14:creationId xmlns:p14="http://schemas.microsoft.com/office/powerpoint/2010/main" val="785231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4193"/>
            <a:ext cx="8229600" cy="560622"/>
          </a:xfrm>
        </p:spPr>
        <p:txBody>
          <a:bodyPr>
            <a:normAutofit fontScale="90000"/>
          </a:bodyPr>
          <a:lstStyle/>
          <a:p>
            <a:r>
              <a:rPr lang="en-US" b="1" kern="0" dirty="0" smtClean="0">
                <a:ea typeface="ＭＳ ゴシック"/>
                <a:cs typeface="Times New Roman"/>
              </a:rPr>
              <a:t>Common Officer Expectations</a:t>
            </a:r>
            <a:endParaRPr lang="en-US" dirty="0"/>
          </a:p>
        </p:txBody>
      </p:sp>
      <p:sp>
        <p:nvSpPr>
          <p:cNvPr id="3" name="Content Placeholder 2"/>
          <p:cNvSpPr>
            <a:spLocks noGrp="1"/>
          </p:cNvSpPr>
          <p:nvPr>
            <p:ph idx="1"/>
          </p:nvPr>
        </p:nvSpPr>
        <p:spPr>
          <a:xfrm>
            <a:off x="457200" y="1402644"/>
            <a:ext cx="8229600" cy="4853282"/>
          </a:xfrm>
        </p:spPr>
        <p:txBody>
          <a:bodyPr>
            <a:normAutofit fontScale="77500" lnSpcReduction="20000"/>
          </a:bodyPr>
          <a:lstStyle/>
          <a:p>
            <a:r>
              <a:rPr lang="en-US" sz="2400" b="1" dirty="0" smtClean="0">
                <a:ea typeface="ＭＳ ゴシック"/>
                <a:cs typeface="Times New Roman"/>
              </a:rPr>
              <a:t>Clear, Dependable Leadership</a:t>
            </a:r>
          </a:p>
          <a:p>
            <a:pPr lvl="1"/>
            <a:r>
              <a:rPr lang="en-US" sz="2000" b="1" dirty="0" smtClean="0">
                <a:ea typeface="ＭＳ ゴシック"/>
                <a:cs typeface="Times New Roman"/>
              </a:rPr>
              <a:t>Effective, Efficient Club Operations</a:t>
            </a:r>
          </a:p>
          <a:p>
            <a:pPr lvl="1"/>
            <a:r>
              <a:rPr lang="en-US" sz="2000" b="1" dirty="0" smtClean="0">
                <a:ea typeface="ＭＳ ゴシック"/>
                <a:cs typeface="Times New Roman"/>
              </a:rPr>
              <a:t>Encourage Self Examination</a:t>
            </a:r>
            <a:endParaRPr lang="en-US" sz="1600" b="1" dirty="0" smtClean="0">
              <a:ea typeface="ＭＳ ゴシック"/>
              <a:cs typeface="Times New Roman"/>
            </a:endParaRPr>
          </a:p>
          <a:p>
            <a:r>
              <a:rPr lang="en-US" sz="2400" b="1" dirty="0" smtClean="0">
                <a:ea typeface="ＭＳ ゴシック"/>
                <a:cs typeface="Times New Roman"/>
              </a:rPr>
              <a:t>Recognition</a:t>
            </a:r>
          </a:p>
          <a:p>
            <a:pPr lvl="1"/>
            <a:r>
              <a:rPr lang="en-US" sz="2000" b="1" dirty="0" smtClean="0">
                <a:ea typeface="ＭＳ ゴシック"/>
                <a:cs typeface="Times New Roman"/>
              </a:rPr>
              <a:t>Of Member Contributions</a:t>
            </a:r>
          </a:p>
          <a:p>
            <a:pPr lvl="1"/>
            <a:r>
              <a:rPr lang="en-US" sz="2000" b="1" dirty="0" smtClean="0">
                <a:ea typeface="ＭＳ ゴシック"/>
                <a:cs typeface="Times New Roman"/>
              </a:rPr>
              <a:t>Of Community Contributions</a:t>
            </a:r>
          </a:p>
          <a:p>
            <a:r>
              <a:rPr lang="en-US" sz="2400" b="1" dirty="0" smtClean="0">
                <a:ea typeface="ＭＳ ゴシック"/>
                <a:cs typeface="Times New Roman"/>
              </a:rPr>
              <a:t>Identification and Mentoring of Member Strengths</a:t>
            </a:r>
          </a:p>
          <a:p>
            <a:r>
              <a:rPr lang="en-US" sz="2400" b="1" dirty="0" smtClean="0">
                <a:ea typeface="ＭＳ ゴシック"/>
                <a:cs typeface="Times New Roman"/>
              </a:rPr>
              <a:t>Take Action If the Club “Falters”</a:t>
            </a:r>
          </a:p>
          <a:p>
            <a:r>
              <a:rPr lang="en-US" sz="2400" b="1" dirty="0" smtClean="0">
                <a:ea typeface="ＭＳ ゴシック"/>
                <a:cs typeface="Times New Roman"/>
              </a:rPr>
              <a:t>Zone, Region and Cabinet Meeting Attendance</a:t>
            </a:r>
          </a:p>
          <a:p>
            <a:r>
              <a:rPr lang="en-CA" sz="2400" b="1" dirty="0" smtClean="0">
                <a:ea typeface="ＭＳ ゴシック"/>
                <a:cs typeface="Times New Roman"/>
              </a:rPr>
              <a:t>Meet With the DG (or designate) During Their Club Visit</a:t>
            </a:r>
            <a:endParaRPr lang="en-US" sz="1800" b="1" dirty="0" smtClean="0">
              <a:ea typeface="ＭＳ ゴシック"/>
              <a:cs typeface="Times New Roman"/>
            </a:endParaRPr>
          </a:p>
          <a:p>
            <a:r>
              <a:rPr lang="en-US" sz="2400" b="1" dirty="0" smtClean="0">
                <a:ea typeface="ＭＳ ゴシック"/>
                <a:cs typeface="Times New Roman"/>
              </a:rPr>
              <a:t>Meet With the ZC During Their Visit(s)</a:t>
            </a:r>
          </a:p>
          <a:p>
            <a:r>
              <a:rPr lang="en-CA" sz="2400" b="1" dirty="0" smtClean="0">
                <a:ea typeface="ＭＳ ゴシック"/>
                <a:cs typeface="Times New Roman"/>
              </a:rPr>
              <a:t>Encourage Involvement Beyond the Club</a:t>
            </a:r>
            <a:endParaRPr lang="en-CA" sz="1800" b="1" dirty="0"/>
          </a:p>
        </p:txBody>
      </p:sp>
    </p:spTree>
    <p:extLst>
      <p:ext uri="{BB962C8B-B14F-4D97-AF65-F5344CB8AC3E}">
        <p14:creationId xmlns:p14="http://schemas.microsoft.com/office/powerpoint/2010/main" val="2687599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4193"/>
            <a:ext cx="8229600" cy="560622"/>
          </a:xfrm>
        </p:spPr>
        <p:txBody>
          <a:bodyPr>
            <a:normAutofit fontScale="90000"/>
          </a:bodyPr>
          <a:lstStyle/>
          <a:p>
            <a:r>
              <a:rPr lang="en-US" b="1" kern="0" dirty="0" smtClean="0">
                <a:ea typeface="ＭＳ ゴシック"/>
                <a:cs typeface="Times New Roman"/>
              </a:rPr>
              <a:t>District Email - Overview</a:t>
            </a:r>
            <a:endParaRPr lang="en-US" dirty="0"/>
          </a:p>
        </p:txBody>
      </p:sp>
      <p:sp>
        <p:nvSpPr>
          <p:cNvPr id="3" name="Content Placeholder 2"/>
          <p:cNvSpPr>
            <a:spLocks noGrp="1"/>
          </p:cNvSpPr>
          <p:nvPr>
            <p:ph idx="1"/>
          </p:nvPr>
        </p:nvSpPr>
        <p:spPr>
          <a:xfrm>
            <a:off x="457200" y="1402643"/>
            <a:ext cx="8229600" cy="5008825"/>
          </a:xfrm>
        </p:spPr>
        <p:txBody>
          <a:bodyPr>
            <a:normAutofit lnSpcReduction="10000"/>
          </a:bodyPr>
          <a:lstStyle/>
          <a:p>
            <a:r>
              <a:rPr lang="en-US" sz="2400" b="1" dirty="0" smtClean="0">
                <a:ea typeface="ＭＳ ゴシック"/>
                <a:cs typeface="Times New Roman"/>
              </a:rPr>
              <a:t>Who Manages It?</a:t>
            </a:r>
            <a:endParaRPr lang="en-US" sz="2000" b="1" dirty="0" smtClean="0">
              <a:ea typeface="ＭＳ ゴシック"/>
              <a:cs typeface="Times New Roman"/>
            </a:endParaRPr>
          </a:p>
          <a:p>
            <a:r>
              <a:rPr lang="en-US" sz="2400" b="1" dirty="0" smtClean="0">
                <a:ea typeface="ＭＳ ゴシック"/>
                <a:cs typeface="Times New Roman"/>
              </a:rPr>
              <a:t>Before You Do Anything</a:t>
            </a:r>
          </a:p>
          <a:p>
            <a:pPr lvl="1"/>
            <a:r>
              <a:rPr lang="en-US" sz="1900" b="1" dirty="0" smtClean="0">
                <a:ea typeface="ＭＳ ゴシック"/>
                <a:cs typeface="Times New Roman"/>
              </a:rPr>
              <a:t>Read the </a:t>
            </a:r>
            <a:r>
              <a:rPr lang="en-US" sz="1900" b="1" dirty="0" smtClean="0">
                <a:ea typeface="ＭＳ ゴシック"/>
                <a:cs typeface="Times New Roman"/>
                <a:hlinkClick r:id="rId2" invalidUrl="http://a15lions.org/pages/uploads/Directory/2017 A15 Mail System Guide.pdf"/>
              </a:rPr>
              <a:t>A15 Email System Guide</a:t>
            </a:r>
            <a:r>
              <a:rPr lang="en-US" sz="2000" b="1" dirty="0" smtClean="0">
                <a:ea typeface="ＭＳ ゴシック"/>
                <a:cs typeface="Times New Roman"/>
              </a:rPr>
              <a:t/>
            </a:r>
            <a:br>
              <a:rPr lang="en-US" sz="2000" b="1" dirty="0" smtClean="0">
                <a:ea typeface="ＭＳ ゴシック"/>
                <a:cs typeface="Times New Roman"/>
              </a:rPr>
            </a:br>
            <a:r>
              <a:rPr lang="en-US" sz="1600" b="1" dirty="0" smtClean="0">
                <a:ea typeface="ＭＳ ゴシック"/>
                <a:cs typeface="Times New Roman"/>
              </a:rPr>
              <a:t>See your Club Officer Resource Handout For the Link</a:t>
            </a:r>
          </a:p>
          <a:p>
            <a:pPr lvl="1"/>
            <a:r>
              <a:rPr lang="en-US" sz="1900" b="1" dirty="0" smtClean="0">
                <a:ea typeface="ＭＳ ゴシック"/>
                <a:cs typeface="Times New Roman"/>
              </a:rPr>
              <a:t>Designate the Club Officer Who Will Handle Club Email</a:t>
            </a:r>
          </a:p>
          <a:p>
            <a:pPr lvl="2"/>
            <a:r>
              <a:rPr lang="en-US" sz="1600" b="1" dirty="0" smtClean="0">
                <a:ea typeface="ＭＳ ゴシック"/>
                <a:cs typeface="Times New Roman"/>
              </a:rPr>
              <a:t>What If We Want More Than One Officer to Receive Club Email?</a:t>
            </a:r>
          </a:p>
          <a:p>
            <a:pPr lvl="2"/>
            <a:r>
              <a:rPr lang="en-US" sz="1600" b="1" dirty="0">
                <a:ea typeface="ＭＳ ゴシック"/>
                <a:cs typeface="Times New Roman"/>
              </a:rPr>
              <a:t>What If We Want More Than One Officer to </a:t>
            </a:r>
            <a:r>
              <a:rPr lang="en-US" sz="1600" b="1" dirty="0" smtClean="0">
                <a:ea typeface="ＭＳ ゴシック"/>
                <a:cs typeface="Times New Roman"/>
              </a:rPr>
              <a:t>Send Club Email?</a:t>
            </a:r>
          </a:p>
          <a:p>
            <a:pPr lvl="1"/>
            <a:r>
              <a:rPr lang="en-US" sz="1900" b="1" dirty="0" smtClean="0">
                <a:ea typeface="ＭＳ ゴシック"/>
                <a:cs typeface="Times New Roman"/>
              </a:rPr>
              <a:t>Obtain the Club Email Account Password From Your Predecessor</a:t>
            </a:r>
          </a:p>
          <a:p>
            <a:pPr lvl="2"/>
            <a:r>
              <a:rPr lang="en-US" sz="1600" b="1" dirty="0" smtClean="0">
                <a:ea typeface="ＭＳ ゴシック"/>
                <a:cs typeface="Times New Roman"/>
              </a:rPr>
              <a:t>I Can’t </a:t>
            </a:r>
            <a:r>
              <a:rPr lang="mr-IN" sz="1600" b="1" dirty="0" smtClean="0">
                <a:ea typeface="ＭＳ ゴシック"/>
                <a:cs typeface="Times New Roman"/>
              </a:rPr>
              <a:t>–</a:t>
            </a:r>
            <a:r>
              <a:rPr lang="en-US" sz="1600" b="1" dirty="0" smtClean="0">
                <a:ea typeface="ＭＳ ゴシック"/>
                <a:cs typeface="Times New Roman"/>
              </a:rPr>
              <a:t> They Forgot It! </a:t>
            </a:r>
          </a:p>
          <a:p>
            <a:pPr marL="342900" lvl="1" indent="-342900">
              <a:buFont typeface="Arial"/>
              <a:buChar char="•"/>
            </a:pPr>
            <a:r>
              <a:rPr lang="en-US" sz="2400" b="1" dirty="0" smtClean="0">
                <a:ea typeface="ＭＳ ゴシック"/>
                <a:cs typeface="Times New Roman"/>
              </a:rPr>
              <a:t>Group or Mailing List </a:t>
            </a:r>
            <a:r>
              <a:rPr lang="en-US" sz="2400" b="1" dirty="0" err="1" smtClean="0">
                <a:ea typeface="ＭＳ ゴシック"/>
                <a:cs typeface="Times New Roman"/>
              </a:rPr>
              <a:t>vs</a:t>
            </a:r>
            <a:r>
              <a:rPr lang="en-US" sz="2400" b="1" dirty="0" smtClean="0">
                <a:ea typeface="ＭＳ ゴシック"/>
                <a:cs typeface="Times New Roman"/>
              </a:rPr>
              <a:t> Individual Addresses</a:t>
            </a:r>
            <a:br>
              <a:rPr lang="en-US" sz="2400" b="1" dirty="0" smtClean="0">
                <a:ea typeface="ＭＳ ゴシック"/>
                <a:cs typeface="Times New Roman"/>
              </a:rPr>
            </a:br>
            <a:r>
              <a:rPr lang="en-US" sz="1600" b="1" dirty="0">
                <a:ea typeface="ＭＳ ゴシック"/>
                <a:cs typeface="Times New Roman"/>
              </a:rPr>
              <a:t>See Section 2.2 of the </a:t>
            </a:r>
            <a:r>
              <a:rPr lang="en-US" sz="1600" b="1" dirty="0">
                <a:ea typeface="ＭＳ ゴシック"/>
                <a:cs typeface="Times New Roman"/>
                <a:hlinkClick r:id="rId3" invalidUrl="http://a15lions.org/pages/uploads/Directory/2017 A15 Mail System Guide.pdf"/>
              </a:rPr>
              <a:t>A15 Email System </a:t>
            </a:r>
            <a:r>
              <a:rPr lang="en-US" sz="1600" b="1" dirty="0" smtClean="0">
                <a:ea typeface="ＭＳ ゴシック"/>
                <a:cs typeface="Times New Roman"/>
                <a:hlinkClick r:id="rId4" invalidUrl="http://a15lions.org/pages/uploads/Directory/2017 A15 Mail System Guide.pdf"/>
              </a:rPr>
              <a:t>Guide</a:t>
            </a:r>
            <a:endParaRPr lang="en-US" sz="2400" b="1" dirty="0" smtClean="0">
              <a:ea typeface="ＭＳ ゴシック"/>
              <a:cs typeface="Times New Roman"/>
            </a:endParaRPr>
          </a:p>
          <a:p>
            <a:pPr lvl="1"/>
            <a:r>
              <a:rPr lang="en-US" sz="1800" b="1" dirty="0" smtClean="0">
                <a:ea typeface="ＭＳ ゴシック"/>
                <a:cs typeface="Times New Roman"/>
              </a:rPr>
              <a:t>What Are They?</a:t>
            </a:r>
          </a:p>
          <a:p>
            <a:pPr lvl="1"/>
            <a:r>
              <a:rPr lang="en-US" sz="1800" b="1" dirty="0" smtClean="0">
                <a:ea typeface="ＭＳ ゴシック"/>
                <a:cs typeface="Times New Roman"/>
              </a:rPr>
              <a:t>Available Addresses</a:t>
            </a:r>
            <a:r>
              <a:rPr lang="en-US" sz="2000" b="1" dirty="0" smtClean="0">
                <a:ea typeface="ＭＳ ゴシック"/>
                <a:cs typeface="Times New Roman"/>
              </a:rPr>
              <a:t/>
            </a:r>
            <a:br>
              <a:rPr lang="en-US" sz="2000" b="1" dirty="0" smtClean="0">
                <a:ea typeface="ＭＳ ゴシック"/>
                <a:cs typeface="Times New Roman"/>
              </a:rPr>
            </a:br>
            <a:endParaRPr lang="en-US" sz="1600" b="1" dirty="0" smtClean="0">
              <a:ea typeface="ＭＳ ゴシック"/>
              <a:cs typeface="Times New Roman"/>
            </a:endParaRPr>
          </a:p>
        </p:txBody>
      </p:sp>
    </p:spTree>
    <p:extLst>
      <p:ext uri="{BB962C8B-B14F-4D97-AF65-F5344CB8AC3E}">
        <p14:creationId xmlns:p14="http://schemas.microsoft.com/office/powerpoint/2010/main" val="920261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1"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4193"/>
            <a:ext cx="8229600" cy="560622"/>
          </a:xfrm>
        </p:spPr>
        <p:txBody>
          <a:bodyPr>
            <a:normAutofit fontScale="90000"/>
          </a:bodyPr>
          <a:lstStyle/>
          <a:p>
            <a:r>
              <a:rPr lang="en-US" sz="4000" b="1" kern="0" dirty="0" smtClean="0">
                <a:ea typeface="ＭＳ ゴシック"/>
                <a:cs typeface="Times New Roman"/>
              </a:rPr>
              <a:t>District Email </a:t>
            </a:r>
            <a:r>
              <a:rPr lang="mr-IN" sz="4000" b="1" kern="0" dirty="0" smtClean="0">
                <a:ea typeface="ＭＳ ゴシック"/>
                <a:cs typeface="Times New Roman"/>
              </a:rPr>
              <a:t>–</a:t>
            </a:r>
            <a:r>
              <a:rPr lang="en-US" sz="4000" b="1" kern="0" dirty="0" smtClean="0">
                <a:ea typeface="ＭＳ ゴシック"/>
                <a:cs typeface="Times New Roman"/>
              </a:rPr>
              <a:t> Overview</a:t>
            </a:r>
            <a:r>
              <a:rPr lang="en-US" b="1" kern="0" dirty="0" smtClean="0">
                <a:ea typeface="ＭＳ ゴシック"/>
                <a:cs typeface="Times New Roman"/>
              </a:rPr>
              <a:t> </a:t>
            </a:r>
            <a:r>
              <a:rPr lang="en-US" sz="3600" b="1" kern="0" dirty="0" smtClean="0">
                <a:ea typeface="ＭＳ ゴシック"/>
                <a:cs typeface="Times New Roman"/>
              </a:rPr>
              <a:t>(Cont’d)</a:t>
            </a:r>
            <a:endParaRPr lang="en-US" sz="3600" dirty="0"/>
          </a:p>
        </p:txBody>
      </p:sp>
      <p:sp>
        <p:nvSpPr>
          <p:cNvPr id="3" name="Content Placeholder 2"/>
          <p:cNvSpPr>
            <a:spLocks noGrp="1"/>
          </p:cNvSpPr>
          <p:nvPr>
            <p:ph idx="1"/>
          </p:nvPr>
        </p:nvSpPr>
        <p:spPr>
          <a:xfrm>
            <a:off x="457200" y="1135687"/>
            <a:ext cx="8229600" cy="5358377"/>
          </a:xfrm>
        </p:spPr>
        <p:txBody>
          <a:bodyPr>
            <a:normAutofit fontScale="92500" lnSpcReduction="10000"/>
          </a:bodyPr>
          <a:lstStyle/>
          <a:p>
            <a:pPr marL="342900" lvl="1" indent="-342900">
              <a:buFont typeface="Arial"/>
              <a:buChar char="•"/>
            </a:pPr>
            <a:r>
              <a:rPr lang="en-US" sz="2400" b="1" dirty="0" smtClean="0">
                <a:ea typeface="ＭＳ ゴシック"/>
                <a:cs typeface="Times New Roman"/>
              </a:rPr>
              <a:t>Crucial System Interaction Choices</a:t>
            </a:r>
            <a:br>
              <a:rPr lang="en-US" sz="2400" b="1" dirty="0" smtClean="0">
                <a:ea typeface="ＭＳ ゴシック"/>
                <a:cs typeface="Times New Roman"/>
              </a:rPr>
            </a:br>
            <a:r>
              <a:rPr lang="en-US" sz="1600" b="1" dirty="0">
                <a:ea typeface="ＭＳ ゴシック"/>
                <a:cs typeface="Times New Roman"/>
              </a:rPr>
              <a:t>See Section </a:t>
            </a:r>
            <a:r>
              <a:rPr lang="en-US" sz="1600" b="1" dirty="0" smtClean="0">
                <a:ea typeface="ＭＳ ゴシック"/>
                <a:cs typeface="Times New Roman"/>
              </a:rPr>
              <a:t>4 </a:t>
            </a:r>
            <a:r>
              <a:rPr lang="en-US" sz="1600" b="1" dirty="0">
                <a:ea typeface="ＭＳ ゴシック"/>
                <a:cs typeface="Times New Roman"/>
              </a:rPr>
              <a:t>of the </a:t>
            </a:r>
            <a:r>
              <a:rPr lang="en-US" sz="1600" b="1" dirty="0">
                <a:ea typeface="ＭＳ ゴシック"/>
                <a:cs typeface="Times New Roman"/>
                <a:hlinkClick r:id="rId2" invalidUrl="http://a15lions.org/pages/uploads/Directory/2017 A15 Mail System Guide.pdf"/>
              </a:rPr>
              <a:t>A15 Email System </a:t>
            </a:r>
            <a:r>
              <a:rPr lang="en-US" sz="1600" b="1" dirty="0" smtClean="0">
                <a:ea typeface="ＭＳ ゴシック"/>
                <a:cs typeface="Times New Roman"/>
                <a:hlinkClick r:id="rId3" invalidUrl="http://a15lions.org/pages/uploads/Directory/2017 A15 Mail System Guide.pdf"/>
              </a:rPr>
              <a:t>Guide</a:t>
            </a:r>
            <a:endParaRPr lang="en-US" sz="2000" b="1" dirty="0" smtClean="0">
              <a:ea typeface="ＭＳ ゴシック"/>
              <a:cs typeface="Times New Roman"/>
            </a:endParaRPr>
          </a:p>
          <a:p>
            <a:pPr lvl="1"/>
            <a:r>
              <a:rPr lang="en-US" sz="1900" b="1" dirty="0" smtClean="0">
                <a:ea typeface="ＭＳ ゴシック"/>
                <a:cs typeface="Times New Roman"/>
              </a:rPr>
              <a:t>Auto Forwarding Of Received Mail</a:t>
            </a:r>
          </a:p>
          <a:p>
            <a:pPr lvl="2"/>
            <a:r>
              <a:rPr lang="en-US" sz="1600" b="1" dirty="0" smtClean="0">
                <a:solidFill>
                  <a:srgbClr val="FF0000"/>
                </a:solidFill>
                <a:ea typeface="ＭＳ ゴシック"/>
                <a:cs typeface="Times New Roman"/>
              </a:rPr>
              <a:t>Advantage </a:t>
            </a:r>
            <a:r>
              <a:rPr lang="en-US" sz="1600" b="1" dirty="0" smtClean="0">
                <a:ea typeface="ＭＳ ゴシック"/>
                <a:cs typeface="Times New Roman"/>
              </a:rPr>
              <a:t>There is no need to log in to any additional Email software beyond what you are already using.</a:t>
            </a:r>
          </a:p>
          <a:p>
            <a:pPr lvl="2"/>
            <a:r>
              <a:rPr lang="en-US" sz="1600" b="1" dirty="0" smtClean="0">
                <a:solidFill>
                  <a:srgbClr val="FF0000"/>
                </a:solidFill>
                <a:ea typeface="ＭＳ ゴシック"/>
                <a:cs typeface="Times New Roman"/>
              </a:rPr>
              <a:t>Advantage </a:t>
            </a:r>
            <a:r>
              <a:rPr lang="en-US" sz="1600" b="1" dirty="0" smtClean="0">
                <a:ea typeface="ＭＳ ゴシック"/>
                <a:cs typeface="Times New Roman"/>
              </a:rPr>
              <a:t>Your </a:t>
            </a:r>
            <a:r>
              <a:rPr lang="en-US" sz="1600" b="1" dirty="0" err="1" smtClean="0">
                <a:ea typeface="ＭＳ ゴシック"/>
                <a:cs typeface="Times New Roman"/>
              </a:rPr>
              <a:t>eMail</a:t>
            </a:r>
            <a:r>
              <a:rPr lang="en-US" sz="1600" b="1" dirty="0" smtClean="0">
                <a:ea typeface="ＭＳ ゴシック"/>
                <a:cs typeface="Times New Roman"/>
              </a:rPr>
              <a:t> will arrive in the Inbox of whatever personal Email Address you specify.</a:t>
            </a:r>
          </a:p>
          <a:p>
            <a:pPr lvl="2"/>
            <a:r>
              <a:rPr lang="en-US" sz="1600" b="1" dirty="0" smtClean="0">
                <a:solidFill>
                  <a:srgbClr val="FF0000"/>
                </a:solidFill>
                <a:ea typeface="ＭＳ ゴシック"/>
                <a:cs typeface="Times New Roman"/>
              </a:rPr>
              <a:t>Disadvantage </a:t>
            </a:r>
            <a:r>
              <a:rPr lang="en-US" sz="1600" b="1" dirty="0" smtClean="0">
                <a:ea typeface="ＭＳ ゴシック"/>
                <a:cs typeface="Times New Roman"/>
              </a:rPr>
              <a:t>You will not be able to send Email to a District Group Address</a:t>
            </a:r>
          </a:p>
          <a:p>
            <a:pPr lvl="1"/>
            <a:r>
              <a:rPr lang="en-US" sz="1900" b="1" dirty="0" smtClean="0">
                <a:ea typeface="ＭＳ ゴシック"/>
                <a:cs typeface="Times New Roman"/>
              </a:rPr>
              <a:t>Web Mail Interface</a:t>
            </a:r>
          </a:p>
          <a:p>
            <a:pPr lvl="2"/>
            <a:r>
              <a:rPr lang="en-US" sz="1600" b="1" dirty="0" smtClean="0">
                <a:solidFill>
                  <a:srgbClr val="FF0000"/>
                </a:solidFill>
                <a:ea typeface="ＭＳ ゴシック"/>
                <a:cs typeface="Times New Roman"/>
              </a:rPr>
              <a:t>Disadvantage </a:t>
            </a:r>
            <a:r>
              <a:rPr lang="en-US" sz="1600" b="1" dirty="0" smtClean="0">
                <a:ea typeface="ＭＳ ゴシック"/>
                <a:cs typeface="Times New Roman"/>
              </a:rPr>
              <a:t>You must log in to the District Email system using whatever Web Browser you use.</a:t>
            </a:r>
          </a:p>
          <a:p>
            <a:pPr lvl="2"/>
            <a:r>
              <a:rPr lang="en-US" sz="1600" b="1" dirty="0" smtClean="0">
                <a:solidFill>
                  <a:srgbClr val="FF0000"/>
                </a:solidFill>
                <a:ea typeface="ＭＳ ゴシック"/>
                <a:cs typeface="Times New Roman"/>
              </a:rPr>
              <a:t>Advantage </a:t>
            </a:r>
            <a:r>
              <a:rPr lang="en-US" sz="1600" b="1" dirty="0" smtClean="0">
                <a:ea typeface="ＭＳ ゴシック"/>
                <a:cs typeface="Times New Roman"/>
              </a:rPr>
              <a:t>You will be able to send Email to any personal or District Group address known to you.</a:t>
            </a:r>
          </a:p>
          <a:p>
            <a:pPr lvl="2"/>
            <a:r>
              <a:rPr lang="en-US" sz="1600" b="1" dirty="0" smtClean="0">
                <a:solidFill>
                  <a:srgbClr val="FF0000"/>
                </a:solidFill>
                <a:ea typeface="ＭＳ ゴシック"/>
                <a:cs typeface="Times New Roman"/>
              </a:rPr>
              <a:t>Disadvantage </a:t>
            </a:r>
            <a:r>
              <a:rPr lang="en-US" sz="1600" b="1" dirty="0" smtClean="0">
                <a:ea typeface="ＭＳ ゴシック"/>
                <a:cs typeface="Times New Roman"/>
              </a:rPr>
              <a:t>Received District Email will NOT appear in your </a:t>
            </a:r>
            <a:r>
              <a:rPr lang="en-US" sz="1600" b="1" dirty="0">
                <a:ea typeface="ＭＳ ゴシック"/>
                <a:cs typeface="Times New Roman"/>
              </a:rPr>
              <a:t>personal Email Address </a:t>
            </a:r>
            <a:r>
              <a:rPr lang="en-US" sz="1600" b="1" dirty="0" smtClean="0">
                <a:ea typeface="ＭＳ ゴシック"/>
                <a:cs typeface="Times New Roman"/>
              </a:rPr>
              <a:t>Inbox.</a:t>
            </a:r>
            <a:endParaRPr lang="en-US" sz="1600" b="1" dirty="0">
              <a:ea typeface="ＭＳ ゴシック"/>
              <a:cs typeface="Times New Roman"/>
            </a:endParaRPr>
          </a:p>
          <a:p>
            <a:pPr lvl="1"/>
            <a:r>
              <a:rPr lang="en-US" sz="1900" b="1" dirty="0" smtClean="0">
                <a:ea typeface="ＭＳ ゴシック"/>
                <a:cs typeface="Times New Roman"/>
              </a:rPr>
              <a:t>Dedicated Email Software</a:t>
            </a:r>
          </a:p>
          <a:p>
            <a:pPr lvl="2"/>
            <a:r>
              <a:rPr lang="en-US" sz="1600" b="1" dirty="0" smtClean="0">
                <a:solidFill>
                  <a:srgbClr val="FF0000"/>
                </a:solidFill>
                <a:ea typeface="ＭＳ ゴシック"/>
                <a:cs typeface="Times New Roman"/>
              </a:rPr>
              <a:t>Advantage </a:t>
            </a:r>
            <a:r>
              <a:rPr lang="en-US" sz="1600" b="1" dirty="0" smtClean="0">
                <a:ea typeface="ＭＳ ゴシック"/>
                <a:cs typeface="Times New Roman"/>
              </a:rPr>
              <a:t>All Email interaction will be through your dedicated Email software.</a:t>
            </a:r>
          </a:p>
          <a:p>
            <a:pPr lvl="2"/>
            <a:r>
              <a:rPr lang="en-US" sz="1600" b="1" dirty="0" smtClean="0">
                <a:solidFill>
                  <a:srgbClr val="FF0000"/>
                </a:solidFill>
                <a:ea typeface="ＭＳ ゴシック"/>
                <a:cs typeface="Times New Roman"/>
              </a:rPr>
              <a:t>Disadvantage </a:t>
            </a:r>
            <a:r>
              <a:rPr lang="en-US" sz="1600" b="1" dirty="0" smtClean="0">
                <a:ea typeface="ＭＳ ゴシック"/>
                <a:cs typeface="Times New Roman"/>
              </a:rPr>
              <a:t>Recommended only for those users who are familiar with configuring their Email program for multiple Email accounts.</a:t>
            </a:r>
          </a:p>
        </p:txBody>
      </p:sp>
    </p:spTree>
    <p:extLst>
      <p:ext uri="{BB962C8B-B14F-4D97-AF65-F5344CB8AC3E}">
        <p14:creationId xmlns:p14="http://schemas.microsoft.com/office/powerpoint/2010/main" val="1514187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1"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4193"/>
            <a:ext cx="8229600" cy="560622"/>
          </a:xfrm>
        </p:spPr>
        <p:txBody>
          <a:bodyPr>
            <a:noAutofit/>
          </a:bodyPr>
          <a:lstStyle/>
          <a:p>
            <a:r>
              <a:rPr lang="en-US" sz="4400" b="1" kern="0" dirty="0" smtClean="0">
                <a:ea typeface="ＭＳ ゴシック"/>
                <a:cs typeface="Times New Roman"/>
              </a:rPr>
              <a:t>District Email </a:t>
            </a:r>
            <a:r>
              <a:rPr lang="mr-IN" sz="4400" b="1" kern="0" dirty="0" smtClean="0">
                <a:ea typeface="ＭＳ ゴシック"/>
                <a:cs typeface="Times New Roman"/>
              </a:rPr>
              <a:t>–</a:t>
            </a:r>
            <a:r>
              <a:rPr lang="en-US" sz="4400" b="1" kern="0" dirty="0" smtClean="0">
                <a:ea typeface="ＭＳ ゴシック"/>
                <a:cs typeface="Times New Roman"/>
              </a:rPr>
              <a:t> How To ...</a:t>
            </a:r>
            <a:endParaRPr lang="en-US" sz="4400" dirty="0"/>
          </a:p>
        </p:txBody>
      </p:sp>
      <p:sp>
        <p:nvSpPr>
          <p:cNvPr id="3" name="Content Placeholder 2"/>
          <p:cNvSpPr>
            <a:spLocks noGrp="1"/>
          </p:cNvSpPr>
          <p:nvPr>
            <p:ph idx="1"/>
          </p:nvPr>
        </p:nvSpPr>
        <p:spPr>
          <a:xfrm>
            <a:off x="457200" y="1402644"/>
            <a:ext cx="8229600" cy="4853282"/>
          </a:xfrm>
        </p:spPr>
        <p:txBody>
          <a:bodyPr>
            <a:normAutofit/>
          </a:bodyPr>
          <a:lstStyle/>
          <a:p>
            <a:pPr marL="342900" lvl="1" indent="-342900">
              <a:buFont typeface="Arial"/>
              <a:buChar char="•"/>
            </a:pPr>
            <a:r>
              <a:rPr lang="en-US" sz="2800" b="1" dirty="0" smtClean="0">
                <a:ea typeface="ＭＳ ゴシック"/>
                <a:cs typeface="Times New Roman"/>
              </a:rPr>
              <a:t>Web Mail Interface Log In</a:t>
            </a:r>
            <a:r>
              <a:rPr lang="en-US" sz="2400" b="1" dirty="0" smtClean="0">
                <a:ea typeface="ＭＳ ゴシック"/>
                <a:cs typeface="Times New Roman"/>
              </a:rPr>
              <a:t> - </a:t>
            </a:r>
            <a:r>
              <a:rPr lang="en-US" sz="1600" b="1" dirty="0" smtClean="0">
                <a:ea typeface="ＭＳ ゴシック"/>
                <a:cs typeface="Times New Roman"/>
              </a:rPr>
              <a:t>See </a:t>
            </a:r>
            <a:r>
              <a:rPr lang="en-US" sz="1600" b="1" dirty="0">
                <a:ea typeface="ＭＳ ゴシック"/>
                <a:cs typeface="Times New Roman"/>
              </a:rPr>
              <a:t>Section </a:t>
            </a:r>
            <a:r>
              <a:rPr lang="en-US" sz="1600" b="1" dirty="0" smtClean="0">
                <a:ea typeface="ＭＳ ゴシック"/>
                <a:cs typeface="Times New Roman"/>
              </a:rPr>
              <a:t>6.1 </a:t>
            </a:r>
            <a:r>
              <a:rPr lang="en-US" sz="1600" b="1" dirty="0">
                <a:ea typeface="ＭＳ ゴシック"/>
                <a:cs typeface="Times New Roman"/>
              </a:rPr>
              <a:t>of the </a:t>
            </a:r>
            <a:r>
              <a:rPr lang="en-US" sz="1600" b="1" dirty="0">
                <a:ea typeface="ＭＳ ゴシック"/>
                <a:cs typeface="Times New Roman"/>
                <a:hlinkClick r:id="rId2" invalidUrl="http://a15lions.org/pages/uploads/Directory/2017 A15 Mail System Guide.pdf"/>
              </a:rPr>
              <a:t>A15 Email System </a:t>
            </a:r>
            <a:r>
              <a:rPr lang="en-US" sz="1600" b="1" dirty="0" smtClean="0">
                <a:ea typeface="ＭＳ ゴシック"/>
                <a:cs typeface="Times New Roman"/>
                <a:hlinkClick r:id="rId3" invalidUrl="http://a15lions.org/pages/uploads/Directory/2017 A15 Mail System Guide.pdf"/>
              </a:rPr>
              <a:t>Guide</a:t>
            </a:r>
            <a:endParaRPr lang="en-US" sz="2000" b="1" dirty="0" smtClean="0">
              <a:ea typeface="ＭＳ ゴシック"/>
              <a:cs typeface="Times New Roman"/>
            </a:endParaRPr>
          </a:p>
          <a:p>
            <a:pPr lvl="1"/>
            <a:r>
              <a:rPr lang="en-US" sz="2400" b="1" dirty="0" smtClean="0">
                <a:ea typeface="ＭＳ ゴシック"/>
                <a:cs typeface="Times New Roman"/>
              </a:rPr>
              <a:t>Got </a:t>
            </a:r>
            <a:r>
              <a:rPr lang="en-US" sz="2400" b="1" dirty="0">
                <a:ea typeface="ＭＳ ゴシック"/>
                <a:cs typeface="Times New Roman"/>
              </a:rPr>
              <a:t>to </a:t>
            </a:r>
            <a:r>
              <a:rPr lang="en-US" b="1" dirty="0">
                <a:ea typeface="ＭＳ ゴシック"/>
                <a:cs typeface="Times New Roman"/>
                <a:hlinkClick r:id="rId4"/>
              </a:rPr>
              <a:t>http://</a:t>
            </a:r>
            <a:r>
              <a:rPr lang="en-US" b="1" dirty="0" err="1">
                <a:ea typeface="ＭＳ ゴシック"/>
                <a:cs typeface="Times New Roman"/>
                <a:hlinkClick r:id="rId4"/>
              </a:rPr>
              <a:t>mail.google.com</a:t>
            </a:r>
            <a:r>
              <a:rPr lang="en-US" b="1" dirty="0">
                <a:ea typeface="ＭＳ ゴシック"/>
                <a:cs typeface="Times New Roman"/>
                <a:hlinkClick r:id="rId4"/>
              </a:rPr>
              <a:t>/a/a15lions.org/</a:t>
            </a:r>
            <a:r>
              <a:rPr lang="en-CA" b="1" dirty="0">
                <a:ea typeface="ＭＳ ゴシック"/>
                <a:cs typeface="Times New Roman"/>
                <a:hlinkClick r:id="rId4"/>
              </a:rPr>
              <a:t> </a:t>
            </a:r>
            <a:endParaRPr lang="en-US" b="1" dirty="0">
              <a:ea typeface="ＭＳ ゴシック"/>
              <a:cs typeface="Times New Roman"/>
            </a:endParaRPr>
          </a:p>
          <a:p>
            <a:pPr lvl="1"/>
            <a:r>
              <a:rPr lang="en-US" sz="2400" b="1" dirty="0" smtClean="0">
                <a:ea typeface="ＭＳ ゴシック"/>
                <a:cs typeface="Times New Roman"/>
              </a:rPr>
              <a:t>Enter Your Username</a:t>
            </a:r>
            <a:r>
              <a:rPr lang="en-US" sz="2000" b="1" dirty="0" smtClean="0">
                <a:ea typeface="ＭＳ ゴシック"/>
                <a:cs typeface="Times New Roman"/>
              </a:rPr>
              <a:t/>
            </a:r>
            <a:br>
              <a:rPr lang="en-US" sz="2000" b="1" dirty="0" smtClean="0">
                <a:ea typeface="ＭＳ ゴシック"/>
                <a:cs typeface="Times New Roman"/>
              </a:rPr>
            </a:br>
            <a:r>
              <a:rPr lang="en-US" sz="1800" b="1" dirty="0" smtClean="0">
                <a:ea typeface="ＭＳ ゴシック"/>
                <a:cs typeface="Times New Roman"/>
              </a:rPr>
              <a:t>Your District A15 Club Assigned Email Address, e.g. stjacobs@a15lions.org</a:t>
            </a:r>
          </a:p>
          <a:p>
            <a:pPr lvl="1"/>
            <a:r>
              <a:rPr lang="en-US" sz="2400" b="1" dirty="0" smtClean="0">
                <a:ea typeface="ＭＳ ゴシック"/>
                <a:cs typeface="Times New Roman"/>
              </a:rPr>
              <a:t>Enter Your Password</a:t>
            </a:r>
            <a:r>
              <a:rPr lang="en-US" sz="2000" b="1" dirty="0" smtClean="0">
                <a:ea typeface="ＭＳ ゴシック"/>
                <a:cs typeface="Times New Roman"/>
              </a:rPr>
              <a:t/>
            </a:r>
            <a:br>
              <a:rPr lang="en-US" sz="2000" b="1" dirty="0" smtClean="0">
                <a:ea typeface="ＭＳ ゴシック"/>
                <a:cs typeface="Times New Roman"/>
              </a:rPr>
            </a:br>
            <a:r>
              <a:rPr lang="en-US" sz="1800" b="1" dirty="0" smtClean="0">
                <a:ea typeface="ＭＳ ゴシック"/>
                <a:cs typeface="Times New Roman"/>
              </a:rPr>
              <a:t>As obtained from your predecessor or reset by the District Cabinet Secretary at your request</a:t>
            </a:r>
          </a:p>
        </p:txBody>
      </p:sp>
    </p:spTree>
    <p:extLst>
      <p:ext uri="{BB962C8B-B14F-4D97-AF65-F5344CB8AC3E}">
        <p14:creationId xmlns:p14="http://schemas.microsoft.com/office/powerpoint/2010/main" val="2918147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4193"/>
            <a:ext cx="8229600" cy="560622"/>
          </a:xfrm>
        </p:spPr>
        <p:txBody>
          <a:bodyPr>
            <a:normAutofit fontScale="90000"/>
          </a:bodyPr>
          <a:lstStyle/>
          <a:p>
            <a:r>
              <a:rPr lang="en-US" sz="4000" b="1" kern="0" dirty="0" smtClean="0">
                <a:ea typeface="ＭＳ ゴシック"/>
                <a:cs typeface="Times New Roman"/>
              </a:rPr>
              <a:t>District Email </a:t>
            </a:r>
            <a:r>
              <a:rPr lang="mr-IN" sz="4000" b="1" kern="0" dirty="0" smtClean="0">
                <a:ea typeface="ＭＳ ゴシック"/>
                <a:cs typeface="Times New Roman"/>
              </a:rPr>
              <a:t>–</a:t>
            </a:r>
            <a:r>
              <a:rPr lang="en-US" sz="4000" b="1" kern="0" dirty="0" smtClean="0">
                <a:ea typeface="ＭＳ ゴシック"/>
                <a:cs typeface="Times New Roman"/>
              </a:rPr>
              <a:t> How To ...</a:t>
            </a:r>
            <a:r>
              <a:rPr lang="en-US" b="1" kern="0" dirty="0" smtClean="0">
                <a:ea typeface="ＭＳ ゴシック"/>
                <a:cs typeface="Times New Roman"/>
              </a:rPr>
              <a:t> </a:t>
            </a:r>
            <a:r>
              <a:rPr lang="en-US" sz="3600" b="1" kern="0" dirty="0">
                <a:ea typeface="ＭＳ ゴシック"/>
                <a:cs typeface="Times New Roman"/>
              </a:rPr>
              <a:t>(Cont’d)</a:t>
            </a:r>
            <a:endParaRPr lang="en-US" sz="3600" dirty="0"/>
          </a:p>
        </p:txBody>
      </p:sp>
      <p:sp>
        <p:nvSpPr>
          <p:cNvPr id="3" name="Content Placeholder 2"/>
          <p:cNvSpPr>
            <a:spLocks noGrp="1"/>
          </p:cNvSpPr>
          <p:nvPr>
            <p:ph idx="1"/>
          </p:nvPr>
        </p:nvSpPr>
        <p:spPr>
          <a:xfrm>
            <a:off x="457200" y="1297785"/>
            <a:ext cx="8229600" cy="4982039"/>
          </a:xfrm>
        </p:spPr>
        <p:txBody>
          <a:bodyPr>
            <a:normAutofit fontScale="92500" lnSpcReduction="20000"/>
          </a:bodyPr>
          <a:lstStyle/>
          <a:p>
            <a:pPr marL="342900" lvl="1" indent="-342900">
              <a:buFont typeface="Arial"/>
              <a:buChar char="•"/>
            </a:pPr>
            <a:r>
              <a:rPr lang="en-US" sz="2600" b="1" dirty="0" smtClean="0">
                <a:ea typeface="ＭＳ ゴシック"/>
                <a:cs typeface="Times New Roman"/>
              </a:rPr>
              <a:t>Manage Your Password</a:t>
            </a:r>
            <a:r>
              <a:rPr lang="en-US" sz="2200" b="1" dirty="0" smtClean="0">
                <a:ea typeface="ＭＳ ゴシック"/>
                <a:cs typeface="Times New Roman"/>
              </a:rPr>
              <a:t> - </a:t>
            </a:r>
            <a:r>
              <a:rPr lang="en-US" sz="1600" b="1" dirty="0" smtClean="0">
                <a:ea typeface="ＭＳ ゴシック"/>
                <a:cs typeface="Times New Roman"/>
              </a:rPr>
              <a:t>See </a:t>
            </a:r>
            <a:r>
              <a:rPr lang="en-US" sz="1600" b="1" dirty="0">
                <a:ea typeface="ＭＳ ゴシック"/>
                <a:cs typeface="Times New Roman"/>
              </a:rPr>
              <a:t>Section </a:t>
            </a:r>
            <a:r>
              <a:rPr lang="en-US" sz="1600" b="1" dirty="0" smtClean="0">
                <a:ea typeface="ＭＳ ゴシック"/>
                <a:cs typeface="Times New Roman"/>
              </a:rPr>
              <a:t>6.2 of </a:t>
            </a:r>
            <a:r>
              <a:rPr lang="en-US" sz="1600" b="1" dirty="0">
                <a:ea typeface="ＭＳ ゴシック"/>
                <a:cs typeface="Times New Roman"/>
              </a:rPr>
              <a:t>the </a:t>
            </a:r>
            <a:r>
              <a:rPr lang="en-US" sz="1600" b="1" dirty="0">
                <a:ea typeface="ＭＳ ゴシック"/>
                <a:cs typeface="Times New Roman"/>
                <a:hlinkClick r:id="rId2" invalidUrl="http://a15lions.org/pages/uploads/Directory/2017 A15 Mail System Guide.pdf"/>
              </a:rPr>
              <a:t>A15 Email System </a:t>
            </a:r>
            <a:r>
              <a:rPr lang="en-US" sz="1600" b="1" dirty="0" smtClean="0">
                <a:ea typeface="ＭＳ ゴシック"/>
                <a:cs typeface="Times New Roman"/>
                <a:hlinkClick r:id="rId3" invalidUrl="http://a15lions.org/pages/uploads/Directory/2017 A15 Mail System Guide.pdf"/>
              </a:rPr>
              <a:t>Guide</a:t>
            </a:r>
            <a:endParaRPr lang="en-US" sz="2200" b="1" dirty="0" smtClean="0">
              <a:ea typeface="ＭＳ ゴシック"/>
              <a:cs typeface="Times New Roman"/>
            </a:endParaRPr>
          </a:p>
          <a:p>
            <a:pPr lvl="1"/>
            <a:r>
              <a:rPr lang="en-US" b="1" dirty="0" smtClean="0">
                <a:ea typeface="ＭＳ ゴシック"/>
                <a:cs typeface="Times New Roman"/>
              </a:rPr>
              <a:t>Choosing</a:t>
            </a:r>
          </a:p>
          <a:p>
            <a:pPr lvl="2"/>
            <a:r>
              <a:rPr lang="en-US" sz="1700" b="1" dirty="0" smtClean="0">
                <a:ea typeface="ＭＳ ゴシック"/>
                <a:cs typeface="Times New Roman"/>
              </a:rPr>
              <a:t>8 </a:t>
            </a:r>
            <a:r>
              <a:rPr lang="mr-IN" sz="1700" b="1" dirty="0" smtClean="0">
                <a:ea typeface="ＭＳ ゴシック"/>
                <a:cs typeface="Times New Roman"/>
              </a:rPr>
              <a:t>–</a:t>
            </a:r>
            <a:r>
              <a:rPr lang="en-US" sz="1700" b="1" dirty="0" smtClean="0">
                <a:ea typeface="ＭＳ ゴシック"/>
                <a:cs typeface="Times New Roman"/>
              </a:rPr>
              <a:t> 10 characters</a:t>
            </a:r>
          </a:p>
          <a:p>
            <a:pPr lvl="2"/>
            <a:r>
              <a:rPr lang="en-US" sz="1700" b="1" dirty="0" smtClean="0">
                <a:ea typeface="ＭＳ ゴシック"/>
                <a:cs typeface="Times New Roman"/>
              </a:rPr>
              <a:t>Any combination of letters or numerals in either upper or lower case</a:t>
            </a:r>
          </a:p>
          <a:p>
            <a:pPr lvl="1"/>
            <a:r>
              <a:rPr lang="en-US" b="1" dirty="0" smtClean="0">
                <a:ea typeface="ＭＳ ゴシック"/>
                <a:cs typeface="Times New Roman"/>
              </a:rPr>
              <a:t>Security</a:t>
            </a:r>
          </a:p>
          <a:p>
            <a:pPr lvl="2"/>
            <a:r>
              <a:rPr lang="en-US" sz="1700" b="1" dirty="0" smtClean="0">
                <a:ea typeface="ＭＳ ゴシック"/>
                <a:cs typeface="Times New Roman"/>
              </a:rPr>
              <a:t>Unique</a:t>
            </a:r>
          </a:p>
          <a:p>
            <a:pPr lvl="2"/>
            <a:r>
              <a:rPr lang="en-US" sz="1700" b="1" dirty="0" smtClean="0">
                <a:ea typeface="ＭＳ ゴシック"/>
                <a:cs typeface="Times New Roman"/>
              </a:rPr>
              <a:t>Do NOT share</a:t>
            </a:r>
          </a:p>
          <a:p>
            <a:pPr lvl="1"/>
            <a:r>
              <a:rPr lang="en-US" b="1" dirty="0">
                <a:ea typeface="ＭＳ ゴシック"/>
                <a:cs typeface="Times New Roman"/>
              </a:rPr>
              <a:t>I’ve Forgotten</a:t>
            </a:r>
          </a:p>
          <a:p>
            <a:pPr lvl="1"/>
            <a:r>
              <a:rPr lang="en-US" b="1" dirty="0" smtClean="0">
                <a:ea typeface="ＭＳ ゴシック"/>
                <a:cs typeface="Times New Roman"/>
              </a:rPr>
              <a:t>Changing</a:t>
            </a:r>
          </a:p>
          <a:p>
            <a:pPr lvl="2"/>
            <a:r>
              <a:rPr lang="en-US" sz="1700" b="1" dirty="0">
                <a:ea typeface="ＭＳ ゴシック"/>
                <a:cs typeface="Times New Roman"/>
              </a:rPr>
              <a:t>Log </a:t>
            </a:r>
            <a:r>
              <a:rPr lang="en-US" sz="1700" b="1" dirty="0" smtClean="0">
                <a:ea typeface="ＭＳ ゴシック"/>
                <a:cs typeface="Times New Roman"/>
              </a:rPr>
              <a:t>In</a:t>
            </a:r>
          </a:p>
          <a:p>
            <a:pPr lvl="2"/>
            <a:r>
              <a:rPr lang="en-US" sz="1700" b="1" dirty="0" smtClean="0"/>
              <a:t>Locate </a:t>
            </a:r>
            <a:r>
              <a:rPr lang="en-US" sz="1700" b="1" dirty="0"/>
              <a:t>and click on the Settings button, gear icon </a:t>
            </a:r>
            <a:r>
              <a:rPr lang="en-US" sz="1700" b="1" dirty="0" smtClean="0"/>
              <a:t>found              near </a:t>
            </a:r>
            <a:r>
              <a:rPr lang="en-US" sz="1700" b="1" dirty="0"/>
              <a:t>the upper right of the Mail window and select Settings from the drop down menu. </a:t>
            </a:r>
            <a:endParaRPr lang="en-US" sz="1700" b="1" dirty="0" smtClean="0"/>
          </a:p>
          <a:p>
            <a:pPr lvl="2"/>
            <a:r>
              <a:rPr lang="en-US" sz="1700" b="1" dirty="0" smtClean="0"/>
              <a:t>Select </a:t>
            </a:r>
            <a:r>
              <a:rPr lang="en-US" sz="1700" b="1" dirty="0"/>
              <a:t>the Accounts Tab in the Settings window and then Google Accounts settings in the Change account settings box. </a:t>
            </a:r>
            <a:endParaRPr lang="en-US" sz="1700" b="1" dirty="0" smtClean="0"/>
          </a:p>
          <a:p>
            <a:pPr lvl="2"/>
            <a:r>
              <a:rPr lang="en-US" sz="1700" b="1" dirty="0" smtClean="0"/>
              <a:t>Under </a:t>
            </a:r>
            <a:r>
              <a:rPr lang="en-US" sz="1700" b="1" dirty="0"/>
              <a:t>Personal Settings and Security, select “Changing your password”.</a:t>
            </a:r>
            <a:r>
              <a:rPr lang="en-US" sz="1600" b="1" dirty="0"/>
              <a:t> </a:t>
            </a:r>
          </a:p>
          <a:p>
            <a:pPr lvl="2"/>
            <a:endParaRPr lang="en-US" sz="1600" b="1" dirty="0">
              <a:ea typeface="ＭＳ ゴシック"/>
              <a:cs typeface="Times New Roman"/>
            </a:endParaRPr>
          </a:p>
          <a:p>
            <a:pPr lvl="1"/>
            <a:endParaRPr lang="en-US" sz="1800" b="1" dirty="0" smtClean="0">
              <a:ea typeface="ＭＳ ゴシック"/>
              <a:cs typeface="Times New Roman"/>
            </a:endParaRPr>
          </a:p>
        </p:txBody>
      </p:sp>
      <p:pic>
        <p:nvPicPr>
          <p:cNvPr id="4" name="Picture 3"/>
          <p:cNvPicPr/>
          <p:nvPr/>
        </p:nvPicPr>
        <p:blipFill>
          <a:blip r:embed="rId4">
            <a:extLst>
              <a:ext uri="{28A0092B-C50C-407E-A947-70E740481C1C}">
                <a14:useLocalDpi xmlns:a14="http://schemas.microsoft.com/office/drawing/2010/main" val="0"/>
              </a:ext>
            </a:extLst>
          </a:blip>
          <a:srcRect/>
          <a:stretch>
            <a:fillRect/>
          </a:stretch>
        </p:blipFill>
        <p:spPr bwMode="auto">
          <a:xfrm>
            <a:off x="7044334" y="4444286"/>
            <a:ext cx="610870" cy="274320"/>
          </a:xfrm>
          <a:prstGeom prst="rect">
            <a:avLst/>
          </a:prstGeom>
          <a:noFill/>
          <a:ln>
            <a:noFill/>
          </a:ln>
        </p:spPr>
      </p:pic>
    </p:spTree>
    <p:extLst>
      <p:ext uri="{BB962C8B-B14F-4D97-AF65-F5344CB8AC3E}">
        <p14:creationId xmlns:p14="http://schemas.microsoft.com/office/powerpoint/2010/main" val="1283486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509</TotalTime>
  <Words>1345</Words>
  <Application>Microsoft Macintosh PowerPoint</Application>
  <PresentationFormat>On-screen Show (4:3)</PresentationFormat>
  <Paragraphs>174</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Calibri</vt:lpstr>
      <vt:lpstr>ＭＳ ゴシック</vt:lpstr>
      <vt:lpstr>News Gothic MT</vt:lpstr>
      <vt:lpstr>Times New Roman</vt:lpstr>
      <vt:lpstr>Wingdings 2</vt:lpstr>
      <vt:lpstr>Arial</vt:lpstr>
      <vt:lpstr>Breeze</vt:lpstr>
      <vt:lpstr>PowerPoint Presentation</vt:lpstr>
      <vt:lpstr>Resources Available</vt:lpstr>
      <vt:lpstr>The Principal Officers Team</vt:lpstr>
      <vt:lpstr>The Essentials of Teamwork</vt:lpstr>
      <vt:lpstr>Common Officer Expectations</vt:lpstr>
      <vt:lpstr>District Email - Overview</vt:lpstr>
      <vt:lpstr>District Email – Overview (Cont’d)</vt:lpstr>
      <vt:lpstr>District Email – How To ...</vt:lpstr>
      <vt:lpstr>District Email – How To ... (Cont’d)</vt:lpstr>
      <vt:lpstr>District Email – How To ... (Cont’d)</vt:lpstr>
      <vt:lpstr>District Email – How To ... (Cont’d)</vt:lpstr>
      <vt:lpstr>District Email – Send &amp; Receive</vt:lpstr>
      <vt:lpstr>District Email – Send &amp; Receive (Cont’d)</vt:lpstr>
      <vt:lpstr>District Email – Send &amp; Receive (Cont’d)</vt:lpstr>
      <vt:lpstr>Internal Club Officer Accounts</vt:lpstr>
      <vt:lpstr>General Email Best Practices   See Section 3 of the A15 Email System Guide</vt:lpstr>
      <vt:lpstr>Email &amp; Contact List/Address Book Application Software  See Section 7 of the A15 Email System Guide</vt:lpstr>
      <vt:lpstr>MyLCI &amp; You</vt:lpstr>
      <vt:lpstr>MyLCI &amp; You – (Cont’d)</vt:lpstr>
      <vt:lpstr>Additional Communications Tools</vt:lpstr>
      <vt:lpstr>The Lions Store</vt:lpstr>
      <vt:lpstr>Why? (Is This Happening)  😭</vt:lpstr>
      <vt:lpstr>PowerPoint Presentation</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Dennis Lougheed</dc:creator>
  <cp:lastModifiedBy>Microsoft Office User</cp:lastModifiedBy>
  <cp:revision>114</cp:revision>
  <dcterms:created xsi:type="dcterms:W3CDTF">2017-03-26T22:37:30Z</dcterms:created>
  <dcterms:modified xsi:type="dcterms:W3CDTF">2017-05-03T17:37:26Z</dcterms:modified>
</cp:coreProperties>
</file>